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58" r:id="rId4"/>
    <p:sldId id="266" r:id="rId5"/>
    <p:sldId id="280" r:id="rId6"/>
    <p:sldId id="263" r:id="rId7"/>
    <p:sldId id="281" r:id="rId8"/>
    <p:sldId id="291" r:id="rId9"/>
    <p:sldId id="292" r:id="rId10"/>
    <p:sldId id="293" r:id="rId11"/>
    <p:sldId id="295" r:id="rId12"/>
    <p:sldId id="296" r:id="rId13"/>
    <p:sldId id="290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5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82394" autoAdjust="0"/>
  </p:normalViewPr>
  <p:slideViewPr>
    <p:cSldViewPr>
      <p:cViewPr varScale="1">
        <p:scale>
          <a:sx n="74" d="100"/>
          <a:sy n="74" d="100"/>
        </p:scale>
        <p:origin x="12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0CFE4-F4D7-4D3F-B8D3-146735521D2B}" type="datetimeFigureOut">
              <a:rPr lang="ru-RU" smtClean="0"/>
              <a:pPr/>
              <a:t>07.02.2021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BF90E-4C87-4FD7-AC25-207F4D77DF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500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BF90E-4C87-4FD7-AC25-207F4D77DF2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60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BF90E-4C87-4FD7-AC25-207F4D77DF2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926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2/7/2021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8458200" cy="434339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67200" y="4876800"/>
            <a:ext cx="4648200" cy="1371600"/>
          </a:xfrm>
        </p:spPr>
        <p:txBody>
          <a:bodyPr>
            <a:normAutofit/>
          </a:bodyPr>
          <a:lstStyle/>
          <a:p>
            <a:r>
              <a:rPr lang="kk-KZ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Қазақ тілі </a:t>
            </a:r>
            <a:b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9-сынып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399090"/>
              </p:ext>
            </p:extLst>
          </p:nvPr>
        </p:nvGraphicFramePr>
        <p:xfrm>
          <a:off x="1295400" y="152400"/>
          <a:ext cx="7467600" cy="3325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67600"/>
              </a:tblGrid>
              <a:tr h="32004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effectLst/>
                        </a:rPr>
                        <a:t>Бөлім: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0" spc="10" dirty="0">
                          <a:solidFill>
                            <a:schemeClr val="tx1"/>
                          </a:solidFill>
                          <a:effectLst/>
                        </a:rPr>
                        <a:t>Биотехнология және гендік  инженерия келешегі.</a:t>
                      </a:r>
                      <a:br>
                        <a:rPr lang="kk-KZ" sz="2800" b="0" spc="1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2800" b="0" spc="10" dirty="0">
                          <a:solidFill>
                            <a:schemeClr val="tx1"/>
                          </a:solidFill>
                          <a:effectLst/>
                        </a:rPr>
                        <a:t>Синтаксис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 тақырыбы</a:t>
                      </a:r>
                      <a:r>
                        <a:rPr lang="kk-KZ" sz="2800" b="1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Атақты биотехнологтар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pic>
        <p:nvPicPr>
          <p:cNvPr id="1026" name="Picture 2" descr="Картинки по запросу &quot;биотехнология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86200"/>
            <a:ext cx="381000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Жауабыңды тексер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23967728"/>
              </p:ext>
            </p:extLst>
          </p:nvPr>
        </p:nvGraphicFramePr>
        <p:xfrm>
          <a:off x="457200" y="1828800"/>
          <a:ext cx="8077200" cy="3890328"/>
        </p:xfrm>
        <a:graphic>
          <a:graphicData uri="http://schemas.openxmlformats.org/drawingml/2006/table">
            <a:tbl>
              <a:tblPr firstRow="1" firstCol="1" bandRow="1"/>
              <a:tblGrid>
                <a:gridCol w="807720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1.Гендік </a:t>
                      </a:r>
                      <a:r>
                        <a:rPr lang="kk-KZ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инженерияны        адамға пайдалы генотипі жағынан жақсарған организмдерді алуда пайдаланады.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2.Сапалы </a:t>
                      </a:r>
                      <a:r>
                        <a:rPr lang="kk-KZ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әрі таза  өнім алу үшін тірі ағзаларды </a:t>
                      </a:r>
                      <a:r>
                        <a:rPr lang="kk-KZ" sz="3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пайдаланады</a:t>
                      </a:r>
                      <a:r>
                        <a:rPr lang="kk-KZ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9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kk-KZ" sz="2000" b="1" cap="none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1-ші және 2-ші мәтінге тән  тілдік </a:t>
            </a:r>
            <a:r>
              <a:rPr lang="kk-KZ" sz="2000" b="1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ерекшеліктерді  </a:t>
            </a:r>
            <a:r>
              <a:rPr lang="kk-KZ" sz="2000" b="1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дұрыс орналастырыңыз</a:t>
            </a:r>
            <a:r>
              <a:rPr lang="kk-KZ" sz="2000" b="1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2000" cap="none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cap="none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94921870"/>
              </p:ext>
            </p:extLst>
          </p:nvPr>
        </p:nvGraphicFramePr>
        <p:xfrm>
          <a:off x="478665" y="1676400"/>
          <a:ext cx="1371600" cy="683514"/>
        </p:xfrm>
        <a:graphic>
          <a:graphicData uri="http://schemas.openxmlformats.org/drawingml/2006/table">
            <a:tbl>
              <a:tblPr firstRow="1" firstCol="1" bandRow="1"/>
              <a:tblGrid>
                <a:gridCol w="13716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0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1-мәтін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77592" y="4172559"/>
            <a:ext cx="1370888" cy="5564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>
              <a:lnSpc>
                <a:spcPct val="115000"/>
              </a:lnSpc>
            </a:pPr>
            <a:r>
              <a:rPr lang="kk-KZ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2-мәтін</a:t>
            </a:r>
            <a:endParaRPr lang="ru-RU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90800" y="4901311"/>
            <a:ext cx="5334000" cy="6605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Мәтін ғылыми стильде жазылған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90800" y="3052886"/>
            <a:ext cx="5334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dirty="0"/>
              <a:t>Мәтін </a:t>
            </a:r>
            <a:r>
              <a:rPr lang="kk-KZ" b="1" dirty="0" smtClean="0"/>
              <a:t>публицистикалық стильде</a:t>
            </a:r>
          </a:p>
          <a:p>
            <a:pPr algn="ctr"/>
            <a:r>
              <a:rPr lang="kk-KZ" b="1" dirty="0" smtClean="0"/>
              <a:t>  жазылған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14411" y="2203598"/>
            <a:ext cx="5334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dirty="0" smtClean="0"/>
              <a:t>Ғылыми терминдер қолданылған</a:t>
            </a:r>
          </a:p>
          <a:p>
            <a:pPr algn="ctr"/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614411" y="5781239"/>
            <a:ext cx="5334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Коғам үшін маңызды мәселелер талқыланған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90801" y="1285267"/>
            <a:ext cx="5334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err="1"/>
              <a:t>зат</a:t>
            </a:r>
            <a:r>
              <a:rPr lang="ru-RU" b="1" dirty="0"/>
              <a:t> не </a:t>
            </a:r>
            <a:r>
              <a:rPr lang="ru-RU" b="1" dirty="0" err="1" smtClean="0"/>
              <a:t>құбылыс</a:t>
            </a:r>
            <a:r>
              <a:rPr lang="ru-RU" b="1" dirty="0" smtClean="0"/>
              <a:t> </a:t>
            </a:r>
            <a:r>
              <a:rPr lang="ru-RU" b="1" dirty="0" err="1"/>
              <a:t>ғылыми</a:t>
            </a:r>
            <a:r>
              <a:rPr lang="ru-RU" b="1" dirty="0"/>
              <a:t> </a:t>
            </a:r>
            <a:r>
              <a:rPr lang="ru-RU" b="1" dirty="0" err="1"/>
              <a:t>негізде</a:t>
            </a:r>
            <a:r>
              <a:rPr lang="ru-RU" b="1" dirty="0"/>
              <a:t> </a:t>
            </a:r>
            <a:r>
              <a:rPr lang="ru-RU" b="1" dirty="0" err="1" smtClean="0"/>
              <a:t>сипатталған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75775" y="3805663"/>
            <a:ext cx="534902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Тыңдаушының көңілін аударатын қыстырма сөздер қолданылған</a:t>
            </a:r>
          </a:p>
          <a:p>
            <a:pPr algn="ctr"/>
            <a:endParaRPr lang="ru-R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66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Жауабыңды тексер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94722497"/>
              </p:ext>
            </p:extLst>
          </p:nvPr>
        </p:nvGraphicFramePr>
        <p:xfrm>
          <a:off x="478665" y="1676400"/>
          <a:ext cx="1371600" cy="683514"/>
        </p:xfrm>
        <a:graphic>
          <a:graphicData uri="http://schemas.openxmlformats.org/drawingml/2006/table">
            <a:tbl>
              <a:tblPr firstRow="1" firstCol="1" bandRow="1"/>
              <a:tblGrid>
                <a:gridCol w="13716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0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1-мәтін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77592" y="4172559"/>
            <a:ext cx="1370888" cy="5564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kk-KZ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2-мәтін</a:t>
            </a:r>
            <a:endParaRPr lang="ru-RU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74701" y="5250031"/>
            <a:ext cx="5310389" cy="4166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prstClr val="black"/>
                </a:solidFill>
              </a:rPr>
              <a:t>Мәтін ғылыми стильде жазылған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1090" y="3358665"/>
            <a:ext cx="5334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Мәтін </a:t>
            </a:r>
            <a:r>
              <a:rPr lang="kk-KZ" b="1" dirty="0" smtClean="0">
                <a:solidFill>
                  <a:prstClr val="black"/>
                </a:solidFill>
              </a:rPr>
              <a:t>публицистикалық стильде</a:t>
            </a:r>
          </a:p>
          <a:p>
            <a:pPr algn="ctr"/>
            <a:r>
              <a:rPr lang="kk-KZ" b="1" dirty="0" smtClean="0">
                <a:solidFill>
                  <a:prstClr val="black"/>
                </a:solidFill>
              </a:rPr>
              <a:t>  жазылған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36065" y="2551837"/>
            <a:ext cx="537371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prstClr val="black"/>
                </a:solidFill>
              </a:rPr>
              <a:t>Ғылыми терминдер қолданылған</a:t>
            </a:r>
          </a:p>
          <a:p>
            <a:pPr algn="ctr"/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11191" y="5866105"/>
            <a:ext cx="527389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Коғам үшін маңызды мәселелер талқыланған</a:t>
            </a:r>
          </a:p>
          <a:p>
            <a:pPr algn="ctr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90800" y="1540780"/>
            <a:ext cx="5334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err="1">
                <a:solidFill>
                  <a:prstClr val="black"/>
                </a:solidFill>
              </a:rPr>
              <a:t>зат</a:t>
            </a:r>
            <a:r>
              <a:rPr lang="ru-RU" b="1" dirty="0">
                <a:solidFill>
                  <a:prstClr val="black"/>
                </a:solidFill>
              </a:rPr>
              <a:t> не </a:t>
            </a:r>
            <a:r>
              <a:rPr lang="ru-RU" b="1" dirty="0" err="1" smtClean="0">
                <a:solidFill>
                  <a:prstClr val="black"/>
                </a:solidFill>
              </a:rPr>
              <a:t>құбылыс</a:t>
            </a:r>
            <a:r>
              <a:rPr lang="ru-RU" b="1" dirty="0" smtClean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ғылыми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>
                <a:solidFill>
                  <a:prstClr val="black"/>
                </a:solidFill>
              </a:rPr>
              <a:t>негізде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b="1" dirty="0" err="1" smtClean="0">
                <a:solidFill>
                  <a:prstClr val="black"/>
                </a:solidFill>
              </a:rPr>
              <a:t>сипатталған</a:t>
            </a:r>
            <a:endParaRPr lang="ru-RU" b="1" dirty="0">
              <a:solidFill>
                <a:prstClr val="black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858139" y="2125634"/>
            <a:ext cx="734090" cy="3417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15" idx="1"/>
          </p:cNvCxnSpPr>
          <p:nvPr/>
        </p:nvCxnSpPr>
        <p:spPr>
          <a:xfrm flipV="1">
            <a:off x="1848480" y="1863946"/>
            <a:ext cx="742320" cy="193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3"/>
            <a:endCxn id="12" idx="1"/>
          </p:cNvCxnSpPr>
          <p:nvPr/>
        </p:nvCxnSpPr>
        <p:spPr>
          <a:xfrm flipV="1">
            <a:off x="1848480" y="3681831"/>
            <a:ext cx="702610" cy="7689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4" idx="1"/>
          </p:cNvCxnSpPr>
          <p:nvPr/>
        </p:nvCxnSpPr>
        <p:spPr>
          <a:xfrm>
            <a:off x="1860287" y="4488659"/>
            <a:ext cx="750904" cy="1700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559676" y="4173431"/>
            <a:ext cx="5316828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prstClr val="black"/>
                </a:solidFill>
              </a:rPr>
              <a:t>Тыңдаушының көңілін аударатын қыстырма сөздер қолданылған</a:t>
            </a:r>
            <a:endParaRPr lang="kk-KZ" b="1" dirty="0">
              <a:solidFill>
                <a:prstClr val="black"/>
              </a:solidFill>
            </a:endParaRPr>
          </a:p>
          <a:p>
            <a:pPr algn="ctr"/>
            <a:endParaRPr lang="ru-RU" b="1" dirty="0">
              <a:solidFill>
                <a:prstClr val="black"/>
              </a:solidFill>
            </a:endParaRPr>
          </a:p>
        </p:txBody>
      </p:sp>
      <p:cxnSp>
        <p:nvCxnSpPr>
          <p:cNvPr id="28" name="Прямая со стрелкой 27"/>
          <p:cNvCxnSpPr>
            <a:stCxn id="5" idx="3"/>
            <a:endCxn id="24" idx="1"/>
          </p:cNvCxnSpPr>
          <p:nvPr/>
        </p:nvCxnSpPr>
        <p:spPr>
          <a:xfrm>
            <a:off x="1848480" y="4450776"/>
            <a:ext cx="711196" cy="184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13" idx="1"/>
          </p:cNvCxnSpPr>
          <p:nvPr/>
        </p:nvCxnSpPr>
        <p:spPr>
          <a:xfrm>
            <a:off x="1902142" y="2177070"/>
            <a:ext cx="633923" cy="697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76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467600" cy="1143000"/>
          </a:xfrm>
        </p:spPr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 САБАҚТА     СІЗ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12645292"/>
              </p:ext>
            </p:extLst>
          </p:nvPr>
        </p:nvGraphicFramePr>
        <p:xfrm>
          <a:off x="609600" y="1828800"/>
          <a:ext cx="7467600" cy="2431288"/>
        </p:xfrm>
        <a:graphic>
          <a:graphicData uri="http://schemas.openxmlformats.org/drawingml/2006/table">
            <a:tbl>
              <a:tblPr/>
              <a:tblGrid>
                <a:gridCol w="7467600"/>
              </a:tblGrid>
              <a:tr h="23550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-әртүрлі </a:t>
                      </a: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стильдегі мәтіндерді   салыстыра </a:t>
                      </a: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талдадыңыз;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 algn="l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сабақтас құрмалас сөйлемдердің мағыналық түрлерін ажыратып,  түрлендіріп </a:t>
                      </a: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қолдандыңыз 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56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96814864"/>
              </p:ext>
            </p:extLst>
          </p:nvPr>
        </p:nvGraphicFramePr>
        <p:xfrm>
          <a:off x="457200" y="1905000"/>
          <a:ext cx="7467600" cy="3071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67600"/>
              </a:tblGrid>
              <a:tr h="304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9.2.4.1 әртүрлі стильдегі мәтіндердің тақырыбын, қызметін, құрылымын, тілдік ерекшелігін  салыстыра талдау;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ӘТН 9.4.4.3 сабақтас құрмалас сөйлемдердің мағыналық түрлерін ажырата білу, түрлендіріп қолдану. 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мезгіл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шартты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қарсылықты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бағыныңқылы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сабақтас</a:t>
                      </a: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7467600" cy="1143000"/>
          </a:xfrm>
        </p:spPr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 критерийлері: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606754"/>
              </p:ext>
            </p:extLst>
          </p:nvPr>
        </p:nvGraphicFramePr>
        <p:xfrm>
          <a:off x="456127" y="1417638"/>
          <a:ext cx="7467600" cy="2707640"/>
        </p:xfrm>
        <a:graphic>
          <a:graphicData uri="http://schemas.openxmlformats.org/drawingml/2006/table">
            <a:tbl>
              <a:tblPr/>
              <a:tblGrid>
                <a:gridCol w="7467600"/>
              </a:tblGrid>
              <a:tr h="1282827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-мәтіндердің  </a:t>
                      </a:r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стильдік, құрылымдық  </a:t>
                      </a:r>
                      <a:r>
                        <a:rPr lang="kk-KZ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ерекшеліктерін салыстыра алу;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-сабақтас құрмалас сөйлемдердің  мағыналық түрлерін ажырату және </a:t>
                      </a:r>
                      <a:endParaRPr lang="kk-KZ" sz="2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түрлендіріп </a:t>
                      </a:r>
                      <a:r>
                        <a:rPr lang="kk-KZ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қолдана білу</a:t>
                      </a:r>
                      <a:endParaRPr lang="ru-RU" sz="2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1863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5300" y="274637"/>
            <a:ext cx="75819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tx1"/>
                </a:solidFill>
              </a:rPr>
              <a:t>«</a:t>
            </a:r>
            <a:r>
              <a:rPr lang="ru-RU" sz="1600" b="1" dirty="0" err="1">
                <a:solidFill>
                  <a:schemeClr val="tx1"/>
                </a:solidFill>
              </a:rPr>
              <a:t>Жадыны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жаңғырту</a:t>
            </a:r>
            <a:r>
              <a:rPr lang="ru-RU" sz="1600" b="1" dirty="0">
                <a:solidFill>
                  <a:schemeClr val="tx1"/>
                </a:solidFill>
              </a:rPr>
              <a:t>» </a:t>
            </a:r>
            <a:r>
              <a:rPr lang="ru-RU" sz="1600" b="1" dirty="0" err="1">
                <a:solidFill>
                  <a:schemeClr val="tx1"/>
                </a:solidFill>
              </a:rPr>
              <a:t>тапсырмасы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арқылы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</a:p>
          <a:p>
            <a:r>
              <a:rPr lang="ru-RU" sz="1600" b="1" dirty="0" err="1">
                <a:solidFill>
                  <a:schemeClr val="tx1"/>
                </a:solidFill>
              </a:rPr>
              <a:t>сабақтас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құрмалас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сөйлемдерді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жасалу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жолына</a:t>
            </a:r>
            <a:r>
              <a:rPr lang="ru-RU" sz="1600" b="1" dirty="0">
                <a:solidFill>
                  <a:schemeClr val="tx1"/>
                </a:solidFill>
              </a:rPr>
              <a:t>  </a:t>
            </a:r>
            <a:r>
              <a:rPr lang="ru-RU" sz="1600" b="1" dirty="0" err="1">
                <a:solidFill>
                  <a:schemeClr val="tx1"/>
                </a:solidFill>
              </a:rPr>
              <a:t>қарай</a:t>
            </a:r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ажыратып</a:t>
            </a:r>
            <a:r>
              <a:rPr lang="ru-RU" sz="1600" b="1" dirty="0">
                <a:solidFill>
                  <a:schemeClr val="tx1"/>
                </a:solidFill>
              </a:rPr>
              <a:t>, </a:t>
            </a:r>
            <a:r>
              <a:rPr lang="ru-RU" sz="1600" b="1" dirty="0" err="1">
                <a:solidFill>
                  <a:schemeClr val="tx1"/>
                </a:solidFill>
              </a:rPr>
              <a:t>сәйкестендірейік</a:t>
            </a:r>
            <a:r>
              <a:rPr lang="ru-RU" sz="1600" b="1" dirty="0">
                <a:solidFill>
                  <a:schemeClr val="tx1"/>
                </a:solidFill>
              </a:rPr>
              <a:t>: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914414"/>
              </p:ext>
            </p:extLst>
          </p:nvPr>
        </p:nvGraphicFramePr>
        <p:xfrm>
          <a:off x="381000" y="1389928"/>
          <a:ext cx="7696200" cy="4907280"/>
        </p:xfrm>
        <a:graphic>
          <a:graphicData uri="http://schemas.openxmlformats.org/drawingml/2006/table">
            <a:tbl>
              <a:tblPr firstRow="1" firstCol="1" bandRow="1"/>
              <a:tblGrid>
                <a:gridCol w="5371455"/>
                <a:gridCol w="232474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Бағыныңқы сыңары  басыңқы сыңарда айтылған іс-әрекеттің  болу уақытын көрсетеді, қашан?қашаннан бері?қай кезде?қашанға шейін  сұрақтарына жауап береді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қарсылықты бағыныңқы сабақтас құрмалас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Алғашқы сыңар басыңқыдағы іс-әрекеттің  орындалу-орындалмау шартын көрсетеді.Бағыныңқы сөйлем қайтсе?не етсе?қайтпейінше?қайткенде? сияқты сұрақтарға жауап береді.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Мезгіл бағыныңқы сабақтас құрмалас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Бағыныңқы  сыңарлары қарсы мағынада айтылып, басыңқыдан бағыныңқыға  қайтсе де?қайткенмен? не етсе де? сұрақтары қойылады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Шартты бағыныңқы сабақтас құрмалас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593694"/>
              </p:ext>
            </p:extLst>
          </p:nvPr>
        </p:nvGraphicFramePr>
        <p:xfrm>
          <a:off x="914400" y="457200"/>
          <a:ext cx="7467600" cy="560832"/>
        </p:xfrm>
        <a:graphic>
          <a:graphicData uri="http://schemas.openxmlformats.org/drawingml/2006/table">
            <a:tbl>
              <a:tblPr/>
              <a:tblGrid>
                <a:gridCol w="74676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Жауабын тексер: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021542"/>
              </p:ext>
            </p:extLst>
          </p:nvPr>
        </p:nvGraphicFramePr>
        <p:xfrm>
          <a:off x="152400" y="1431493"/>
          <a:ext cx="8153400" cy="4556760"/>
        </p:xfrm>
        <a:graphic>
          <a:graphicData uri="http://schemas.openxmlformats.org/drawingml/2006/table">
            <a:tbl>
              <a:tblPr firstRow="1" firstCol="1" bandRow="1"/>
              <a:tblGrid>
                <a:gridCol w="5796205"/>
                <a:gridCol w="235719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Бағыныңқы сыңары  басыңқы сыңарда айтылған іс-әрекеттің  болу уақытын көрсетеді, қашан?қашаннан бері?қай кезде?қашанға шейін  сұрақтарына жауап береді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Мезгіл бағыныңқы сабақтас құрмалас сөйлем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Алғашқы сыңар басыңқыдағы іс-әрекеттің  орындалу-орындалмау шартын көрсетеді.Бағыныңқы сөйлем қайтсе?не етсе?қайтпейінше?қайткенде? сияқты сұрақтарға жауап береді.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Шартты бағыныңқы сабақтас құрмалас сөйлем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Бағыныңқы  сыңарлары қарсы мағынада айтылып, басыңқыдан бағыныңқыға  қайтсе де?қайткенмен? не етсе де? сұрақтары қойылады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Қарсылықты бағыныңқы сабақтас құрмалас сөйлем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722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725093"/>
              </p:ext>
            </p:extLst>
          </p:nvPr>
        </p:nvGraphicFramePr>
        <p:xfrm>
          <a:off x="477982" y="381000"/>
          <a:ext cx="7467600" cy="990092"/>
        </p:xfrm>
        <a:graphic>
          <a:graphicData uri="http://schemas.openxmlformats.org/drawingml/2006/table">
            <a:tbl>
              <a:tblPr/>
              <a:tblGrid>
                <a:gridCol w="74676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2-тапсырма:сабақтас құрмалас сөйлемдерді түрлендіріп қолданыңыз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Дескриптор: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597540"/>
              </p:ext>
            </p:extLst>
          </p:nvPr>
        </p:nvGraphicFramePr>
        <p:xfrm>
          <a:off x="457200" y="1066800"/>
          <a:ext cx="7467600" cy="245364"/>
        </p:xfrm>
        <a:graphic>
          <a:graphicData uri="http://schemas.openxmlformats.org/drawingml/2006/table">
            <a:tbl>
              <a:tblPr/>
              <a:tblGrid>
                <a:gridCol w="7467600"/>
              </a:tblGrid>
              <a:tr h="579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сөйлемдерді түрлендіріп қолданады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27476"/>
              </p:ext>
            </p:extLst>
          </p:nvPr>
        </p:nvGraphicFramePr>
        <p:xfrm>
          <a:off x="228600" y="1524000"/>
          <a:ext cx="8382000" cy="1248664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</a:t>
                      </a: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Шартты бағыныңқы сабақтас құрмалас  сөйлемді  қарсылықты сабақтас құрмалас сөйлемге айналдырыңыз: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Сыртқы пішіні  әдемі және үлкен  алмалар сатып алсам,  құрамында ГМО(гендік модификацияланған организмдер) бар деп анам аса ұнатпайды</a:t>
                      </a: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04800" y="2996625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Ә) Мезгіл бағыныңқы сабақтас құрмалас сөйлемді  шартты бағыныңқы сабақтас құрмалас сөйлемге айналдырыңыз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9825" y="3581400"/>
            <a:ext cx="76049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модификацияланған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организмдер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тұтынғанда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аллергиялық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ауруға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қалуы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3776" y="4246909"/>
            <a:ext cx="76672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Шартты бағыныңқы сабақтас құрмалас сөйлемді мезгіл бағыныңқы құрмалас сабақтас сөйлемге айналдырыңыз: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4661" y="5170239"/>
            <a:ext cx="75663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организмінде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лизин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жетіспесе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денесінің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өсуі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kk-KZ" sz="2400" b="1" cap="none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Өзіңді тексер:</a:t>
            </a:r>
            <a:r>
              <a:rPr lang="ru-RU" sz="2400" b="1" cap="none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cap="none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24800" cy="4873752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Clr>
                <a:srgbClr val="FE8637"/>
              </a:buClr>
              <a:buNone/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А.Сыртқы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пішіні  әдемі және үлкен  алмалар 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сатып   алсам 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да,   құрамында ГМО бар деп анам аса ұнатпайды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FE8637"/>
              </a:buClr>
              <a:buNone/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Ә.Құрамында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гендік модификацияланған  организмдер бар азық  тұтынса, адам аллергиялық ауруға ұшырап қалуы мүмкін.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Clr>
                <a:srgbClr val="FE8637"/>
              </a:buClr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Б.Жануарлар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организмінде лизин жетіспегенде, оның денесінің өсуі тоқтайды.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31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түрлі стильде берілген  мәтіндердің тақырыбын, қызметін, құрылымын, тілдік ерекшелігін  салыстыра талдаңыз: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80098629"/>
              </p:ext>
            </p:extLst>
          </p:nvPr>
        </p:nvGraphicFramePr>
        <p:xfrm>
          <a:off x="228600" y="1066800"/>
          <a:ext cx="8534400" cy="5022215"/>
        </p:xfrm>
        <a:graphic>
          <a:graphicData uri="http://schemas.openxmlformats.org/drawingml/2006/table">
            <a:tbl>
              <a:tblPr firstRow="1" firstCol="1" bandRow="1"/>
              <a:tblGrid>
                <a:gridCol w="4266610"/>
                <a:gridCol w="4267790"/>
              </a:tblGrid>
              <a:tr h="2490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1-мәтін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</a:t>
                      </a:r>
                      <a:r>
                        <a:rPr lang="kk-KZ" sz="18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мәтін</a:t>
                      </a: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30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kk-KZ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Соңғы жылдар молекулалық биология мен генетика ғылымдарының жетістіктеріне байланысты гендік инжерения ғылымы пайда болды. Гендік инженерия организмдердің жаксы қасиеттерін сақтап қалумен қатар , оған сапалы қасиет бере алады.</a:t>
                      </a: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"Инженерия" термині құрастыру деген мағынаны білдіреді. Гендік инженерияның мақсаты - алдын ала белгіленген үлгіге сәйкес </a:t>
                      </a: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генотипі</a:t>
                      </a: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жағынан жақсарған организмдер алу. 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Ұлттық биотехнология орталығын белгілі биолог-ғалым Ерлан МірхайдарұлыРаманқұлов басқарады.Ғалымның айтуынша, </a:t>
                      </a:r>
                      <a:r>
                        <a:rPr lang="kk-KZ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биотехнология - кез келген технологиялық өндірісте сапалы әрі таза өнім алу үшін тірі ағзаны қолданатын үдеріс</a:t>
                      </a: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Орталықтың биотехнологтары медицина саласында қолдануға діңгекті жасушалар алу әдісін ойлап тапты.Әсіресе,  күйіктер мен жараларды емдеу үшін адам терісінен алынған жасушалардың жаңа түрлерін әзірлеуі- Қазақстан ғылымы үшін үлкен жетістік.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43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Екі мәтіннің мазмұнына сәйкес келетін ақпарттарды анықтаңыз:</a:t>
            </a:r>
            <a:r>
              <a:rPr lang="ru-RU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36002456"/>
              </p:ext>
            </p:extLst>
          </p:nvPr>
        </p:nvGraphicFramePr>
        <p:xfrm>
          <a:off x="457200" y="1417638"/>
          <a:ext cx="7848600" cy="4735957"/>
        </p:xfrm>
        <a:graphic>
          <a:graphicData uri="http://schemas.openxmlformats.org/drawingml/2006/table">
            <a:tbl>
              <a:tblPr firstRow="1" firstCol="1" bandRow="1"/>
              <a:tblGrid>
                <a:gridCol w="784860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1.Гендік </a:t>
                      </a: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инженерияны        адамға пайдалы генотипі жағынан жақсарған организмдерді алуда пайдаланады.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2.Сот </a:t>
                      </a: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медицинасында  гендік инженерияда қылмысты анықтауда пайдаланады.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3.Сапалы </a:t>
                      </a: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әрі таза  өнім алу үшін тірі ағзаларды </a:t>
                      </a:r>
                      <a:r>
                        <a:rPr lang="kk-KZ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пайдаланады</a:t>
                      </a: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4.Күріш </a:t>
                      </a:r>
                      <a:r>
                        <a:rPr lang="kk-KZ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геніне А  дәруменін өндіретін  генді қосуға болады.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11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2172</TotalTime>
  <Words>642</Words>
  <Application>Microsoft Office PowerPoint</Application>
  <PresentationFormat>Экран (4:3)</PresentationFormat>
  <Paragraphs>88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Schoolbook</vt:lpstr>
      <vt:lpstr>Times New Roman</vt:lpstr>
      <vt:lpstr>Wingdings</vt:lpstr>
      <vt:lpstr>Wingdings 2</vt:lpstr>
      <vt:lpstr>Эркер</vt:lpstr>
      <vt:lpstr>                 </vt:lpstr>
      <vt:lpstr>Сабақтың мақсаты:</vt:lpstr>
      <vt:lpstr>Бағалау критерийлері:</vt:lpstr>
      <vt:lpstr>  </vt:lpstr>
      <vt:lpstr>Презентация PowerPoint</vt:lpstr>
      <vt:lpstr>Презентация PowerPoint</vt:lpstr>
      <vt:lpstr>Өзіңді тексер: </vt:lpstr>
      <vt:lpstr>3-тапсырма  Екі түрлі стильде берілген  мәтіндердің тақырыбын, қызметін, құрылымын, тілдік ерекшелігін  салыстыра талдаңыз: </vt:lpstr>
      <vt:lpstr>Екі мәтіннің мазмұнына сәйкес келетін ақпарттарды анықтаңыз: </vt:lpstr>
      <vt:lpstr>Жауабыңды тексер: </vt:lpstr>
      <vt:lpstr>1-ші және 2-ші мәтінге тән  тілдік ерекшеліктерді  дұрыс орналастырыңыз: </vt:lpstr>
      <vt:lpstr>Жауабыңды тексер</vt:lpstr>
      <vt:lpstr>БҮГІН САБАҚТА     СІЗ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Yelzhan Daurenuly</dc:creator>
  <cp:lastModifiedBy>HP</cp:lastModifiedBy>
  <cp:revision>493</cp:revision>
  <dcterms:created xsi:type="dcterms:W3CDTF">2020-07-25T09:43:53Z</dcterms:created>
  <dcterms:modified xsi:type="dcterms:W3CDTF">2021-02-07T09:45:49Z</dcterms:modified>
</cp:coreProperties>
</file>