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81" r:id="rId2"/>
    <p:sldId id="304" r:id="rId3"/>
    <p:sldId id="284" r:id="rId4"/>
    <p:sldId id="285" r:id="rId5"/>
    <p:sldId id="286" r:id="rId6"/>
    <p:sldId id="289" r:id="rId7"/>
    <p:sldId id="291" r:id="rId8"/>
    <p:sldId id="295" r:id="rId9"/>
    <p:sldId id="292" r:id="rId10"/>
    <p:sldId id="294" r:id="rId11"/>
    <p:sldId id="296" r:id="rId12"/>
    <p:sldId id="297" r:id="rId13"/>
    <p:sldId id="298" r:id="rId14"/>
    <p:sldId id="299" r:id="rId15"/>
    <p:sldId id="300" r:id="rId16"/>
    <p:sldId id="301" r:id="rId17"/>
    <p:sldId id="30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82394" autoAdjust="0"/>
  </p:normalViewPr>
  <p:slideViewPr>
    <p:cSldViewPr>
      <p:cViewPr>
        <p:scale>
          <a:sx n="62" d="100"/>
          <a:sy n="62" d="100"/>
        </p:scale>
        <p:origin x="-152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CFE4-F4D7-4D3F-B8D3-146735521D2B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BF90E-4C87-4FD7-AC25-207F4D77DF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5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1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4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5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8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1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8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6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3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8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3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F%D1%80%D0%B0%D0%BA%D1%82%D0%B8%D0%BA%D0%B0" TargetMode="External"/><Relationship Id="rId7" Type="http://schemas.openxmlformats.org/officeDocument/2006/relationships/hyperlink" Target="https://kk.wikipedia.org/wiki/%D0%94%D3%99%D1%83%D1%96%D1%80" TargetMode="External"/><Relationship Id="rId2" Type="http://schemas.openxmlformats.org/officeDocument/2006/relationships/hyperlink" Target="https://kk.wikipedia.org/wiki/%D0%A2%D0%B5%D0%BE%D1%80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3%A8%D0%BD%D0%B5%D1%80" TargetMode="External"/><Relationship Id="rId5" Type="http://schemas.openxmlformats.org/officeDocument/2006/relationships/hyperlink" Target="https://kk.wikipedia.org/wiki/%D0%A2%D0%B5%D1%85%D0%BD%D0%B8%D0%BA%D0%B0" TargetMode="External"/><Relationship Id="rId4" Type="http://schemas.openxmlformats.org/officeDocument/2006/relationships/hyperlink" Target="https://kk.wikipedia.org/wiki/%D2%92%D1%8B%D0%BB%D1%8B%D0%B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B%D0%B0%D1%82%D1%8B%D0%BD_%D1%82%D1%96%D0%BB%D1%96" TargetMode="External"/><Relationship Id="rId2" Type="http://schemas.openxmlformats.org/officeDocument/2006/relationships/hyperlink" Target="https://kk.wikipedia.org/wiki/%D0%90%D2%93%D1%8B%D0%BB%D1%88%D1%8B%D0%BD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0%96%D2%B1%D1%80%D1%82%D1%88%D1%8B%D0%BB%D1%8B%D2%9B" TargetMode="External"/><Relationship Id="rId5" Type="http://schemas.openxmlformats.org/officeDocument/2006/relationships/hyperlink" Target="https://kk.wikipedia.org/wiki/%D0%9C%D0%B5%D0%BA%D0%B5%D0%BC%D0%B5" TargetMode="External"/><Relationship Id="rId4" Type="http://schemas.openxmlformats.org/officeDocument/2006/relationships/hyperlink" Target="https://kk.wikipedia.org/wiki/%D2%B0%D0%B9%D1%8B%D0%BC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6%D2%B1%D1%80%D1%82%D1%88%D1%8B%D0%BB%D1%8B%D2%9B" TargetMode="External"/><Relationship Id="rId3" Type="http://schemas.openxmlformats.org/officeDocument/2006/relationships/hyperlink" Target="https://kk.wikipedia.org/wiki/%D2%9A%D0%BE%D0%BB%D0%B6%D0%B0%D0%B7%D0%B1%D0%B0" TargetMode="External"/><Relationship Id="rId7" Type="http://schemas.openxmlformats.org/officeDocument/2006/relationships/hyperlink" Target="https://kk.wikipedia.org/wiki/%D0%9C%D0%B5%D0%BA%D0%B5%D0%BC%D0%B5" TargetMode="External"/><Relationship Id="rId2" Type="http://schemas.openxmlformats.org/officeDocument/2006/relationships/hyperlink" Target="https://kk.wikipedia.org/wiki/%D0%A2%D0%BE%D0%BF%D1%82%D0%B0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2%B0%D0%B9%D1%8B%D0%BC" TargetMode="External"/><Relationship Id="rId5" Type="http://schemas.openxmlformats.org/officeDocument/2006/relationships/hyperlink" Target="https://kk.wikipedia.org/wiki/%D0%9B%D0%B0%D1%82%D1%8B%D0%BD_%D1%82%D1%96%D0%BB%D1%96" TargetMode="External"/><Relationship Id="rId4" Type="http://schemas.openxmlformats.org/officeDocument/2006/relationships/hyperlink" Target="https://kk.wikipedia.org/wiki/%D0%90%D2%93%D1%8B%D0%BB%D1%88%D1%8B%D0%BD_%D1%82%D1%96%D0%BB%D1%9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9D%D0%B0%D0%BF%D0%BE%D0%BB%D0%B5%D0%BE%D0%BD&amp;action=edit&amp;redlink=1" TargetMode="External"/><Relationship Id="rId2" Type="http://schemas.openxmlformats.org/officeDocument/2006/relationships/hyperlink" Target="https://kk.wikipedia.org/wiki/%D0%A2%D0%B5%D1%85%D0%BD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/index.php?title=%D0%A1%D1%83%D0%B1%D1%8A%D0%B5%D0%BA%D1%82&amp;action=edit&amp;redlink=1" TargetMode="External"/><Relationship Id="rId5" Type="http://schemas.openxmlformats.org/officeDocument/2006/relationships/hyperlink" Target="https://kk.wikipedia.org/wiki/%D0%91%D0%B0%D0%BB%D1%8C%D0%B7%D0%B0%D0%BA" TargetMode="External"/><Relationship Id="rId4" Type="http://schemas.openxmlformats.org/officeDocument/2006/relationships/hyperlink" Target="https://kk.wikipedia.org/wiki/%D0%A4%D1%80%D0%B0%D0%BD%D1%86%D1%83%D0%B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6732553" y="196852"/>
            <a:ext cx="14843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  ТІЛІ </a:t>
            </a:r>
            <a:endParaRPr lang="ru-RU" alt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9 - СЫНЫП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234678" y="1646238"/>
            <a:ext cx="79093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өлім:    </a:t>
            </a: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Бұқаралық ақпарат құралдары.</a:t>
            </a:r>
            <a:endParaRPr lang="kk-KZ" altLang="ru-RU" sz="3200" b="1" dirty="0" smtClean="0">
              <a:solidFill>
                <a:srgbClr val="2919F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" name="Google Shape;78;p1"/>
          <p:cNvCxnSpPr>
            <a:cxnSpLocks noChangeShapeType="1"/>
          </p:cNvCxnSpPr>
          <p:nvPr/>
        </p:nvCxnSpPr>
        <p:spPr bwMode="auto">
          <a:xfrm>
            <a:off x="1032272" y="2743200"/>
            <a:ext cx="8020050" cy="36513"/>
          </a:xfrm>
          <a:prstGeom prst="straightConnector1">
            <a:avLst/>
          </a:prstGeom>
          <a:noFill/>
          <a:ln w="57150" cap="flat" cmpd="sng" algn="ctr">
            <a:solidFill>
              <a:srgbClr val="D21DE5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</p:cxnSp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1032272" y="3124200"/>
            <a:ext cx="7543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Бұқаралық ақпарат құралдары-көпшілікке ақпаратты жеткізу құралдары.</a:t>
            </a:r>
            <a:b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altLang="ru-RU" sz="3200" b="1" dirty="0" smtClean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 smtClean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3-тапсырма. «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МАП-Т-квадрат»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шеңбері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ақпараттарды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шеңберге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орналастырыңыз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533400" y="1676400"/>
            <a:ext cx="1981200" cy="15240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67840" y="3048000"/>
            <a:ext cx="1981200" cy="15240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24400" y="3048000"/>
            <a:ext cx="1981200" cy="15240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76600" y="1676400"/>
            <a:ext cx="1981200" cy="15240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248400" y="1676400"/>
            <a:ext cx="1981200" cy="15240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108710" y="4724400"/>
            <a:ext cx="6926580" cy="18288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ақпаратпен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танысады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ресімделуі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жанрлық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ажыратады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шеңберлерге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57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5240" y="0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28600" y="91440"/>
            <a:ext cx="1981200" cy="141732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85800" y="1524000"/>
            <a:ext cx="8229600" cy="5212080"/>
          </a:xfrm>
          <a:prstGeom prst="round2Diag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Мақала - коғамдық-әлеуметтік мәселелер туралы жазылған публицистикалық жанрдағы шығарма. 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Мақала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4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түрге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бөлінеді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Бас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мақала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заманымыздың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негізгі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бағытын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үкіметтің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алға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қойған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саяси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шаруашылық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мәдени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міндеттерді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түсіндіріп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іске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бағыт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береді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"/>
              </a:spcAft>
            </a:pP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Проблемалық мақала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шешуді, тексеруді, зерттеуді қажет ететін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2" tooltip="Теория"/>
              </a:rPr>
              <a:t>теориялық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және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3" tooltip="Практика"/>
              </a:rPr>
              <a:t>практикалық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мәселелерді көтереді;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"/>
              </a:spcAft>
            </a:pP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Насихаттық мақала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4" tooltip="Ғылым"/>
              </a:rPr>
              <a:t>ғылым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5" tooltip="Техника"/>
              </a:rPr>
              <a:t>техника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6" tooltip="Өнер"/>
              </a:rPr>
              <a:t>өнер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жаңалықтары заман талабына сай бүгінгі өмірдің практикалық міндеттерімен байланыстырып отырады;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"/>
              </a:spcAft>
            </a:pP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Публицистикалық мақала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қоғамдық-әлеуметтік және саяси маңызы зор оқиғалар мен құбылыстарды, 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7" tooltip="Дәуір"/>
              </a:rPr>
              <a:t>дәуір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тынысын көтеріңкі үнмен, көркем тілмен баяндайды.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28600" y="502920"/>
            <a:ext cx="1981200" cy="141732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286000" y="182880"/>
            <a:ext cx="6477000" cy="1874520"/>
          </a:xfrm>
          <a:prstGeom prst="round2Diag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kk-KZ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</a:t>
            </a: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Аннотация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аңдатпа (лат.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annotat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o – 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ескерту, аңдату) – </a:t>
            </a:r>
            <a:r>
              <a:rPr lang="kk-KZ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кітаптың, топтама </a:t>
            </a:r>
            <a:r>
              <a:rPr lang="kk-KZ" sz="1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жинақтың, қолжазбаның мазмұнын </a:t>
            </a:r>
            <a:r>
              <a:rPr lang="kk-KZ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оқырманға қысқаша </a:t>
            </a:r>
            <a:r>
              <a:rPr lang="kk-KZ" sz="1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баяндау. Ол - кітаптың, мақаланың мазмұнын, саяси-идеялық бағытын, құндылығын түсіндіретін қысқаша сипаттама, алайда бұл жанр туралы да әртүрлі тұжырымдар бар.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301240" y="2209800"/>
            <a:ext cx="6477000" cy="1371600"/>
          </a:xfrm>
          <a:prstGeom prst="round2Diag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Презентация (</a:t>
            </a:r>
            <a:r>
              <a:rPr lang="kk-KZ" sz="1600" b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  <a:hlinkClick r:id="rId2" tooltip="Ағылшын тілі"/>
              </a:rPr>
              <a:t>ағылш.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kk-KZ" sz="16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presentation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, </a:t>
            </a:r>
            <a:r>
              <a:rPr lang="kk-KZ" sz="1600" b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  <a:hlinkClick r:id="rId3" tooltip="Латын тілі"/>
              </a:rPr>
              <a:t>лат.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la-Latn" sz="16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praesentatio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сөзбе-сөз - ұсыну) - бір туындыны, </a:t>
            </a:r>
            <a:r>
              <a:rPr lang="kk-KZ" sz="16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 tooltip="Ұйым"/>
              </a:rPr>
              <a:t>ұйым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 мен </a:t>
            </a:r>
            <a:r>
              <a:rPr lang="kk-KZ" sz="16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5" tooltip="Мекеме"/>
              </a:rPr>
              <a:t>мекемені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 салтанатты жағдайда </a:t>
            </a:r>
            <a:r>
              <a:rPr lang="kk-KZ" sz="16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6" tooltip="Жұртшылық"/>
              </a:rPr>
              <a:t>жұртшылық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 алдында ұсыну; ресми таныстыру</a:t>
            </a:r>
            <a:r>
              <a:rPr lang="kk-KZ" sz="16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400" b="1" dirty="0">
              <a:solidFill>
                <a:srgbClr val="0000FF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316480" y="3825240"/>
            <a:ext cx="6477000" cy="1219200"/>
          </a:xfrm>
          <a:prstGeom prst="round2Diag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Тезис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 – бұл дәлелдейтін немесе жоққа шығаратын </a:t>
            </a:r>
            <a:r>
              <a:rPr lang="kk-KZ" sz="1600" b="1" i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тұжырымдама-пайымдаулар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. Тезистің басты ерекшелігі ұсынылатын дәйектерге дәлелдер келтірілуі тиіс. </a:t>
            </a:r>
            <a:endParaRPr lang="ru-RU" sz="1400" b="1" dirty="0">
              <a:solidFill>
                <a:srgbClr val="0000FF"/>
              </a:solidFill>
              <a:ea typeface="Calibri"/>
              <a:cs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8600" y="2209800"/>
            <a:ext cx="1981200" cy="141732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316480" y="5181600"/>
            <a:ext cx="6477000" cy="1447800"/>
          </a:xfrm>
          <a:prstGeom prst="round2Diag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Тұжырымдама</a:t>
            </a:r>
            <a:r>
              <a:rPr lang="kk-KZ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- [лат. conceptio - тікел. байланыстырушы немесе қисынды аңдау] - </a:t>
            </a:r>
            <a:r>
              <a:rPr lang="kk-KZ" sz="1600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олардың көмегімен адам ойы кез келген табиғаттың мінсіз нысандарын құра алатын ұғымдар мен көзқарастардың орамды жиынтығы</a:t>
            </a:r>
            <a:endParaRPr lang="ru-RU" sz="1400" b="1" dirty="0">
              <a:solidFill>
                <a:srgbClr val="0000FF"/>
              </a:solidFill>
              <a:ea typeface="Calibri"/>
              <a:cs typeface="Times New Roman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28600" y="5242560"/>
            <a:ext cx="1981200" cy="141732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3360" y="3726180"/>
            <a:ext cx="1981200" cy="141732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МАП-Т-квадрат»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шеңбері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97180" y="990600"/>
            <a:ext cx="2750820" cy="2445544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Мақала </a:t>
            </a:r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коғамдық-әлеуметтік мәселелер туралы жазылған публицистикалық жанрдағы шығарма. </a:t>
            </a:r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3000" y="3657600"/>
            <a:ext cx="3215640" cy="28194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Тезис</a:t>
            </a:r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–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бұл дәлелдейтін немесе жоққа шығаратын </a:t>
            </a:r>
            <a:r>
              <a:rPr lang="kk-KZ" sz="1400" b="1" i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тұжырымдама-пайымдаулар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Тезистің басты ерекшелігі ұсынылатын </a:t>
            </a:r>
            <a:r>
              <a:rPr lang="kk-KZ" sz="1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дәйектерге дәлелдер келтіруі 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тиіс</a:t>
            </a:r>
            <a:r>
              <a:rPr lang="kk-KZ" sz="1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7200" dirty="0">
              <a:ea typeface="Calibri"/>
              <a:cs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72000" y="3657600"/>
            <a:ext cx="3276600" cy="281940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Тұжырымдама - [лат. conceptio - тікел. байланыстырушы немесе қисынды аңдау] - </a:t>
            </a:r>
            <a:r>
              <a:rPr lang="kk-KZ" sz="1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олардың көмегімен адам ойы кез келген табиғаттың мінсіз нысандарын құра алатын ұғымдар мен көзқарастардың орамды жиынтығы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73730" y="990600"/>
            <a:ext cx="2857500" cy="2445544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Аннотация, аңдатпа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(</a:t>
            </a:r>
            <a:r>
              <a:rPr lang="kk-KZ" sz="1400" b="1" i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лат.annotatіo – ескерту, аңдату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– кітаптың, </a:t>
            </a:r>
            <a:r>
              <a:rPr lang="kk-KZ" sz="1400" b="1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2" tooltip="Топтама"/>
              </a:rPr>
              <a:t>топтама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жинақтың, </a:t>
            </a:r>
            <a:r>
              <a:rPr lang="kk-KZ" sz="1400" b="1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3" tooltip="Қолжазба"/>
              </a:rPr>
              <a:t>қолжазбаның</a:t>
            </a:r>
            <a:r>
              <a:rPr lang="kk-KZ" sz="1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мазмұнын оқырманға қысқаша баяндау</a:t>
            </a:r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134100" y="990600"/>
            <a:ext cx="2857500" cy="2445544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Презентация (</a:t>
            </a:r>
            <a:r>
              <a:rPr lang="kk-KZ" sz="1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4" tooltip="Ағылшын тілі"/>
              </a:rPr>
              <a:t>ағылш.</a:t>
            </a: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kk-KZ" sz="1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presentation</a:t>
            </a: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 </a:t>
            </a:r>
            <a:r>
              <a:rPr lang="kk-KZ" sz="1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5" tooltip="Латын тілі"/>
              </a:rPr>
              <a:t>лат.</a:t>
            </a: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la-Latn" sz="1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praesentatio</a:t>
            </a:r>
            <a:r>
              <a:rPr lang="kk-K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 </a:t>
            </a:r>
            <a:r>
              <a:rPr lang="kk-KZ" sz="1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сөзбе-сөз - ұсыну) - бір туындыны, </a:t>
            </a:r>
            <a:r>
              <a:rPr lang="kk-KZ" sz="1200" b="1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6" tooltip="Ұйым"/>
              </a:rPr>
              <a:t>ұйым</a:t>
            </a:r>
            <a:r>
              <a:rPr lang="kk-KZ" sz="1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мен </a:t>
            </a:r>
            <a:r>
              <a:rPr lang="kk-KZ" sz="1200" b="1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7" tooltip="Мекеме"/>
              </a:rPr>
              <a:t>мекемені</a:t>
            </a:r>
            <a:r>
              <a:rPr lang="kk-KZ" sz="1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салтанатты жағдайда </a:t>
            </a:r>
            <a:r>
              <a:rPr lang="kk-KZ" sz="1200" b="1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8" tooltip="Жұртшылық"/>
              </a:rPr>
              <a:t>жұртшылық</a:t>
            </a:r>
            <a:r>
              <a:rPr lang="kk-KZ" sz="1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алдында ұсыну; ресми таныстыру.</a:t>
            </a:r>
            <a:endParaRPr lang="ru-RU" sz="12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404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4-тапсырма. 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бағыныңқылы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сабақтас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құрмалас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сөйлемнің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жасалу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негізге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сөйлемдер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құраңыз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-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ып,-іп,-п;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-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дықтан,-діктен;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altLang="ru-RU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есімше+соң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altLang="ru-RU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нөлдік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есімше+себепті</a:t>
            </a:r>
            <a:endParaRPr lang="ru-RU" alt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  -</a:t>
            </a:r>
            <a:r>
              <a:rPr lang="ru-RU" alt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ғасын,-гесін</a:t>
            </a:r>
            <a:r>
              <a:rPr lang="ru-RU" alt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Тірек сөздер: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редактор, газет, журналист, ақпарат, ұлттық, пікір, ойлар, әрекет, оқыту, мақала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71500" y="4724400"/>
            <a:ext cx="8001000" cy="18288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бағыныңқылы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сабақтас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құрмалас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сөйлемнің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жасалу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пайдаланып,сөйлемдер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381000" y="619988"/>
            <a:ext cx="83820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Өзіңді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Кешегі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редактордың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газет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бетіне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мақала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дайында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еске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түсіп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жасауға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ұмтылдым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уақытында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бергендіктен</a:t>
            </a:r>
            <a:r>
              <a:rPr lang="ru-RU" alt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журналистер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мерекесінде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алғыс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айтылды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мүддеге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еткен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өз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мақсатыңа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жеткен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қой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Ақпараттар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толығымен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жиналған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себепті,пікірлерді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жазып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шығуға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бекіндім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барысындағы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жауапкершілікті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сезінбегесін,жақсы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нәтижеге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емес.</a:t>
            </a:r>
            <a:endParaRPr lang="ru-RU" alt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685800"/>
            <a:ext cx="8610600" cy="233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Ой-толғаныс.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Берілген </a:t>
            </a:r>
            <a:r>
              <a:rPr lang="kk-KZ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мәліметтерді пайдалана отырып</a:t>
            </a: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“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Мен сүйіп оқитын басылым ” </a:t>
            </a:r>
            <a:r>
              <a:rPr lang="kk-KZ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тақырыбына шағын мақала жазыңыз</a:t>
            </a:r>
            <a:r>
              <a:rPr lang="kk-KZ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97180" y="3962400"/>
            <a:ext cx="8389620" cy="22098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Мақаланың құрылымы мен рәсімделу талаптарын сақтай алады.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Жанрлық түрлерін ажырата біледі. 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990600" y="1587471"/>
            <a:ext cx="8001000" cy="36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Қосымша тапсырма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Ұлы </a:t>
            </a:r>
            <a:r>
              <a:rPr lang="kk-KZ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Абайдың 175 жылдық мерейтойына байланысты мемлекет басшысы Қасым-Жомарт Тоқаевтың «Абай және ХХІ ғасырдағы Қазақстан» атты мақаласымен танысып, мазмұны  бойынша 5 сауал дайындаңыз. </a:t>
            </a:r>
            <a:endParaRPr lang="ru-RU" sz="2400" b="1" dirty="0">
              <a:solidFill>
                <a:srgbClr val="0000FF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949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685800" y="1136065"/>
            <a:ext cx="8305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09.2.3.1.Мақала, презентация, аннотация,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тұжырымдама, тезистердің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құрылымы мен рәсімделуі арқылы жанрлық ерекшеліктерін ажырату.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kk-KZ" altLang="ru-RU" b="1" dirty="0" smtClean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ӘТН.9.4.4.3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Сабақтас құрмалас сөйлемдердің </a:t>
            </a: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мағыналық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түрлерін ажырата білу</a:t>
            </a: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түрлерін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қолдану</a:t>
            </a: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.(Себеп бағыныңқылы сабақтас)</a:t>
            </a:r>
            <a:endParaRPr lang="kk-KZ" altLang="ru-RU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 smtClean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1219200" y="609600"/>
            <a:ext cx="75438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критерийлері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kk-KZ" alt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Олардың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құрылымы мен ресімделуі арқылы жанрлық ерекшеліктерін ажыратады;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kk-KZ" altLang="ru-RU" b="1" dirty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Себеп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бағыныңқылы сабақтас құрмалас сөйлемнің жасалу жолдарын есте сақтайды;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kk-KZ" altLang="ru-RU" b="1" dirty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Мақаланың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құрылымы мен рәсімделу талаптарын сақтай алады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kk-KZ" altLang="ru-RU" b="1" dirty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Жанрлық түрлерін ажырата біледі. </a:t>
            </a:r>
          </a:p>
        </p:txBody>
      </p:sp>
    </p:spTree>
    <p:extLst>
      <p:ext uri="{BB962C8B-B14F-4D97-AF65-F5344CB8AC3E}">
        <p14:creationId xmlns:p14="http://schemas.microsoft.com/office/powerpoint/2010/main" val="12338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1371600" y="304800"/>
            <a:ext cx="75438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altLang="ru-RU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altLang="ru-RU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сыры» </a:t>
            </a:r>
            <a:r>
              <a:rPr lang="ru-RU" altLang="ru-RU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Төменде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картина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тобын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Жұртшылық жадына «жабысқан» жаңалық - Атырау газеті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715000" cy="33287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1203960" y="5081319"/>
            <a:ext cx="754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картинадағы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суреттерді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бақылайды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тобын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154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1295400" y="1143000"/>
            <a:ext cx="75438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Өзіңді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жасайтын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әрекетті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байқауға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болады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газет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қойындәптер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қалам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телефон,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көзілдірік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ноутбук,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ыдыстағы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кофе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журналдар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қолы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6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643890" y="838200"/>
            <a:ext cx="78867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«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Ақпарат-таным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кестесі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Төменде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мәтінді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оқып,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кестені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толтырыңыз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19100" y="2895600"/>
            <a:ext cx="8305800" cy="27432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Мәтінді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оқиды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ақпараттың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Кестені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386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3810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Бұқаралық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арналған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жариялылық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тұтынушылардың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шексіздігі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аппаратуралардың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таратушының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(коммутатор)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қабылдаушыға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біржақты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тұтынушы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тұрақсыз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әркелкілігі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БАҚ-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Наполеон: "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жүздеген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әскерден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газеттің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ойсырата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-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1840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 француз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жазушысы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 де Бальзак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баспасөзді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билік»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Билік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институтында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БАҚ-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мағынасындағы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орны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болмағанымен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емес.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бұл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институт бүгінгі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биліктік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қырларын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түбірімен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түрлендіріп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БАҚ-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маңыздыларына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әлеуметтендірушілік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мүдделерді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тоғыстырушы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ықпалдасуы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жұмылдыруы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380999"/>
            <a:ext cx="5867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84856"/>
              </p:ext>
            </p:extLst>
          </p:nvPr>
        </p:nvGraphicFramePr>
        <p:xfrm>
          <a:off x="533400" y="1378744"/>
          <a:ext cx="8077200" cy="5022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1727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Анықтама</a:t>
                      </a:r>
                      <a:endParaRPr lang="ru-RU" sz="2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Ерекшелігі</a:t>
                      </a:r>
                      <a:endParaRPr lang="ru-RU" sz="2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Танымдық</a:t>
                      </a:r>
                      <a:r>
                        <a:rPr kumimoji="0" lang="ru-RU" sz="2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ақпарат</a:t>
                      </a:r>
                      <a:endParaRPr lang="ru-RU" sz="2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Қызметі</a:t>
                      </a:r>
                      <a:endParaRPr kumimoji="0" lang="ru-RU" sz="2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94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0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88611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     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endParaRPr lang="ru-RU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14280"/>
              </p:ext>
            </p:extLst>
          </p:nvPr>
        </p:nvGraphicFramePr>
        <p:xfrm>
          <a:off x="228600" y="762000"/>
          <a:ext cx="8610600" cy="5683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2650"/>
                <a:gridCol w="2152650"/>
                <a:gridCol w="2152650"/>
                <a:gridCol w="215265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Анықтама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Ерекшелігі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Танымдық</a:t>
                      </a:r>
                      <a:r>
                        <a:rPr kumimoji="0" lang="ru-RU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ақпарат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Қызметі</a:t>
                      </a:r>
                      <a:endParaRPr kumimoji="0" lang="ru-RU" sz="2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9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Арнайы техникалық құралдардың көмегімен, кез келген тұлғаларға әртүрлі мәліметтерді ашық жариялауға арналған әлеуметтік мекемелер.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1.жариялылық, яғни тұтынушылардың шексіздігі; 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2.арнайы </a:t>
                      </a:r>
                      <a:r>
                        <a:rPr lang="kk-KZ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2" tooltip="Техника"/>
                        </a:rPr>
                        <a:t>техникалық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құралдардың, аппаратуралардың болуы;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3.ақпарат таратушының қабылдаушыға біржақты ықпалы; 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4.тұтынушы аудиторияның тұрақсыз әркелкілігі.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 tooltip="Наполеон (мұндай бет жоқ)"/>
                        </a:rPr>
                        <a:t>Наполеон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 "Жауға қарсы жүздеген мың қол әскерден, төрт газеттің ойсырата соққы беру мүмкіндігі зор"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1840</a:t>
                      </a:r>
                      <a:r>
                        <a:rPr lang="kk-KZ" sz="16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ж. 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 tooltip="Француз"/>
                        </a:rPr>
                        <a:t>француз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жазушысы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О. де </a:t>
                      </a:r>
                      <a:r>
                        <a:rPr lang="kk-KZ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5" tooltip="Бальзак"/>
                        </a:rPr>
                        <a:t>Бальзак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баспасөз-ді «төртінші билік» деп атады.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Ақпараттық,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"/>
                        </a:spcAft>
                      </a:pP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Білімдік, Әлеуметтендіруші-лік, Мүдделерді тоғыстырушы, Саясат </a:t>
                      </a:r>
                      <a:r>
                        <a:rPr lang="kk-KZ" sz="16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6" tooltip="Субъект (мұндай бет жоқ)"/>
                        </a:rPr>
                        <a:t>субъектілері-нің</a:t>
                      </a:r>
                      <a:r>
                        <a:rPr lang="kk-KZ" sz="16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ықпалдасуы, жұмылдыруы. 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1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766</Words>
  <Application>Microsoft Office PowerPoint</Application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Yelzhan Daurenuly</dc:creator>
  <cp:lastModifiedBy>Windows User</cp:lastModifiedBy>
  <cp:revision>477</cp:revision>
  <dcterms:created xsi:type="dcterms:W3CDTF">2020-07-25T09:43:53Z</dcterms:created>
  <dcterms:modified xsi:type="dcterms:W3CDTF">2021-01-31T12:29:10Z</dcterms:modified>
</cp:coreProperties>
</file>