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jpeg" ContentType="image/jpeg"/>
  <Override PartName="/ppt/media/image2.jpeg" ContentType="image/jpe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9472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740B920-F973-4538-BF53-7C3DF52A21EF}"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7E687B-F618-46C2-A2B2-545012E6D10A}"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Picture 2" descr="C:\Users\Admin\Desktop\1111.jpg"/>
          <p:cNvPicPr/>
          <p:nvPr/>
        </p:nvPicPr>
        <p:blipFill>
          <a:blip r:embed="rId1"/>
          <a:stretch/>
        </p:blipFill>
        <p:spPr>
          <a:xfrm>
            <a:off x="0" y="0"/>
            <a:ext cx="12192120" cy="6858000"/>
          </a:xfrm>
          <a:prstGeom prst="rect">
            <a:avLst/>
          </a:prstGeom>
          <a:ln w="0">
            <a:noFill/>
          </a:ln>
        </p:spPr>
      </p:pic>
      <p:sp>
        <p:nvSpPr>
          <p:cNvPr id="6" name="TextBox 1"/>
          <p:cNvSpPr/>
          <p:nvPr/>
        </p:nvSpPr>
        <p:spPr>
          <a:xfrm>
            <a:off x="1911240" y="1646280"/>
            <a:ext cx="100537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Бөлім:    </a:t>
            </a:r>
            <a:r>
              <a:rPr b="1" lang="kk-KZ" sz="3200" strike="noStrike" u="none">
                <a:solidFill>
                  <a:srgbClr val="2919f7"/>
                </a:solidFill>
                <a:uFillTx/>
                <a:latin typeface="Times New Roman"/>
                <a:ea typeface="Calibri"/>
              </a:rPr>
              <a:t>Бұқаралық ақпарат құралдары. Синтаксис</a:t>
            </a:r>
            <a:endParaRPr b="0" lang="ru-RU" sz="3200" strike="noStrike" u="none">
              <a:solidFill>
                <a:srgbClr val="000000"/>
              </a:solidFill>
              <a:uFillTx/>
              <a:latin typeface="Calibri"/>
            </a:endParaRPr>
          </a:p>
        </p:txBody>
      </p:sp>
      <p:sp>
        <p:nvSpPr>
          <p:cNvPr id="7" name="TextBox 9"/>
          <p:cNvSpPr/>
          <p:nvPr/>
        </p:nvSpPr>
        <p:spPr>
          <a:xfrm>
            <a:off x="9231120" y="196920"/>
            <a:ext cx="147024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0000"/>
                </a:solidFill>
                <a:uFillTx/>
                <a:latin typeface="Times New Roman"/>
                <a:ea typeface="Times New Roman"/>
              </a:rPr>
              <a:t>ҚАЗАҚ  ТІЛІ </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0000"/>
                </a:solidFill>
                <a:uFillTx/>
                <a:latin typeface="Times New Roman"/>
                <a:ea typeface="Times New Roman"/>
              </a:rPr>
              <a:t>9 - СЫНЫП</a:t>
            </a:r>
            <a:endParaRPr b="0" lang="ru-RU" sz="1600" strike="noStrike" u="none">
              <a:solidFill>
                <a:srgbClr val="000000"/>
              </a:solidFill>
              <a:uFillTx/>
              <a:latin typeface="Calibri"/>
            </a:endParaRPr>
          </a:p>
        </p:txBody>
      </p:sp>
      <p:sp>
        <p:nvSpPr>
          <p:cNvPr id="8" name="TextBox 25"/>
          <p:cNvSpPr/>
          <p:nvPr/>
        </p:nvSpPr>
        <p:spPr>
          <a:xfrm>
            <a:off x="1228680" y="3691080"/>
            <a:ext cx="10058400" cy="1557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0000"/>
                </a:solidFill>
                <a:uFillTx/>
                <a:latin typeface="Times New Roman"/>
                <a:ea typeface="Times New Roman"/>
              </a:rPr>
              <a:t>   </a:t>
            </a:r>
            <a:r>
              <a:rPr b="1" lang="ru-RU" sz="3200" strike="noStrike" u="none">
                <a:solidFill>
                  <a:srgbClr val="ff0000"/>
                </a:solidFill>
                <a:uFillTx/>
                <a:latin typeface="Times New Roman"/>
                <a:ea typeface="Times New Roman"/>
              </a:rPr>
              <a:t>Сабақтың тақырыбы:</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2060"/>
                </a:solidFill>
                <a:uFillTx/>
                <a:latin typeface="Times New Roman"/>
                <a:ea typeface="Calibri"/>
              </a:rPr>
              <a:t>             </a:t>
            </a:r>
            <a:r>
              <a:rPr b="1" lang="kk-KZ" sz="3200" strike="noStrike" u="none">
                <a:solidFill>
                  <a:srgbClr val="2919f7"/>
                </a:solidFill>
                <a:uFillTx/>
                <a:latin typeface="Times New Roman"/>
                <a:ea typeface="Times New Roman"/>
              </a:rPr>
              <a:t>Бұқаралық ақпарат құралдары</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p:txBody>
      </p:sp>
      <p:cxnSp>
        <p:nvCxnSpPr>
          <p:cNvPr id="9" name="Google Shape;78;p1"/>
          <p:cNvCxnSpPr/>
          <p:nvPr/>
        </p:nvCxnSpPr>
        <p:spPr>
          <a:xfrm>
            <a:off x="1376280" y="3143160"/>
            <a:ext cx="10694160" cy="37440"/>
          </a:xfrm>
          <a:prstGeom prst="straightConnector1">
            <a:avLst/>
          </a:prstGeom>
          <a:ln w="57240">
            <a:solidFill>
              <a:srgbClr val="d21de5"/>
            </a:solidFill>
            <a:miter/>
          </a:ln>
        </p:spPr>
      </p:cxn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
          <p:cNvSpPr txBox="1"/>
          <p:nvPr/>
        </p:nvSpPr>
        <p:spPr>
          <a:xfrm>
            <a:off x="75960" y="84240"/>
            <a:ext cx="12009240" cy="6694560"/>
          </a:xfrm>
          <a:prstGeom prst="rect">
            <a:avLst/>
          </a:prstGeom>
          <a:solidFill>
            <a:srgbClr val="ffffff"/>
          </a:solidFill>
          <a:ln w="76320">
            <a:solidFill>
              <a:srgbClr val="1507c5"/>
            </a:solidFill>
            <a:miter/>
          </a:ln>
        </p:spPr>
        <p:txBody>
          <a:bodyPr anchor="ctr">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0000"/>
                </a:solidFill>
                <a:uFillTx/>
                <a:latin typeface="Times New Roman"/>
                <a:ea typeface="Times New Roman"/>
              </a:rPr>
              <a:t>              </a:t>
            </a:r>
            <a:r>
              <a:rPr b="1" lang="kk-KZ" sz="2800" strike="noStrike" u="none">
                <a:solidFill>
                  <a:srgbClr val="ff0000"/>
                </a:solidFill>
                <a:uFillTx/>
                <a:latin typeface="Times New Roman"/>
                <a:ea typeface="Times New Roman"/>
              </a:rPr>
              <a:t>Өзіңді тексер!</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1. Біз баспасөздің арқасында әлемде өтіп жатқан оқиғалар,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ғалымдар ашқан ғылыми жаңалықтар, спортшылардың қол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жеткізген табыстары туралы біле аламыз.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2. Әртүрлі адамдардың қалаулары мен мүдделерінің ұқсастануы.</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3. Адамның әлемді тануы мен қабылдауы тез арада іске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асады.Бұқаралық мәдениеттің кең таралуы.</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4. Даралылықтың жоғала бастауы. Ұлттық мәдениет пен әлемдік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507c5"/>
                </a:solidFill>
                <a:uFillTx/>
                <a:latin typeface="Times New Roman"/>
                <a:ea typeface="Times New Roman"/>
              </a:rPr>
              <a:t>             </a:t>
            </a:r>
            <a:r>
              <a:rPr b="1" lang="kk-KZ" sz="2800" strike="noStrike" u="none">
                <a:solidFill>
                  <a:srgbClr val="1507c5"/>
                </a:solidFill>
                <a:uFillTx/>
                <a:latin typeface="Times New Roman"/>
                <a:ea typeface="Times New Roman"/>
              </a:rPr>
              <a:t>мәдениеттің ең үздік жетістіктерінің жоғалта бастауы.</a:t>
            </a:r>
            <a:endParaRPr b="0" lang="ru-RU" sz="2800" strike="noStrike" u="none">
              <a:solidFill>
                <a:srgbClr val="000000"/>
              </a:solidFill>
              <a:uFillTx/>
              <a:latin typeface="Calibri"/>
            </a:endParaRPr>
          </a:p>
          <a:p>
            <a:pPr>
              <a:lnSpc>
                <a:spcPct val="90000"/>
              </a:lnSpc>
              <a:spcBef>
                <a:spcPts val="1001"/>
              </a:spcBef>
              <a:buClr>
                <a:srgbClr val="1507c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90000"/>
              </a:lnSpc>
              <a:spcBef>
                <a:spcPts val="1001"/>
              </a:spcBef>
              <a:buClr>
                <a:srgbClr val="1507c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90000"/>
              </a:lnSpc>
              <a:spcBef>
                <a:spcPts val="1001"/>
              </a:spcBef>
              <a:buClr>
                <a:srgbClr val="1507c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 name="Прямоугольник 2"/>
          <p:cNvSpPr/>
          <p:nvPr/>
        </p:nvSpPr>
        <p:spPr>
          <a:xfrm>
            <a:off x="4141800" y="14400"/>
            <a:ext cx="348768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Өзіңді тексер!</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graphicFrame>
        <p:nvGraphicFramePr>
          <p:cNvPr id="29" name=""/>
          <p:cNvGraphicFramePr/>
          <p:nvPr/>
        </p:nvGraphicFramePr>
        <p:xfrm>
          <a:off x="477720" y="547560"/>
          <a:ext cx="11355480" cy="5994360"/>
        </p:xfrm>
        <a:graphic>
          <a:graphicData uri="http://schemas.openxmlformats.org/drawingml/2006/table">
            <a:tbl>
              <a:tblPr/>
              <a:tblGrid>
                <a:gridCol w="5888160"/>
                <a:gridCol w="5467320"/>
              </a:tblGrid>
              <a:tr h="316080">
                <a:tc>
                  <a:txBody>
                    <a:bodyPr lIns="42840" rIns="4284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0000"/>
                          </a:solidFill>
                          <a:uFillTx/>
                          <a:latin typeface="Times New Roman"/>
                          <a:ea typeface="Times New Roman"/>
                        </a:rPr>
                        <a:t>Өлеңнен үзінді</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0000"/>
                          </a:solidFill>
                          <a:uFillTx/>
                          <a:latin typeface="Times New Roman"/>
                          <a:ea typeface="Times New Roman"/>
                        </a:rPr>
                        <a:t>Автор бейнесі</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57716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Сағындым  жаным, мен сені!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Көркіңді жүрген қуаныш қылып,</a:t>
                      </a:r>
                      <a:r>
                        <a:rPr b="1" lang="ru-RU" sz="1800" strike="noStrike" u="none">
                          <a:solidFill>
                            <a:srgbClr val="1507c5"/>
                          </a:solidFill>
                          <a:uFillTx/>
                          <a:latin typeface="Times New Roman"/>
                          <a:ea typeface="Times New Roman"/>
                        </a:rPr>
                        <a:t> </a:t>
                      </a:r>
                      <a:r>
                        <a:rPr b="1" lang="kk-KZ" sz="1800" strike="noStrike" u="none">
                          <a:solidFill>
                            <a:srgbClr val="1507c5"/>
                          </a:solidFill>
                          <a:uFillTx/>
                          <a:latin typeface="Times New Roman"/>
                          <a:ea typeface="Times New Roman"/>
                        </a:rPr>
                        <a:t>мендей ме екен бар ағаң...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Шын інім болсаң, бас бұрма, жаным, өсек-ғайбатқа бораған.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ақы інісі М.Шахановқа арнаған бұл өлеңнің осы шумақтарынан  ағалық ақылын айта отырып, інісін сағынған лирикалық кейіпкерді көреміз.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 </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20896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О, шіркін, менің сағынышымдай көлемі шексіз болса аудан,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Ондағы жандар көз ашпас еді-ау, қуану менен шаршаудан.</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Сүйем мен сені, сүйем мен сені көкірегі ыстық дүние,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Тұратын түгел сағыну менен аңсаудан!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өлеңінің идеясы сағыныш сезімін ғажайып сырмен көмкеріп жеткізу. Демек, осы тармақтар арқылы кез-келген адамның дүниеге деген ынтызарлығын тірілтіп, құштарлығын оятатын жыр жолдары екеніне дәлел. Бұл тармақтардан автордың нағыз азаматтық бейнесін көруге болады.</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89252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Сағыныш деген – молшылық қазына, бола да берер артық-кем,</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Ал, нағыз асқақ сағыныштарда араның балы бар, тіптен.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Мен мынау ыстық жүрегіммен қара тасты да сағынам,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Қаланып қалса тәртіппен!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осы шумақ арқылы адам бойындағы сағыныш сезімін қазынаға теңей отырып,  дүниеге деген ынтызарлығыңды тірілтіп, құштарлығыңды оятады, лапылдап жанған сағыныштың оты жүрегіңді шарпиды.</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 </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30" name="Прямоугольник 3"/>
          <p:cNvSpPr/>
          <p:nvPr/>
        </p:nvSpPr>
        <p:spPr>
          <a:xfrm>
            <a:off x="0" y="0"/>
            <a:ext cx="12192120" cy="68436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Прямоугольник 2"/>
          <p:cNvSpPr/>
          <p:nvPr/>
        </p:nvSpPr>
        <p:spPr>
          <a:xfrm>
            <a:off x="644400" y="384120"/>
            <a:ext cx="11358720" cy="540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3-тапсырма.</a:t>
            </a:r>
            <a:r>
              <a:rPr b="0" lang="ru-RU" sz="2400" strike="noStrike" u="none">
                <a:solidFill>
                  <a:srgbClr val="ff0000"/>
                </a:solidFill>
                <a:uFillTx/>
                <a:latin typeface="Times New Roman"/>
                <a:ea typeface="Times New Roman"/>
              </a:rPr>
              <a:t> </a:t>
            </a:r>
            <a:r>
              <a:rPr b="1" lang="ru-RU" sz="2400" strike="noStrike" u="none">
                <a:solidFill>
                  <a:srgbClr val="1507c5"/>
                </a:solidFill>
                <a:uFillTx/>
                <a:latin typeface="Times New Roman"/>
                <a:ea typeface="Times New Roman"/>
              </a:rPr>
              <a:t>«Сұрақ – жауап»</a:t>
            </a:r>
            <a:r>
              <a:rPr b="0" lang="ru-RU" sz="2400" strike="noStrike" u="none">
                <a:solidFill>
                  <a:srgbClr val="1507c5"/>
                </a:solidFill>
                <a:uFillTx/>
                <a:latin typeface="Times New Roman"/>
                <a:ea typeface="Times New Roman"/>
              </a:rPr>
              <a:t> әдісі</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1507c5"/>
                </a:solidFill>
                <a:uFillTx/>
                <a:latin typeface="Times New Roman"/>
                <a:ea typeface="Times New Roman"/>
              </a:rPr>
              <a:t>Сабақтас құрмалас сөйлемдердің мағыналық түрлерін ажырата білу</a:t>
            </a:r>
            <a:r>
              <a:rPr b="0" lang="kk-KZ" sz="2400" strike="noStrike" u="none">
                <a:solidFill>
                  <a:srgbClr val="1507c5"/>
                </a:solidFill>
                <a:uFillTx/>
                <a:latin typeface="Times New Roman"/>
                <a:ea typeface="Times New Roman"/>
              </a:rPr>
              <a:t>. </a:t>
            </a:r>
            <a:r>
              <a:rPr b="0" lang="ru-RU" sz="2400" strike="noStrike" u="none">
                <a:solidFill>
                  <a:srgbClr val="1507c5"/>
                </a:solidFill>
                <a:uFillTx/>
                <a:latin typeface="Times New Roman"/>
                <a:ea typeface="Times New Roman"/>
              </a:rPr>
              <a:t>Әр оқушы тақтада берілген сөйлемдерден өзі қалаған 2 сабақтас құрмалас сөйлемнің түрлерін ажыратып, 1  </a:t>
            </a:r>
            <a:r>
              <a:rPr b="0" lang="kk-KZ" sz="2400" strike="noStrike" u="none">
                <a:solidFill>
                  <a:srgbClr val="1507c5"/>
                </a:solidFill>
                <a:uFillTx/>
                <a:latin typeface="Times New Roman"/>
                <a:ea typeface="Times New Roman"/>
              </a:rPr>
              <a:t>себеп бағыныңқылы сөйлем  </a:t>
            </a:r>
            <a:r>
              <a:rPr b="0" lang="ru-RU" sz="2400" strike="noStrike" u="none">
                <a:solidFill>
                  <a:srgbClr val="1507c5"/>
                </a:solidFill>
                <a:uFillTx/>
                <a:latin typeface="Times New Roman"/>
                <a:ea typeface="Times New Roman"/>
              </a:rPr>
              <a:t> жазады. </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Екі қолы дірілдеместен, Оспан ішке кірді.</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Ол оқысам деп, қалаға келді. </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Бұлт болғанмен, жаңбыр жауған жоқ. </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Ерте тұрсаң, бәріне үлгересің. </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Олар Асанды күтпестен, ертемен жолға шығып кетті.</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Ол оқығысы келіп, қалаға келді. </a:t>
            </a:r>
            <a:endParaRPr b="0" lang="ru-RU" sz="2400" strike="noStrike" u="none">
              <a:solidFill>
                <a:srgbClr val="000000"/>
              </a:solidFill>
              <a:uFillTx/>
              <a:latin typeface="Calibri"/>
            </a:endParaRPr>
          </a:p>
          <a:p>
            <a:pPr>
              <a:lnSpc>
                <a:spcPct val="90000"/>
              </a:lnSpc>
              <a:spcBef>
                <a:spcPts val="1001"/>
              </a:spcBef>
              <a:buClr>
                <a:srgbClr val="1507c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Ерте тұрмай, бәріне үлгермейсің. </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70c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Прямоугольник 3"/>
          <p:cNvSpPr/>
          <p:nvPr/>
        </p:nvSpPr>
        <p:spPr>
          <a:xfrm>
            <a:off x="0" y="0"/>
            <a:ext cx="12192120" cy="68580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33" name="Picture 4" descr="https://ds04.infourok.ru/uploads/ex/103e/00102955-c5cf7d2e/img5.jpg"/>
          <p:cNvPicPr/>
          <p:nvPr/>
        </p:nvPicPr>
        <p:blipFill>
          <a:blip r:embed="rId1"/>
          <a:stretch/>
        </p:blipFill>
        <p:spPr>
          <a:xfrm>
            <a:off x="179280" y="189000"/>
            <a:ext cx="11720520" cy="6335640"/>
          </a:xfrm>
          <a:prstGeom prst="rect">
            <a:avLst/>
          </a:prstGeom>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Прямоугольник 3"/>
          <p:cNvSpPr/>
          <p:nvPr/>
        </p:nvSpPr>
        <p:spPr>
          <a:xfrm>
            <a:off x="0" y="103320"/>
            <a:ext cx="12192120" cy="68580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5" name="Блок-схема: альтернативный процесс 14"/>
          <p:cNvSpPr/>
          <p:nvPr/>
        </p:nvSpPr>
        <p:spPr>
          <a:xfrm>
            <a:off x="1300320" y="1089000"/>
            <a:ext cx="9634320" cy="4216320"/>
          </a:xfrm>
          <a:prstGeom prst="flowChartAlternateProcess">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0000"/>
                </a:solidFill>
                <a:uFillTx/>
                <a:latin typeface="Times New Roman"/>
                <a:ea typeface="Times New Roman"/>
              </a:rPr>
              <a:t>Дескриптор: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 сабақтас құрмалас сөйлемдердің мағыналық түрлерін ажырата алады;</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 </a:t>
            </a:r>
            <a:r>
              <a:rPr b="0" lang="kk-KZ" sz="2800" strike="noStrike" u="none">
                <a:solidFill>
                  <a:srgbClr val="1507c5"/>
                </a:solidFill>
                <a:uFillTx/>
                <a:latin typeface="Times New Roman"/>
                <a:ea typeface="Times New Roman"/>
              </a:rPr>
              <a:t>-себеп бағыныңқылы сабақтас құрмалас сөйлем жаза біледі.</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103320" y="102960"/>
            <a:ext cx="11964960" cy="6645240"/>
          </a:xfrm>
          <a:prstGeom prst="rect">
            <a:avLst/>
          </a:prstGeom>
          <a:solidFill>
            <a:srgbClr val="ffffff"/>
          </a:solidFill>
          <a:ln w="76320">
            <a:solidFill>
              <a:srgbClr val="1507c5"/>
            </a:solidFill>
            <a:miter/>
          </a:ln>
        </p:spPr>
        <p:txBody>
          <a:bodyPr lIns="91440" rIns="91440" tIns="45720" bIns="4572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Өзіңді тексер!</a:t>
            </a:r>
            <a:br>
              <a:rPr sz="3200"/>
            </a:br>
            <a:r>
              <a:rPr b="0" lang="kk-KZ" sz="3200" strike="noStrike" u="none">
                <a:solidFill>
                  <a:srgbClr val="1507c5"/>
                </a:solidFill>
                <a:uFillTx/>
                <a:latin typeface="Times New Roman"/>
                <a:ea typeface="Times New Roman"/>
              </a:rPr>
              <a:t>Екі қолы дірілдеместен, Оспан ішке кірді. (қимыл-сын бағыныңқы)</a:t>
            </a:r>
            <a:br>
              <a:rPr sz="3200"/>
            </a:br>
            <a:r>
              <a:rPr b="0" lang="kk-KZ" sz="3200" strike="noStrike" u="none">
                <a:solidFill>
                  <a:srgbClr val="1507c5"/>
                </a:solidFill>
                <a:uFillTx/>
                <a:latin typeface="Times New Roman"/>
                <a:ea typeface="Times New Roman"/>
              </a:rPr>
              <a:t>Ол оқысам деп, қалаға келді. (мақсат бағыныңқы)</a:t>
            </a:r>
            <a:br>
              <a:rPr sz="3200"/>
            </a:br>
            <a:r>
              <a:rPr b="0" lang="kk-KZ" sz="3200" strike="noStrike" u="none">
                <a:solidFill>
                  <a:srgbClr val="1507c5"/>
                </a:solidFill>
                <a:uFillTx/>
                <a:latin typeface="Times New Roman"/>
                <a:ea typeface="Times New Roman"/>
              </a:rPr>
              <a:t>Бұлт болғанмен, жаңбыр жауған жоқ. ( қарсылықты бағыныңқы)</a:t>
            </a:r>
            <a:br>
              <a:rPr sz="3200"/>
            </a:br>
            <a:r>
              <a:rPr b="0" lang="kk-KZ" sz="3200" strike="noStrike" u="none">
                <a:solidFill>
                  <a:srgbClr val="1507c5"/>
                </a:solidFill>
                <a:uFillTx/>
                <a:latin typeface="Times New Roman"/>
                <a:ea typeface="Times New Roman"/>
              </a:rPr>
              <a:t>Ерте тұрсаң, бәріне үлгересің. (шартты бағыныңқы)</a:t>
            </a:r>
            <a:br>
              <a:rPr sz="3200"/>
            </a:br>
            <a:r>
              <a:rPr b="0" lang="kk-KZ" sz="3200" strike="noStrike" u="none">
                <a:solidFill>
                  <a:srgbClr val="1507c5"/>
                </a:solidFill>
                <a:uFillTx/>
                <a:latin typeface="Times New Roman"/>
                <a:ea typeface="Times New Roman"/>
              </a:rPr>
              <a:t> Олар Асанды күтпестен, ертемен жолға шығып кетті. (қимыл-сын бағыныңқы)</a:t>
            </a:r>
            <a:br>
              <a:rPr sz="3200"/>
            </a:br>
            <a:r>
              <a:rPr b="0" lang="kk-KZ" sz="3200" strike="noStrike" u="none">
                <a:solidFill>
                  <a:srgbClr val="1507c5"/>
                </a:solidFill>
                <a:uFillTx/>
                <a:latin typeface="Times New Roman"/>
                <a:ea typeface="Times New Roman"/>
              </a:rPr>
              <a:t>Ол оқығысы келіп, қалаға келді. (мақсат бағыныңқы)</a:t>
            </a:r>
            <a:br>
              <a:rPr sz="3200"/>
            </a:br>
            <a:r>
              <a:rPr b="0" lang="kk-KZ" sz="3200" strike="noStrike" u="none">
                <a:solidFill>
                  <a:srgbClr val="1507c5"/>
                </a:solidFill>
                <a:uFillTx/>
                <a:latin typeface="Times New Roman"/>
                <a:ea typeface="Times New Roman"/>
              </a:rPr>
              <a:t>Ол бұл мақаланы жазғанда, жиырма бес жаста еді. (мезгіл бағыныңқы )</a:t>
            </a:r>
            <a:br>
              <a:rPr sz="3200"/>
            </a:br>
            <a:r>
              <a:rPr b="0" lang="kk-KZ" sz="3200" strike="noStrike" u="none">
                <a:solidFill>
                  <a:srgbClr val="1507c5"/>
                </a:solidFill>
                <a:uFillTx/>
                <a:latin typeface="Times New Roman"/>
                <a:ea typeface="Times New Roman"/>
              </a:rPr>
              <a:t>Күн суық болғандықтан, кездесуге бара алмадық. Кешке теледидардан өзін көрсетеді деп, барлық достарын жинады.Оның уақыты болмай, жиналысқа бара алмадық. (себеп бағыныңқы)</a:t>
            </a:r>
            <a:endParaRPr b="0" lang="ru-RU" sz="3200" strike="noStrike" u="none">
              <a:solidFill>
                <a:srgbClr val="000000"/>
              </a:solidFill>
              <a:uFillTx/>
              <a:latin typeface="Calibri Light"/>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7" name="Picture 2" descr="C:\Users\Admin\Desktop\1111.jpg"/>
          <p:cNvPicPr/>
          <p:nvPr/>
        </p:nvPicPr>
        <p:blipFill>
          <a:blip r:embed="rId1"/>
          <a:stretch/>
        </p:blipFill>
        <p:spPr>
          <a:xfrm>
            <a:off x="0" y="0"/>
            <a:ext cx="12192120" cy="6858000"/>
          </a:xfrm>
          <a:prstGeom prst="rect">
            <a:avLst/>
          </a:prstGeom>
          <a:ln w="0">
            <a:noFill/>
          </a:ln>
        </p:spPr>
      </p:pic>
      <p:sp>
        <p:nvSpPr>
          <p:cNvPr id="38" name="Прямоугольник 2"/>
          <p:cNvSpPr/>
          <p:nvPr/>
        </p:nvSpPr>
        <p:spPr>
          <a:xfrm>
            <a:off x="4176720" y="798480"/>
            <a:ext cx="7286760" cy="1459080"/>
          </a:xfrm>
          <a:prstGeom prst="rect">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Calibri"/>
              </a:rPr>
              <a:t>Қорытынды</a:t>
            </a:r>
            <a:endParaRPr b="0" lang="ru-RU" sz="2400" strike="noStrike" u="none">
              <a:solidFill>
                <a:srgbClr val="000000"/>
              </a:solidFill>
              <a:uFillTx/>
              <a:latin typeface="Calibri"/>
            </a:endParaRPr>
          </a:p>
        </p:txBody>
      </p:sp>
      <p:sp>
        <p:nvSpPr>
          <p:cNvPr id="39" name="Прямоугольник 5"/>
          <p:cNvSpPr/>
          <p:nvPr/>
        </p:nvSpPr>
        <p:spPr>
          <a:xfrm>
            <a:off x="4176720" y="3138480"/>
            <a:ext cx="7286760" cy="3262320"/>
          </a:xfrm>
          <a:prstGeom prst="rect">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507c5"/>
                </a:solidFill>
                <a:uFillTx/>
                <a:latin typeface="Times New Roman"/>
                <a:ea typeface="Times New Roman"/>
              </a:rPr>
              <a:t>Сабағымызда тақырыпты тереңірек түсінуімізге қатысты сұрақтар талқыланды және мәтінді оқып, өзіндік талқылап, өз көзқарастарын білдіріп, күшті жағын, әлсіз жағын,  мүмкіндіктерін, қауіпті жақтарын айтып, сыни пікір білдірілді. Сабақтас құрмалас сөйлемдерге мысал келтіріліп, берілген сөйлемдер бойынша түрлерін ажыратып жаздық.</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40" name="Выгнутая влево стрелка 3"/>
          <p:cNvSpPr/>
          <p:nvPr/>
        </p:nvSpPr>
        <p:spPr>
          <a:xfrm>
            <a:off x="2184480" y="1419120"/>
            <a:ext cx="1677960" cy="3916440"/>
          </a:xfrm>
          <a:custGeom>
            <a:avLst/>
            <a:gdLst>
              <a:gd name="textAreaLeft" fmla="*/ 224640 w 1677960"/>
              <a:gd name="textAreaRight" fmla="*/ 1453320 w 1677960"/>
              <a:gd name="textAreaTop" fmla="*/ 821880 h 3916440"/>
              <a:gd name="textAreaBottom" fmla="*/ 2885040 h 3916440"/>
            </a:gdLst>
            <a:ahLst/>
            <a:rect l="textAreaLeft" t="textAreaTop" r="textAreaRight" b="textAreaBottom"/>
            <a:pathLst>
              <a:path w="21600" h="21600">
                <a:moveTo>
                  <a:pt x="21600" y="0"/>
                </a:moveTo>
                <a:arcTo wR="21600" hR="9065" stAng="-5400000" swAng="-5400000"/>
                <a:lnTo>
                  <a:pt x="0" y="11378"/>
                </a:lnTo>
                <a:arcTo wR="21600" hR="9065" stAng="10800000" swAng="-3503925"/>
                <a:lnTo>
                  <a:pt x="16200" y="21312"/>
                </a:lnTo>
                <a:lnTo>
                  <a:pt x="21600" y="19287"/>
                </a:lnTo>
                <a:lnTo>
                  <a:pt x="16200" y="16685"/>
                </a:lnTo>
                <a:lnTo>
                  <a:pt x="16200" y="17842"/>
                </a:lnTo>
                <a:arcTo wR="21600" hR="9065" stAng="7296075" swAng="3318526"/>
                <a:lnTo>
                  <a:pt x="177" y="10222"/>
                </a:lnTo>
                <a:arcTo wR="21600" hR="9065" stAng="-10614601" swAng="5214601"/>
                <a:close/>
              </a:path>
              <a:path fill="darkenLess" w="21600" h="21600">
                <a:moveTo>
                  <a:pt x="21600" y="0"/>
                </a:moveTo>
                <a:arcTo wR="21600" hR="9065" stAng="-5400000" swAng="-5400000"/>
                <a:lnTo>
                  <a:pt x="0" y="9065"/>
                </a:lnTo>
                <a:arcTo wR="21600" hR="9065" stAng="10800000" swAng="-185399"/>
                <a:lnTo>
                  <a:pt x="177" y="10222"/>
                </a:lnTo>
                <a:arcTo wR="21600" hR="9065" stAng="-10614601" swAng="5214601"/>
                <a:close/>
              </a:path>
            </a:pathLst>
          </a:custGeom>
          <a:solidFill>
            <a:srgbClr val="ffff00"/>
          </a:solidFill>
          <a:ln w="57240">
            <a:solidFill>
              <a:srgbClr val="d21de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Picture 2" descr="C:\Users\Admin\Desktop\1111.jpg"/>
          <p:cNvPicPr/>
          <p:nvPr/>
        </p:nvPicPr>
        <p:blipFill>
          <a:blip r:embed="rId1"/>
          <a:stretch/>
        </p:blipFill>
        <p:spPr>
          <a:xfrm>
            <a:off x="0" y="0"/>
            <a:ext cx="12192120" cy="6858000"/>
          </a:xfrm>
          <a:prstGeom prst="rect">
            <a:avLst/>
          </a:prstGeom>
          <a:ln w="0">
            <a:noFill/>
          </a:ln>
        </p:spPr>
      </p:pic>
      <p:sp>
        <p:nvSpPr>
          <p:cNvPr id="42" name="Стрелка вправо 7"/>
          <p:cNvSpPr/>
          <p:nvPr/>
        </p:nvSpPr>
        <p:spPr>
          <a:xfrm>
            <a:off x="1287360" y="985680"/>
            <a:ext cx="2667240" cy="1616400"/>
          </a:xfrm>
          <a:prstGeom prst="rightArrow">
            <a:avLst>
              <a:gd name="adj1" fmla="val 50000"/>
              <a:gd name="adj2" fmla="val 50481"/>
            </a:avLst>
          </a:prstGeom>
          <a:noFill/>
          <a:ln w="76320">
            <a:solidFill>
              <a:srgbClr val="d21de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Қосымша тапсырма:</a:t>
            </a:r>
            <a:endParaRPr b="0" lang="ru-RU" sz="2400" strike="noStrike" u="none">
              <a:solidFill>
                <a:srgbClr val="000000"/>
              </a:solidFill>
              <a:uFillTx/>
              <a:latin typeface="Calibri"/>
            </a:endParaRPr>
          </a:p>
        </p:txBody>
      </p:sp>
      <p:sp>
        <p:nvSpPr>
          <p:cNvPr id="43" name="Прямоугольник 10"/>
          <p:cNvSpPr/>
          <p:nvPr/>
        </p:nvSpPr>
        <p:spPr>
          <a:xfrm>
            <a:off x="4070520" y="339840"/>
            <a:ext cx="7867440" cy="6202080"/>
          </a:xfrm>
          <a:prstGeom prst="rect">
            <a:avLst/>
          </a:prstGeom>
          <a:solidFill>
            <a:srgbClr val="ffffff"/>
          </a:solidFill>
          <a:ln w="76320">
            <a:solidFill>
              <a:srgbClr val="d21de5"/>
            </a:solidFill>
            <a:miter/>
          </a:ln>
        </p:spPr>
        <p:style>
          <a:lnRef idx="0"/>
          <a:fillRef idx="0"/>
          <a:effectRef idx="0"/>
          <a:fontRef idx="minor"/>
        </p:style>
        <p:txBody>
          <a:bodyPr lIns="90000" rIns="90000" tIns="46800" bIns="46800" anchor="ctr">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0000"/>
                </a:solidFill>
                <a:uFillTx/>
                <a:latin typeface="Times New Roman"/>
                <a:ea typeface="Times New Roman"/>
              </a:rPr>
              <a:t>«Ең мәдениетті журналист»</a:t>
            </a:r>
            <a:r>
              <a:rPr b="0" lang="kk-KZ" sz="2800" strike="noStrike" u="none">
                <a:solidFill>
                  <a:srgbClr val="ff0000"/>
                </a:solidFill>
                <a:uFillTx/>
                <a:latin typeface="Times New Roman"/>
                <a:ea typeface="Times New Roman"/>
              </a:rPr>
              <a:t> </a:t>
            </a:r>
            <a:r>
              <a:rPr b="0" lang="kk-KZ" sz="2800" strike="noStrike" u="none">
                <a:solidFill>
                  <a:srgbClr val="1507c5"/>
                </a:solidFill>
                <a:uFillTx/>
                <a:latin typeface="Times New Roman"/>
                <a:ea typeface="Times New Roman"/>
              </a:rPr>
              <a:t>тақырыбында синквейн құрап келу.</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 </a:t>
            </a:r>
            <a:r>
              <a:rPr b="0" lang="kk-KZ" sz="2800" strike="noStrike" u="none">
                <a:solidFill>
                  <a:srgbClr val="1507c5"/>
                </a:solidFill>
                <a:uFillTx/>
                <a:latin typeface="Times New Roman"/>
                <a:ea typeface="Times New Roman"/>
              </a:rPr>
              <a:t>Синквейн құрылымы: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1) Журналист аты-жөні: зат есім;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2) Журналистің шеберлігін сипаттайтын екі сын есім;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3) Журналист әрекетіне қатысты үш етістік;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4) Журналисті бағалауға арналған төрт кілт сөз;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1507c5"/>
                </a:solidFill>
                <a:uFillTx/>
                <a:latin typeface="Times New Roman"/>
                <a:ea typeface="Times New Roman"/>
              </a:rPr>
              <a:t>5) Журналистің шеберлігін сипаттайтын синоним сөздер мен фразеологизмдер.</a:t>
            </a:r>
            <a:r>
              <a:rPr b="1" lang="kk-KZ" sz="2800" strike="noStrike" u="none">
                <a:solidFill>
                  <a:srgbClr val="1507c5"/>
                </a:solidFill>
                <a:uFillTx/>
                <a:latin typeface="Times New Roman"/>
                <a:ea typeface="Times New Roman"/>
              </a:rPr>
              <a:t> </a:t>
            </a:r>
            <a:endParaRPr b="0" lang="ru-RU" sz="2800" strike="noStrike" u="none">
              <a:solidFill>
                <a:srgbClr val="000000"/>
              </a:solidFill>
              <a:uFillTx/>
              <a:latin typeface="Calibri"/>
            </a:endParaRPr>
          </a:p>
        </p:txBody>
      </p:sp>
      <p:sp>
        <p:nvSpPr>
          <p:cNvPr id="44" name="AutoShape 8"/>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5" name="AutoShape 10"/>
          <p:cNvSpPr/>
          <p:nvPr/>
        </p:nvSpPr>
        <p:spPr>
          <a:xfrm>
            <a:off x="297000" y="7920"/>
            <a:ext cx="304560" cy="30492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 name="Picture 2" descr="C:\Users\Admin\Desktop\1111.jpg"/>
          <p:cNvPicPr/>
          <p:nvPr/>
        </p:nvPicPr>
        <p:blipFill>
          <a:blip r:embed="rId1"/>
          <a:stretch/>
        </p:blipFill>
        <p:spPr>
          <a:xfrm>
            <a:off x="0" y="0"/>
            <a:ext cx="12192120" cy="6858000"/>
          </a:xfrm>
          <a:prstGeom prst="rect">
            <a:avLst/>
          </a:prstGeom>
          <a:ln w="0">
            <a:noFill/>
          </a:ln>
        </p:spPr>
      </p:pic>
      <p:cxnSp>
        <p:nvCxnSpPr>
          <p:cNvPr id="11" name="Google Shape;78;p1"/>
          <p:cNvCxnSpPr/>
          <p:nvPr/>
        </p:nvCxnSpPr>
        <p:spPr>
          <a:xfrm>
            <a:off x="1376280" y="3143160"/>
            <a:ext cx="10694160" cy="37440"/>
          </a:xfrm>
          <a:prstGeom prst="straightConnector1">
            <a:avLst/>
          </a:prstGeom>
          <a:ln w="57240">
            <a:solidFill>
              <a:srgbClr val="d21de5"/>
            </a:solidFill>
            <a:miter/>
          </a:ln>
        </p:spPr>
      </p:cxnSp>
      <p:sp>
        <p:nvSpPr>
          <p:cNvPr id="12" name="Прямоугольник 2"/>
          <p:cNvSpPr/>
          <p:nvPr/>
        </p:nvSpPr>
        <p:spPr>
          <a:xfrm>
            <a:off x="1541520" y="530280"/>
            <a:ext cx="1036152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Оқу мақсаты: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919f7"/>
                </a:solidFill>
                <a:uFillTx/>
                <a:latin typeface="Times New Roman"/>
                <a:ea typeface="Times New Roman"/>
              </a:rPr>
              <a:t>Т/А 9.1.5.1 - мәтіндегі айтылған ойға өз көзқарасын білдіреді, сыни тұрғыдан баға беріп айту;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919f7"/>
                </a:solidFill>
                <a:uFillTx/>
                <a:latin typeface="Times New Roman"/>
                <a:ea typeface="Times New Roman"/>
              </a:rPr>
              <a:t> </a:t>
            </a:r>
            <a:r>
              <a:rPr b="1" lang="ru-RU" sz="2400" strike="noStrike" u="none">
                <a:solidFill>
                  <a:srgbClr val="2919f7"/>
                </a:solidFill>
                <a:uFillTx/>
                <a:latin typeface="Times New Roman"/>
                <a:ea typeface="Times New Roman"/>
              </a:rPr>
              <a:t>Ә.Т.Н 9.4.4.3 -сабақтас құрмалас сөйлемдердің мағыналық түрлерін ажырата білу, түрлендіріп қолдану.(себеп бағыныңқылы сабақтас) </a:t>
            </a:r>
            <a:endParaRPr b="0" lang="ru-RU" sz="2400" strike="noStrike" u="none">
              <a:solidFill>
                <a:srgbClr val="000000"/>
              </a:solidFill>
              <a:uFillTx/>
              <a:latin typeface="Calibri"/>
            </a:endParaRPr>
          </a:p>
        </p:txBody>
      </p:sp>
      <p:sp>
        <p:nvSpPr>
          <p:cNvPr id="13" name="TextBox 1"/>
          <p:cNvSpPr/>
          <p:nvPr/>
        </p:nvSpPr>
        <p:spPr>
          <a:xfrm>
            <a:off x="1541520" y="3781440"/>
            <a:ext cx="1002960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Сабақ мақсаттары</a:t>
            </a:r>
            <a:endParaRPr b="0" lang="ru-RU" sz="2400" strike="noStrike" u="none">
              <a:solidFill>
                <a:srgbClr val="000000"/>
              </a:solidFill>
              <a:uFillTx/>
              <a:latin typeface="Calibri"/>
            </a:endParaRPr>
          </a:p>
          <a:p>
            <a:pPr>
              <a:lnSpc>
                <a:spcPct val="100000"/>
              </a:lnSpc>
              <a:buClr>
                <a:srgbClr val="2919f7"/>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919f7"/>
                </a:solidFill>
                <a:uFillTx/>
                <a:latin typeface="Times New Roman"/>
                <a:ea typeface="Times New Roman"/>
              </a:rPr>
              <a:t>мәтіндегі айтылған ойға өз көзқарасын білдіре алу;</a:t>
            </a:r>
            <a:endParaRPr b="0" lang="ru-RU" sz="2400" strike="noStrike" u="none">
              <a:solidFill>
                <a:srgbClr val="000000"/>
              </a:solidFill>
              <a:uFillTx/>
              <a:latin typeface="Calibri"/>
            </a:endParaRPr>
          </a:p>
          <a:p>
            <a:pPr>
              <a:lnSpc>
                <a:spcPct val="100000"/>
              </a:lnSpc>
              <a:buClr>
                <a:srgbClr val="2919f7"/>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919f7"/>
                </a:solidFill>
                <a:uFillTx/>
                <a:latin typeface="Times New Roman"/>
                <a:ea typeface="Times New Roman"/>
              </a:rPr>
              <a:t>сыни тұрғыдан баға беріп айту;</a:t>
            </a:r>
            <a:endParaRPr b="0" lang="ru-RU" sz="2400" strike="noStrike" u="none">
              <a:solidFill>
                <a:srgbClr val="000000"/>
              </a:solidFill>
              <a:uFillTx/>
              <a:latin typeface="Calibri"/>
            </a:endParaRPr>
          </a:p>
          <a:p>
            <a:pPr>
              <a:lnSpc>
                <a:spcPct val="100000"/>
              </a:lnSpc>
              <a:buClr>
                <a:srgbClr val="2919f7"/>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919f7"/>
                </a:solidFill>
                <a:uFillTx/>
                <a:latin typeface="Times New Roman"/>
                <a:ea typeface="Times New Roman"/>
              </a:rPr>
              <a:t>сабақтас құрмалас сөйлемдердің мағыналық түрлерін ажырата білу, түрлендіріп қолдану.</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 name="Picture 2" descr="C:\Users\Admin\Desktop\1111.jpg"/>
          <p:cNvPicPr/>
          <p:nvPr/>
        </p:nvPicPr>
        <p:blipFill>
          <a:blip r:embed="rId1"/>
          <a:stretch/>
        </p:blipFill>
        <p:spPr>
          <a:xfrm>
            <a:off x="0" y="0"/>
            <a:ext cx="12192120" cy="6858000"/>
          </a:xfrm>
          <a:prstGeom prst="rect">
            <a:avLst/>
          </a:prstGeom>
          <a:ln w="0">
            <a:noFill/>
          </a:ln>
        </p:spPr>
      </p:pic>
      <p:sp>
        <p:nvSpPr>
          <p:cNvPr id="15" name="Прямоугольник 1"/>
          <p:cNvSpPr/>
          <p:nvPr/>
        </p:nvSpPr>
        <p:spPr>
          <a:xfrm>
            <a:off x="2502000" y="1816200"/>
            <a:ext cx="851220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Бағалау критерийлері:</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buClr>
                <a:srgbClr val="2919f7"/>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919f7"/>
                </a:solidFill>
                <a:uFillTx/>
                <a:latin typeface="Times New Roman"/>
                <a:ea typeface="Times New Roman"/>
              </a:rPr>
              <a:t>Мәтінге қатысты өз көзқарасын білдіріп, сыни тұрғыдан баға береді;</a:t>
            </a:r>
            <a:endParaRPr b="0" lang="ru-RU" sz="2400" strike="noStrike" u="none">
              <a:solidFill>
                <a:srgbClr val="000000"/>
              </a:solidFill>
              <a:uFillTx/>
              <a:latin typeface="Calibri"/>
            </a:endParaRPr>
          </a:p>
          <a:p>
            <a:pPr>
              <a:lnSpc>
                <a:spcPct val="100000"/>
              </a:lnSpc>
              <a:buClr>
                <a:srgbClr val="2919f7"/>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919f7"/>
                </a:solidFill>
                <a:uFillTx/>
                <a:latin typeface="Times New Roman"/>
                <a:ea typeface="Times New Roman"/>
              </a:rPr>
              <a:t>Сабақтас құрмалас сөйлемдердің мағыналық түрлерін ажыратып, түрлендіріп қолданады</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Прямоугольник 3"/>
          <p:cNvSpPr/>
          <p:nvPr/>
        </p:nvSpPr>
        <p:spPr>
          <a:xfrm>
            <a:off x="0" y="0"/>
            <a:ext cx="12192120" cy="68580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1 тапсырма: Талқылауға арналған сұрақтар.</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lang="ru-RU" sz="3200" strike="noStrike" u="none">
                <a:solidFill>
                  <a:srgbClr val="1507c5"/>
                </a:solidFill>
                <a:uFillTx/>
                <a:latin typeface="Times New Roman"/>
                <a:ea typeface="Times New Roman"/>
              </a:rPr>
              <a:t>1.Мәдениет деген қандай ұғым?</a:t>
            </a:r>
            <a:br>
              <a:rPr sz="3200"/>
            </a:br>
            <a:r>
              <a:rPr b="1" lang="ru-RU" sz="3200" strike="noStrike" u="none">
                <a:solidFill>
                  <a:srgbClr val="1507c5"/>
                </a:solidFill>
                <a:uFillTx/>
                <a:latin typeface="Times New Roman"/>
                <a:ea typeface="Times New Roman"/>
              </a:rPr>
              <a:t>2. БАҚ – деген не? </a:t>
            </a:r>
            <a:br>
              <a:rPr sz="3200"/>
            </a:br>
            <a:r>
              <a:rPr b="1" lang="ru-RU" sz="3200" strike="noStrike" u="none">
                <a:solidFill>
                  <a:srgbClr val="1507c5"/>
                </a:solidFill>
                <a:uFillTx/>
                <a:latin typeface="Times New Roman"/>
                <a:ea typeface="Times New Roman"/>
              </a:rPr>
              <a:t>3.Журналистің мәдениеті немен өлшенеді?</a:t>
            </a:r>
            <a:br>
              <a:rPr sz="3200"/>
            </a:br>
            <a:r>
              <a:rPr b="1" lang="ru-RU" sz="3200" strike="noStrike" u="none">
                <a:solidFill>
                  <a:srgbClr val="1507c5"/>
                </a:solidFill>
                <a:uFillTx/>
                <a:latin typeface="Times New Roman"/>
                <a:ea typeface="Times New Roman"/>
              </a:rPr>
              <a:t>4.Журналистік этиканың аудиториясы қандай? </a:t>
            </a:r>
            <a:br>
              <a:rPr sz="3200"/>
            </a:br>
            <a:r>
              <a:rPr b="1" lang="ru-RU" sz="3200" strike="noStrike" u="none">
                <a:solidFill>
                  <a:srgbClr val="1507c5"/>
                </a:solidFill>
                <a:uFillTx/>
                <a:latin typeface="Times New Roman"/>
                <a:ea typeface="Times New Roman"/>
              </a:rPr>
              <a:t>5. Журналистің принциптері </a:t>
            </a:r>
            <a:br>
              <a:rPr sz="3200"/>
            </a:br>
            <a:endParaRPr b="0" lang="ru-RU" sz="32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Прямоугольник 3"/>
          <p:cNvSpPr/>
          <p:nvPr/>
        </p:nvSpPr>
        <p:spPr>
          <a:xfrm>
            <a:off x="0" y="0"/>
            <a:ext cx="12192120" cy="68580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             </a:t>
            </a:r>
            <a:r>
              <a:rPr b="1" lang="kk-KZ" sz="3200" strike="noStrike" u="none">
                <a:solidFill>
                  <a:srgbClr val="ff0000"/>
                </a:solidFill>
                <a:uFillTx/>
                <a:latin typeface="Times New Roman"/>
                <a:ea typeface="Times New Roman"/>
              </a:rPr>
              <a:t>Дескриптор:</a:t>
            </a:r>
            <a:br>
              <a:rPr sz="3200"/>
            </a:br>
            <a:r>
              <a:rPr b="0" lang="kk-KZ" sz="3200" strike="noStrike" u="none">
                <a:solidFill>
                  <a:srgbClr val="0070c0"/>
                </a:solidFill>
                <a:uFillTx/>
                <a:latin typeface="Times New Roman"/>
                <a:ea typeface="Times New Roman"/>
              </a:rPr>
              <a:t> </a:t>
            </a:r>
            <a:br>
              <a:rPr sz="3200"/>
            </a:br>
            <a:r>
              <a:rPr b="0" lang="ru-RU" sz="3200" strike="noStrike" u="none">
                <a:solidFill>
                  <a:srgbClr val="0070c0"/>
                </a:solidFill>
                <a:uFillTx/>
                <a:latin typeface="Times New Roman"/>
                <a:ea typeface="Times New Roman"/>
              </a:rPr>
              <a:t>           </a:t>
            </a:r>
            <a:r>
              <a:rPr b="0" lang="kk-KZ" sz="3200" strike="noStrike" u="none">
                <a:solidFill>
                  <a:srgbClr val="0070c0"/>
                </a:solidFill>
                <a:uFillTx/>
                <a:latin typeface="Times New Roman"/>
                <a:ea typeface="Times New Roman"/>
              </a:rPr>
              <a:t> </a:t>
            </a:r>
            <a:r>
              <a:rPr b="0" lang="kk-KZ" sz="3200" strike="noStrike" u="none">
                <a:solidFill>
                  <a:srgbClr val="1507c5"/>
                </a:solidFill>
                <a:uFillTx/>
                <a:latin typeface="Times New Roman"/>
                <a:ea typeface="Times New Roman"/>
              </a:rPr>
              <a:t>-сыни тұрғыдан баға беріп сұрақтарға жауап береді. </a:t>
            </a:r>
            <a:br>
              <a:rPr sz="3200"/>
            </a:br>
            <a:r>
              <a:rPr b="0" lang="kk-KZ" sz="3200" strike="noStrike" u="none">
                <a:solidFill>
                  <a:srgbClr val="0070c0"/>
                </a:solidFill>
                <a:uFillTx/>
                <a:latin typeface="Calibri"/>
              </a:rPr>
              <a:t> </a:t>
            </a:r>
            <a:br>
              <a:rPr sz="3200"/>
            </a:br>
            <a:endParaRPr b="0" lang="ru-RU" sz="32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 name="Picture 2" descr="C:\Users\Admin\Desktop\1111.jpg"/>
          <p:cNvPicPr/>
          <p:nvPr/>
        </p:nvPicPr>
        <p:blipFill>
          <a:blip r:embed="rId1"/>
          <a:stretch/>
        </p:blipFill>
        <p:spPr>
          <a:xfrm>
            <a:off x="0" y="0"/>
            <a:ext cx="12192120" cy="6858000"/>
          </a:xfrm>
          <a:prstGeom prst="rect">
            <a:avLst/>
          </a:prstGeom>
          <a:ln w="0">
            <a:noFill/>
          </a:ln>
        </p:spPr>
      </p:pic>
      <p:sp>
        <p:nvSpPr>
          <p:cNvPr id="19" name="Прямоугольник 2"/>
          <p:cNvSpPr/>
          <p:nvPr/>
        </p:nvSpPr>
        <p:spPr>
          <a:xfrm>
            <a:off x="2743200" y="326880"/>
            <a:ext cx="9158400" cy="6373800"/>
          </a:xfrm>
          <a:prstGeom prst="rect">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Өзіңді тексер!</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r>
              <a:rPr b="1" lang="kk-KZ" sz="2400" strike="noStrike" u="none">
                <a:solidFill>
                  <a:srgbClr val="1507c5"/>
                </a:solidFill>
                <a:uFillTx/>
                <a:latin typeface="Times New Roman"/>
                <a:ea typeface="Times New Roman"/>
              </a:rPr>
              <a:t>1.Мәдениет дегеніміз-</a:t>
            </a:r>
            <a:r>
              <a:rPr b="1" lang="ru-RU" sz="2400" strike="noStrike" u="none">
                <a:solidFill>
                  <a:srgbClr val="1507c5"/>
                </a:solidFill>
                <a:uFillTx/>
                <a:latin typeface="Times New Roman"/>
                <a:ea typeface="Times New Roman"/>
              </a:rPr>
              <a:t>адам баласының қоғамдық саласындағы табыстары мен ақыл-ой жөніндегі жетістіктерінің жиынтығы.</a:t>
            </a:r>
            <a:br>
              <a:rPr sz="2400"/>
            </a:br>
            <a:r>
              <a:rPr b="1" lang="kk-KZ" sz="2400" strike="noStrike" u="none">
                <a:solidFill>
                  <a:srgbClr val="1507c5"/>
                </a:solidFill>
                <a:uFillTx/>
                <a:latin typeface="Times New Roman"/>
                <a:ea typeface="Times New Roman"/>
              </a:rPr>
              <a:t>2.</a:t>
            </a:r>
            <a:r>
              <a:rPr b="1" lang="ru-RU" sz="2400" strike="noStrike" u="none">
                <a:solidFill>
                  <a:srgbClr val="1507c5"/>
                </a:solidFill>
                <a:uFillTx/>
                <a:latin typeface="Times New Roman"/>
                <a:ea typeface="Times New Roman"/>
              </a:rPr>
              <a:t>Бұқаралық ақпарат құралдары (БАҚ) - арнайы техникалық құралдардың көмегімен, кез келген тұлғаларға әртүрлі мәліметтерді ашық жариялауға арналған әлеуметтік мекемелер.</a:t>
            </a:r>
            <a:br>
              <a:rPr sz="2400"/>
            </a:br>
            <a:r>
              <a:rPr b="1" lang="ru-RU" sz="2400" strike="noStrike" u="none">
                <a:solidFill>
                  <a:srgbClr val="1507c5"/>
                </a:solidFill>
                <a:uFillTx/>
                <a:latin typeface="Times New Roman"/>
                <a:ea typeface="Times New Roman"/>
              </a:rPr>
              <a:t>3. Журналист – кәсіп иесі. Сондықтан оның әрбір қимылы белгілі бір адами, кәсіби заңдармен шектелуі тиіс.</a:t>
            </a:r>
            <a:br>
              <a:rPr sz="2400"/>
            </a:br>
            <a:r>
              <a:rPr b="1" lang="ru-RU" sz="2400" strike="noStrike" u="none">
                <a:solidFill>
                  <a:srgbClr val="1507c5"/>
                </a:solidFill>
                <a:uFillTx/>
                <a:latin typeface="Times New Roman"/>
                <a:ea typeface="Times New Roman"/>
              </a:rPr>
              <a:t>4. Журналистік этиканың аудиториясы – оқырман, көрермен, тыңдарман халық. </a:t>
            </a:r>
            <a:br>
              <a:rPr sz="2400"/>
            </a:br>
            <a:r>
              <a:rPr b="1" lang="ru-RU" sz="2400" strike="noStrike" u="none">
                <a:solidFill>
                  <a:srgbClr val="1507c5"/>
                </a:solidFill>
                <a:uFillTx/>
                <a:latin typeface="Times New Roman"/>
                <a:ea typeface="Times New Roman"/>
              </a:rPr>
              <a:t>5. Журналист өз ұжымына, өз басылымына жан-тәнімен беріліп, адал қызмет етеді. Журналист өз сөзіне, өз ой-пікіріне жауапкершілікпен қараумен қатар халықтың да ой-пікірімен санасуға және құрметпен қарауға міндетті.</a:t>
            </a:r>
            <a:br>
              <a:rPr sz="1600"/>
            </a:b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 name="Прямоугольник 3"/>
          <p:cNvSpPr/>
          <p:nvPr/>
        </p:nvSpPr>
        <p:spPr>
          <a:xfrm>
            <a:off x="0" y="0"/>
            <a:ext cx="12192120" cy="68580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1" name="Блок-схема: альтернативный процесс 10"/>
          <p:cNvSpPr/>
          <p:nvPr/>
        </p:nvSpPr>
        <p:spPr>
          <a:xfrm>
            <a:off x="409680" y="673200"/>
            <a:ext cx="11372760" cy="5511600"/>
          </a:xfrm>
          <a:prstGeom prst="flowChartAlternateProcess">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ff0000"/>
                </a:solidFill>
                <a:uFillTx/>
                <a:latin typeface="Times New Roman"/>
                <a:ea typeface="Times New Roman"/>
              </a:rPr>
              <a:t>2-тапсырма</a:t>
            </a:r>
            <a:r>
              <a:rPr b="0" lang="ru-RU" sz="3200" strike="noStrike" u="none">
                <a:solidFill>
                  <a:srgbClr val="1507c5"/>
                </a:solidFill>
                <a:uFillTx/>
                <a:latin typeface="Times New Roman"/>
                <a:ea typeface="Times New Roman"/>
              </a:rPr>
              <a:t>.</a:t>
            </a:r>
            <a:r>
              <a:rPr b="0" lang="ru-RU" sz="3200" strike="noStrike" u="none">
                <a:solidFill>
                  <a:srgbClr val="0070c0"/>
                </a:solidFill>
                <a:uFillTx/>
                <a:latin typeface="Times New Roman"/>
                <a:ea typeface="Times New Roman"/>
              </a:rPr>
              <a:t> </a:t>
            </a:r>
            <a:r>
              <a:rPr b="0" lang="ru-RU" sz="3200" strike="noStrike" u="none">
                <a:solidFill>
                  <a:srgbClr val="1507c5"/>
                </a:solidFill>
                <a:uFillTx/>
                <a:latin typeface="Times New Roman"/>
                <a:ea typeface="Times New Roman"/>
              </a:rPr>
              <a:t>Мәтіндегі айтылған ойға өз көзқарасын білдіреді, сыни тұрғыдан баға беріп айту «SWOT-талдау» әдісі</a:t>
            </a:r>
            <a:r>
              <a:rPr b="0" lang="kk-KZ" sz="3200" strike="noStrike" u="none">
                <a:solidFill>
                  <a:srgbClr val="1507c5"/>
                </a:solidFill>
                <a:uFillTx/>
                <a:latin typeface="Times New Roman"/>
                <a:ea typeface="Times New Roman"/>
              </a:rPr>
              <a:t>. Берілген мәтінді оқып, өзіндік талқылап, өз көзқарастарын білдіріп,</a:t>
            </a:r>
            <a:br>
              <a:rPr sz="3200"/>
            </a:br>
            <a:r>
              <a:rPr b="0" lang="kk-KZ" sz="3200" strike="noStrike" u="none">
                <a:solidFill>
                  <a:srgbClr val="1507c5"/>
                </a:solidFill>
                <a:uFillTx/>
                <a:latin typeface="Times New Roman"/>
                <a:ea typeface="Times New Roman"/>
              </a:rPr>
              <a:t> 1. Күшті жағын, </a:t>
            </a:r>
            <a:br>
              <a:rPr sz="3200"/>
            </a:br>
            <a:r>
              <a:rPr b="0" lang="kk-KZ" sz="3200" strike="noStrike" u="none">
                <a:solidFill>
                  <a:srgbClr val="1507c5"/>
                </a:solidFill>
                <a:uFillTx/>
                <a:latin typeface="Times New Roman"/>
                <a:ea typeface="Times New Roman"/>
              </a:rPr>
              <a:t> 2. Әлсіз жағын, </a:t>
            </a:r>
            <a:br>
              <a:rPr sz="3200"/>
            </a:br>
            <a:r>
              <a:rPr b="0" lang="kk-KZ" sz="3200" strike="noStrike" u="none">
                <a:solidFill>
                  <a:srgbClr val="1507c5"/>
                </a:solidFill>
                <a:uFillTx/>
                <a:latin typeface="Times New Roman"/>
                <a:ea typeface="Times New Roman"/>
              </a:rPr>
              <a:t> 3. Мүмкіндіктерін,</a:t>
            </a:r>
            <a:br>
              <a:rPr sz="3200"/>
            </a:br>
            <a:r>
              <a:rPr b="0" lang="kk-KZ" sz="3200" strike="noStrike" u="none">
                <a:solidFill>
                  <a:srgbClr val="1507c5"/>
                </a:solidFill>
                <a:uFillTx/>
                <a:latin typeface="Times New Roman"/>
                <a:ea typeface="Times New Roman"/>
              </a:rPr>
              <a:t> 4. Қауіпті жақтарын айтып, сыни пікір білдіріңіздер.</a:t>
            </a:r>
            <a:r>
              <a:rPr b="0" lang="kk-KZ" sz="2800" strike="noStrike" u="none">
                <a:solidFill>
                  <a:srgbClr val="1507c5"/>
                </a:solidFill>
                <a:uFillTx/>
                <a:latin typeface="Times New Roman"/>
                <a:ea typeface="Times New Roman"/>
              </a:rPr>
              <a:t> </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Прямоугольник 2"/>
          <p:cNvSpPr/>
          <p:nvPr/>
        </p:nvSpPr>
        <p:spPr>
          <a:xfrm>
            <a:off x="4141800" y="14400"/>
            <a:ext cx="348768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Өзіңді тексер!</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graphicFrame>
        <p:nvGraphicFramePr>
          <p:cNvPr id="23" name=""/>
          <p:cNvGraphicFramePr/>
          <p:nvPr/>
        </p:nvGraphicFramePr>
        <p:xfrm>
          <a:off x="477720" y="547560"/>
          <a:ext cx="11355480" cy="5994360"/>
        </p:xfrm>
        <a:graphic>
          <a:graphicData uri="http://schemas.openxmlformats.org/drawingml/2006/table">
            <a:tbl>
              <a:tblPr/>
              <a:tblGrid>
                <a:gridCol w="5888160"/>
                <a:gridCol w="5467320"/>
              </a:tblGrid>
              <a:tr h="316080">
                <a:tc>
                  <a:txBody>
                    <a:bodyPr lIns="42840" rIns="4284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0000"/>
                          </a:solidFill>
                          <a:uFillTx/>
                          <a:latin typeface="Times New Roman"/>
                          <a:ea typeface="Times New Roman"/>
                        </a:rPr>
                        <a:t>Өлеңнен үзінді</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0000"/>
                          </a:solidFill>
                          <a:uFillTx/>
                          <a:latin typeface="Times New Roman"/>
                          <a:ea typeface="Times New Roman"/>
                        </a:rPr>
                        <a:t>Автор бейнесі</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57716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Сағындым  жаным, мен сені!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Көркіңді жүрген қуаныш қылып,</a:t>
                      </a:r>
                      <a:r>
                        <a:rPr b="1" lang="ru-RU" sz="1800" strike="noStrike" u="none">
                          <a:solidFill>
                            <a:srgbClr val="1507c5"/>
                          </a:solidFill>
                          <a:uFillTx/>
                          <a:latin typeface="Times New Roman"/>
                          <a:ea typeface="Times New Roman"/>
                        </a:rPr>
                        <a:t> </a:t>
                      </a:r>
                      <a:r>
                        <a:rPr b="1" lang="kk-KZ" sz="1800" strike="noStrike" u="none">
                          <a:solidFill>
                            <a:srgbClr val="1507c5"/>
                          </a:solidFill>
                          <a:uFillTx/>
                          <a:latin typeface="Times New Roman"/>
                          <a:ea typeface="Times New Roman"/>
                        </a:rPr>
                        <a:t>мендей ме екен бар ағаң...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Шын інім болсаң, бас бұрма, жаным, өсек-ғайбатқа бораған.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ақы інісі М.Шахановқа арнаған бұл өлеңнің осы шумақтарынан  ағалық ақылын айта отырып, інісін сағынған лирикалық кейіпкерді көреміз.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 </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20896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О, шіркін, менің сағынышымдай көлемі шексіз болса аудан,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Ондағы жандар көз ашпас еді-ау, қуану менен шаршаудан.</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Сүйем мен сені, сүйем мен сені көкірегі ыстық дүние,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Тұратын түгел сағыну менен аңсаудан!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өлеңінің идеясы сағыныш сезімін ғажайып сырмен көмкеріп жеткізу. Демек, осы тармақтар арқылы кез-келген адамның дүниеге деген ынтызарлығын тірілтіп, құштарлығын оятатын жыр жолдары екеніне дәлел. Бұл тармақтардан автордың нағыз азаматтық бейнесін көруге болады.</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892520">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Сағыныш деген – молшылық қазына, бола да берер артық-кем,</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Ал, нағыз асқақ сағыныштарда араның балы бар, тіптен.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Мен мынау ыстық жүрегіммен қара тасты да сағынам, </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Қаланып қалса тәртіппен!</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2840" rIns="4284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Автор осы шумақ арқылы адам бойындағы сағыныш сезімін қазынаға теңей отырып,  дүниеге деген ынтызарлығыңды тірілтіп, құштарлығыңды оятады, лапылдап жанған сағыныштың оты жүрегіңді шарпиды.</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507c5"/>
                          </a:solidFill>
                          <a:uFillTx/>
                          <a:latin typeface="Times New Roman"/>
                          <a:ea typeface="Times New Roman"/>
                        </a:rPr>
                        <a:t> </a:t>
                      </a:r>
                      <a:endParaRPr b="0" lang="ru-RU" sz="1800" strike="noStrike" u="none">
                        <a:solidFill>
                          <a:srgbClr val="000000"/>
                        </a:solidFill>
                        <a:uFillTx/>
                        <a:latin typeface="Calibri"/>
                      </a:endParaRPr>
                    </a:p>
                  </a:txBody>
                  <a:tcPr anchor="t" marL="42840" marR="428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24" name="Прямоугольник 3"/>
          <p:cNvSpPr/>
          <p:nvPr/>
        </p:nvSpPr>
        <p:spPr>
          <a:xfrm>
            <a:off x="0" y="14400"/>
            <a:ext cx="12192120" cy="6843600"/>
          </a:xfrm>
          <a:prstGeom prst="rect">
            <a:avLst/>
          </a:prstGeom>
          <a:solidFill>
            <a:srgbClr val="ffffff"/>
          </a:solidFill>
          <a:ln w="76320">
            <a:solidFill>
              <a:srgbClr val="1507c5"/>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5" name="Прямоугольник 2"/>
          <p:cNvSpPr/>
          <p:nvPr/>
        </p:nvSpPr>
        <p:spPr>
          <a:xfrm>
            <a:off x="477720" y="166680"/>
            <a:ext cx="11355480" cy="52873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ff0000"/>
                </a:solidFill>
                <a:uFillTx/>
                <a:latin typeface="Times New Roman"/>
                <a:ea typeface="Times New Roman"/>
              </a:rPr>
              <a:t>Мәтін</a:t>
            </a:r>
            <a:endParaRPr b="0" lang="ru-RU" sz="1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507c5"/>
                </a:solidFill>
                <a:uFillTx/>
                <a:latin typeface="Times New Roman"/>
                <a:ea typeface="Times New Roman"/>
              </a:rPr>
              <a:t>Заманауи өмірде бұқаралық ақпарат құралдары қандай орын алады? Енді келесідей жағдайды көзіңізге елестетіп көріңіз: сіз газеттер, журналдар, теледидарлар, радиотаратқыш құралдар мен компьютерлер толық жоғалып кеткен жағдайға тап болдыңыз делік… Байланыс және коммуникация құралдарының барлығынан айырылған адамның әдеттегі күні қалай өтетіндігін ойға алып көрелік. Сіз соңғы жаңалықтарды, футболдық жарыстардың нәтижелерін біле алмайсыз, қызық концерттік бағдарламаларды көре алмайсыз. Нәтижесінде адамның күнделікті өмір сүру тәртібі өзгеріске ұшырайды. Нәтижесінде, адамның әлемді тануы мен қабылдауы көз алдында өтіп жатқан оқиғалармен шектелетін болады. Ал сізден тысқары жатқан, яғни естіп-көре алмайтын әлем сіз үшін  (белгісіз жер) ретінде қала береді.</a:t>
            </a:r>
            <a:endParaRPr b="0" lang="ru-RU" sz="1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507c5"/>
                </a:solidFill>
                <a:uFillTx/>
                <a:latin typeface="Times New Roman"/>
                <a:ea typeface="Times New Roman"/>
              </a:rPr>
              <a:t>Біз баспасөздің арқасында әлемде өтіп жатқан оқиғалар, ғалымдар ашқан ғылыми жаңалықтар, спортшылардың қол жеткізген табыстары туралы біле аламыз. Бұқаралық ақпарат құралдары адамның мәдениет туралы түсініктерін мүлдем өзгертіп жіберді. Біз бүгінгі күнде жаңадан шыққан фильмдер мен театрларда қойылатын үздік премьераларды үйде отырып-ақ қарай аламыз. Теледидар біздің барлығымызға жер шарының ең алыс нүктелерінде орын алып жатқан оқиғаларды назарда ұстауға мүмкіндік береді. Әрине, кез келген нәрсенің екі ұшы болатыны тәрізді, бұқаралық ақпарат құралдары мен ақпараттық технологиялардың қарқынды дамуының оңды тұстарымен қатар, бірқатар мәселелерді де тудырып отырғанын айта кету керек. Олардың ішінде: — бұқаралық мәдениеттің кең таралуы, — әртүрлі адамдардың қалаулары мен мүдделерінің ұқсастануы, даралықтың жоғала бастауы, — ұлттық мәдениет пен әлемдік мәдениеттің ең үздік жетістіктерінің жоғалта бастауы, — белгілі бір қабылданған  жүріс-тұрыстарды тану мақсатындағы мүмкіндіктерін пайдалану. </a:t>
            </a:r>
            <a:br>
              <a:rPr sz="2800"/>
            </a:br>
            <a:r>
              <a:rPr b="0" lang="ru-RU" sz="1800" strike="noStrike" u="none">
                <a:solidFill>
                  <a:srgbClr val="1507c5"/>
                </a:solidFill>
                <a:uFillTx/>
                <a:latin typeface="Calibri"/>
                <a:ea typeface="Arial"/>
              </a:rPr>
              <a:t>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Блок-схема: альтернативный процесс 9"/>
          <p:cNvSpPr/>
          <p:nvPr/>
        </p:nvSpPr>
        <p:spPr>
          <a:xfrm>
            <a:off x="1816200" y="2176560"/>
            <a:ext cx="8539200" cy="2614680"/>
          </a:xfrm>
          <a:prstGeom prst="flowChartAlternateProcess">
            <a:avLst/>
          </a:prstGeom>
          <a:solidFill>
            <a:srgbClr val="ffffff"/>
          </a:solidFill>
          <a:ln w="76320">
            <a:solidFill>
              <a:srgbClr val="d21de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0000"/>
                </a:solidFill>
                <a:uFillTx/>
                <a:latin typeface="Times New Roman"/>
                <a:ea typeface="Times New Roman"/>
              </a:rPr>
              <a:t>Дескриптор:</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1507c5"/>
                </a:solidFill>
                <a:uFillTx/>
                <a:latin typeface="Times New Roman"/>
                <a:ea typeface="Times New Roman"/>
              </a:rPr>
              <a:t> </a:t>
            </a:r>
            <a:r>
              <a:rPr b="0" lang="kk-KZ" sz="3200" strike="noStrike" u="none">
                <a:solidFill>
                  <a:srgbClr val="1507c5"/>
                </a:solidFill>
                <a:uFillTx/>
                <a:latin typeface="Times New Roman"/>
                <a:ea typeface="Times New Roman"/>
              </a:rPr>
              <a:t>- мәтіндегі айтылған ойға өз көзқарасын білдіреді;</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1507c5"/>
                </a:solidFill>
                <a:uFillTx/>
                <a:latin typeface="Times New Roman"/>
                <a:ea typeface="Times New Roman"/>
              </a:rPr>
              <a:t> </a:t>
            </a:r>
            <a:r>
              <a:rPr b="0" lang="kk-KZ" sz="3200" strike="noStrike" u="none">
                <a:solidFill>
                  <a:srgbClr val="1507c5"/>
                </a:solidFill>
                <a:uFillTx/>
                <a:latin typeface="Times New Roman"/>
                <a:ea typeface="Times New Roman"/>
              </a:rPr>
              <a:t>-сыни тұрғыдан баға беріп айтады. </a:t>
            </a:r>
            <a:endParaRPr b="0" lang="ru-RU" sz="32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6996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Windows User</cp:lastModifiedBy>
  <cp:lastPrinted>2020-12-01T23:41:11Z</cp:lastPrinted>
  <dcterms:modified xsi:type="dcterms:W3CDTF">2021-02-02T12:09:34Z</dcterms:modified>
  <cp:revision>520</cp:revision>
  <dc:subject/>
  <dc:title>Презентация PowerPoint</dc:title>
</cp:coreProperties>
</file>