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1" r:id="rId5"/>
    <p:sldId id="260" r:id="rId6"/>
    <p:sldId id="268" r:id="rId7"/>
    <p:sldId id="258" r:id="rId8"/>
    <p:sldId id="263" r:id="rId9"/>
    <p:sldId id="262" r:id="rId10"/>
    <p:sldId id="270" r:id="rId11"/>
    <p:sldId id="264" r:id="rId12"/>
    <p:sldId id="265" r:id="rId13"/>
    <p:sldId id="266"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5224385-E4D7-4F49-A9BD-980EC75BA929}" type="datetimeFigureOut">
              <a:rPr lang="ru-RU" smtClean="0"/>
              <a:pPr/>
              <a:t>04.04.2021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D40E784E-805A-4F77-87C4-5BE4B202F68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40E784E-805A-4F77-87C4-5BE4B202F68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40E784E-805A-4F77-87C4-5BE4B202F68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40E784E-805A-4F77-87C4-5BE4B202F68F}"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40E784E-805A-4F77-87C4-5BE4B202F68F}"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40E784E-805A-4F77-87C4-5BE4B202F68F}"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40E784E-805A-4F77-87C4-5BE4B202F68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40E784E-805A-4F77-87C4-5BE4B202F68F}"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5224385-E4D7-4F49-A9BD-980EC75BA929}" type="datetimeFigureOut">
              <a:rPr lang="ru-RU" smtClean="0"/>
              <a:pPr/>
              <a:t>04.04.2021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40E784E-805A-4F77-87C4-5BE4B202F68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5224385-E4D7-4F49-A9BD-980EC75BA929}" type="datetimeFigureOut">
              <a:rPr lang="ru-RU" smtClean="0"/>
              <a:pPr/>
              <a:t>04.04.2021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40E784E-805A-4F77-87C4-5BE4B202F68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5224385-E4D7-4F49-A9BD-980EC75BA929}" type="datetimeFigureOut">
              <a:rPr lang="ru-RU" smtClean="0"/>
              <a:pPr/>
              <a:t>04.04.2021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D40E784E-805A-4F77-87C4-5BE4B202F68F}"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5224385-E4D7-4F49-A9BD-980EC75BA929}" type="datetimeFigureOut">
              <a:rPr lang="ru-RU" smtClean="0"/>
              <a:pPr/>
              <a:t>04.04.2021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40E784E-805A-4F77-87C4-5BE4B202F68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28662" y="714356"/>
            <a:ext cx="7772400" cy="1199704"/>
          </a:xfrm>
        </p:spPr>
        <p:txBody>
          <a:bodyPr>
            <a:normAutofit fontScale="25000" lnSpcReduction="20000"/>
          </a:bodyPr>
          <a:lstStyle/>
          <a:p>
            <a:pPr algn="ctr"/>
            <a:r>
              <a:rPr lang="kk-KZ" sz="9800" dirty="0" smtClean="0">
                <a:solidFill>
                  <a:srgbClr val="0000FF"/>
                </a:solidFill>
                <a:latin typeface="Times New Roman" panose="02020603050405020304" pitchFamily="18" charset="0"/>
                <a:cs typeface="Times New Roman" panose="02020603050405020304" pitchFamily="18" charset="0"/>
              </a:rPr>
              <a:t>Қазақ тілі 9- сынып</a:t>
            </a:r>
          </a:p>
          <a:p>
            <a:pPr algn="ctr"/>
            <a:endParaRPr lang="kk-KZ" sz="9800" dirty="0" smtClean="0">
              <a:solidFill>
                <a:srgbClr val="0000FF"/>
              </a:solidFill>
              <a:latin typeface="Times New Roman" panose="02020603050405020304" pitchFamily="18" charset="0"/>
              <a:cs typeface="Times New Roman" panose="02020603050405020304" pitchFamily="18" charset="0"/>
            </a:endParaRPr>
          </a:p>
          <a:p>
            <a:pPr algn="ctr"/>
            <a:r>
              <a:rPr lang="kk-KZ" sz="9800" dirty="0" smtClean="0">
                <a:solidFill>
                  <a:srgbClr val="0000FF"/>
                </a:solidFill>
                <a:latin typeface="Times New Roman" panose="02020603050405020304" pitchFamily="18" charset="0"/>
                <a:cs typeface="Times New Roman" panose="02020603050405020304" pitchFamily="18" charset="0"/>
              </a:rPr>
              <a:t>2– БӨЛІМ. 24 - САБАҚ</a:t>
            </a:r>
          </a:p>
          <a:p>
            <a:endParaRPr lang="kk-KZ" sz="9800" b="1" dirty="0" smtClean="0">
              <a:solidFill>
                <a:srgbClr val="0000FF"/>
              </a:solidFill>
            </a:endParaRPr>
          </a:p>
          <a:p>
            <a:pPr algn="ctr"/>
            <a:r>
              <a:rPr lang="kk-KZ" sz="9800" b="1" dirty="0" smtClean="0">
                <a:solidFill>
                  <a:srgbClr val="0000FF"/>
                </a:solidFill>
                <a:latin typeface="Times New Roman" panose="02020603050405020304" pitchFamily="18" charset="0"/>
                <a:cs typeface="Times New Roman" panose="02020603050405020304" pitchFamily="18" charset="0"/>
              </a:rPr>
              <a:t>Бөлім атауы: </a:t>
            </a:r>
            <a:r>
              <a:rPr lang="kk-KZ" sz="9800" i="1" dirty="0" smtClean="0">
                <a:solidFill>
                  <a:srgbClr val="0000FF"/>
                </a:solidFill>
                <a:latin typeface="Times New Roman" panose="02020603050405020304" pitchFamily="18" charset="0"/>
                <a:cs typeface="Times New Roman" panose="02020603050405020304" pitchFamily="18" charset="0"/>
              </a:rPr>
              <a:t>Жолың болсын, жолаушы!</a:t>
            </a:r>
          </a:p>
          <a:p>
            <a:pPr algn="ctr"/>
            <a:r>
              <a:rPr lang="kk-KZ" sz="9800" i="1" dirty="0" smtClean="0">
                <a:solidFill>
                  <a:srgbClr val="0000FF"/>
                </a:solidFill>
                <a:latin typeface="Times New Roman" panose="02020603050405020304" pitchFamily="18" charset="0"/>
                <a:cs typeface="Times New Roman" panose="02020603050405020304" pitchFamily="18" charset="0"/>
              </a:rPr>
              <a:t>М. Мақатаев “Ертең біз жол жүреміз”</a:t>
            </a:r>
          </a:p>
          <a:p>
            <a:pPr algn="ctr"/>
            <a:endParaRPr lang="kk-KZ" sz="9800" i="1" dirty="0" smtClean="0">
              <a:solidFill>
                <a:srgbClr val="0000FF"/>
              </a:solidFill>
              <a:latin typeface="Times New Roman" panose="02020603050405020304" pitchFamily="18" charset="0"/>
              <a:cs typeface="Times New Roman" panose="02020603050405020304" pitchFamily="18" charset="0"/>
            </a:endParaRPr>
          </a:p>
          <a:p>
            <a:pPr algn="ctr"/>
            <a:r>
              <a:rPr lang="kk-KZ" sz="9800" b="1" dirty="0" smtClean="0">
                <a:solidFill>
                  <a:srgbClr val="0000FF"/>
                </a:solidFill>
                <a:latin typeface="Times New Roman" panose="02020603050405020304" pitchFamily="18" charset="0"/>
                <a:cs typeface="Times New Roman" panose="02020603050405020304" pitchFamily="18" charset="0"/>
              </a:rPr>
              <a:t>Тақырыбы : </a:t>
            </a:r>
            <a:r>
              <a:rPr lang="kk-KZ" sz="9800" b="1" i="1" dirty="0" smtClean="0">
                <a:solidFill>
                  <a:srgbClr val="0000FF"/>
                </a:solidFill>
                <a:latin typeface="Times New Roman" panose="02020603050405020304" pitchFamily="18" charset="0"/>
                <a:cs typeface="Times New Roman" panose="02020603050405020304" pitchFamily="18" charset="0"/>
              </a:rPr>
              <a:t> </a:t>
            </a:r>
            <a:r>
              <a:rPr lang="kk-KZ" sz="9800" i="1" dirty="0" smtClean="0">
                <a:solidFill>
                  <a:srgbClr val="0000FF"/>
                </a:solidFill>
                <a:latin typeface="Times New Roman" panose="02020603050405020304" pitchFamily="18" charset="0"/>
                <a:cs typeface="Times New Roman" panose="02020603050405020304" pitchFamily="18" charset="0"/>
              </a:rPr>
              <a:t>Менің </a:t>
            </a:r>
            <a:r>
              <a:rPr lang="kk-KZ" sz="9800" i="1" dirty="0" smtClean="0">
                <a:solidFill>
                  <a:srgbClr val="0000FF"/>
                </a:solidFill>
                <a:latin typeface="Times New Roman" panose="02020603050405020304" pitchFamily="18" charset="0"/>
                <a:cs typeface="Times New Roman" panose="02020603050405020304" pitchFamily="18" charset="0"/>
              </a:rPr>
              <a:t>алғашқы </a:t>
            </a:r>
            <a:r>
              <a:rPr lang="kk-KZ" sz="9800" i="1" dirty="0" smtClean="0">
                <a:solidFill>
                  <a:srgbClr val="0000FF"/>
                </a:solidFill>
                <a:latin typeface="Times New Roman" panose="02020603050405020304" pitchFamily="18" charset="0"/>
                <a:cs typeface="Times New Roman" panose="02020603050405020304" pitchFamily="18" charset="0"/>
              </a:rPr>
              <a:t>сапарым</a:t>
            </a:r>
            <a:endParaRPr lang="kk-KZ" sz="9800" b="1" dirty="0" smtClean="0">
              <a:solidFill>
                <a:srgbClr val="0000FF"/>
              </a:solidFill>
            </a:endParaRPr>
          </a:p>
          <a:p>
            <a:r>
              <a:rPr lang="kk-KZ" sz="3200" b="1" dirty="0" smtClean="0">
                <a:solidFill>
                  <a:schemeClr val="lt1"/>
                </a:solidFill>
                <a:latin typeface="Times New Roman" panose="02020603050405020304" pitchFamily="18" charset="0"/>
                <a:cs typeface="Times New Roman" panose="02020603050405020304" pitchFamily="18" charset="0"/>
              </a:rPr>
              <a:t>                           </a:t>
            </a:r>
          </a:p>
          <a:p>
            <a:pPr algn="ctr"/>
            <a:endParaRPr lang="kk-KZ" sz="2800" dirty="0" smtClean="0">
              <a:solidFill>
                <a:srgbClr val="002060"/>
              </a:solidFill>
              <a:latin typeface="Times New Roman" panose="02020603050405020304" pitchFamily="18" charset="0"/>
              <a:cs typeface="Times New Roman" panose="02020603050405020304" pitchFamily="18" charset="0"/>
            </a:endParaRPr>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14290"/>
            <a:ext cx="7858180" cy="3231654"/>
          </a:xfrm>
          <a:prstGeom prst="rect">
            <a:avLst/>
          </a:prstGeom>
        </p:spPr>
        <p:txBody>
          <a:bodyPr wrap="square">
            <a:spAutoFit/>
          </a:bodyPr>
          <a:lstStyle/>
          <a:p>
            <a:pPr algn="ctr"/>
            <a:r>
              <a:rPr lang="ru-RU" sz="2800" b="1" dirty="0" err="1" smtClean="0">
                <a:solidFill>
                  <a:srgbClr val="002060"/>
                </a:solidFill>
                <a:latin typeface="Times New Roman" pitchFamily="18" charset="0"/>
                <a:cs typeface="Times New Roman" pitchFamily="18" charset="0"/>
              </a:rPr>
              <a:t>Мәтінмен жұмыс</a:t>
            </a:r>
            <a:endParaRPr lang="ru-RU" sz="2800" b="1" dirty="0" smtClean="0">
              <a:latin typeface="Times New Roman" pitchFamily="18" charset="0"/>
              <a:cs typeface="Times New Roman" pitchFamily="18" charset="0"/>
            </a:endParaRPr>
          </a:p>
          <a:p>
            <a:endParaRPr lang="kk-KZ" b="1" dirty="0" smtClean="0">
              <a:latin typeface="Times New Roman" panose="02020603050405020304" pitchFamily="18" charset="0"/>
              <a:cs typeface="Times New Roman" panose="02020603050405020304" pitchFamily="18" charset="0"/>
            </a:endParaRPr>
          </a:p>
          <a:p>
            <a:r>
              <a:rPr lang="kk-KZ" sz="2800" b="1" dirty="0" smtClean="0">
                <a:solidFill>
                  <a:srgbClr val="0000FF"/>
                </a:solidFill>
                <a:latin typeface="Times New Roman" panose="02020603050405020304" pitchFamily="18" charset="0"/>
                <a:cs typeface="Times New Roman" panose="02020603050405020304" pitchFamily="18" charset="0"/>
              </a:rPr>
              <a:t>Дескрипторы:</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 Мәтінді түсініп оқиды.</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Кластер негізінде ойларын нақты, жүйелі, дәлелді жазып, айтып береді.</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Мәтіннен жалпы есімдерді анықтайды.</a:t>
            </a:r>
            <a:endParaRPr lang="en-US" sz="2800" dirty="0" smtClean="0">
              <a:solidFill>
                <a:srgbClr val="0000FF"/>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44" y="785794"/>
            <a:ext cx="8786874" cy="5715040"/>
          </a:xfrm>
        </p:spPr>
        <p:txBody>
          <a:bodyPr>
            <a:noAutofit/>
          </a:bodyPr>
          <a:lstStyle/>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Оқу.</a:t>
            </a:r>
          </a:p>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Ақжолдың демалыс туралы кластер құрып, айтып беру.</a:t>
            </a:r>
          </a:p>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Мәтіннен жалқы есімдерді теріп жазу.</a:t>
            </a:r>
          </a:p>
          <a:p>
            <a:pPr marL="365125" indent="174625" algn="just">
              <a:buFont typeface="Wingdings" pitchFamily="2" charset="2"/>
              <a:buChar char="Ø"/>
            </a:pPr>
            <a:endParaRPr lang="kk-KZ" sz="1400" dirty="0" smtClean="0">
              <a:solidFill>
                <a:srgbClr val="0000FF"/>
              </a:solidFill>
              <a:latin typeface="Times New Roman" pitchFamily="18" charset="0"/>
              <a:cs typeface="Times New Roman" pitchFamily="18" charset="0"/>
            </a:endParaRPr>
          </a:p>
          <a:p>
            <a:pPr marL="365125" indent="174625" algn="just">
              <a:buFont typeface="Wingdings" pitchFamily="2" charset="2"/>
              <a:buChar char="Ø"/>
            </a:pPr>
            <a:endParaRPr lang="kk-KZ" sz="1400" dirty="0" smtClean="0">
              <a:solidFill>
                <a:srgbClr val="0000FF"/>
              </a:solidFill>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511156"/>
          </a:xfrm>
        </p:spPr>
        <p:txBody>
          <a:bodyPr>
            <a:normAutofit fontScale="90000"/>
          </a:bodyPr>
          <a:lstStyle/>
          <a:p>
            <a:pPr algn="ctr"/>
            <a:r>
              <a:rPr lang="kk-KZ" sz="3200" dirty="0" smtClean="0">
                <a:solidFill>
                  <a:srgbClr val="7030A0"/>
                </a:solidFill>
                <a:latin typeface="Times New Roman" pitchFamily="18" charset="0"/>
                <a:cs typeface="Times New Roman" pitchFamily="18" charset="0"/>
              </a:rPr>
              <a:t>Мәтінмен жұмыс</a:t>
            </a:r>
            <a:endParaRPr lang="ru-RU" sz="3200" dirty="0">
              <a:solidFill>
                <a:srgbClr val="7030A0"/>
              </a:solidFill>
              <a:latin typeface="Times New Roman" pitchFamily="18" charset="0"/>
              <a:cs typeface="Times New Roman" pitchFamily="18" charset="0"/>
            </a:endParaRPr>
          </a:p>
        </p:txBody>
      </p:sp>
      <p:sp>
        <p:nvSpPr>
          <p:cNvPr id="5" name="Овал 4"/>
          <p:cNvSpPr/>
          <p:nvPr/>
        </p:nvSpPr>
        <p:spPr>
          <a:xfrm>
            <a:off x="3786182" y="2928934"/>
            <a:ext cx="1928826" cy="1000132"/>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00FF"/>
                </a:solidFill>
                <a:latin typeface="Times New Roman" pitchFamily="18" charset="0"/>
                <a:cs typeface="Times New Roman" pitchFamily="18" charset="0"/>
              </a:rPr>
              <a:t>Ақжолдың алғашқы сапары</a:t>
            </a:r>
            <a:endParaRPr lang="ru-RU" sz="1600" dirty="0">
              <a:solidFill>
                <a:srgbClr val="0000FF"/>
              </a:solidFill>
              <a:latin typeface="Times New Roman" pitchFamily="18" charset="0"/>
              <a:cs typeface="Times New Roman" pitchFamily="18" charset="0"/>
            </a:endParaRPr>
          </a:p>
        </p:txBody>
      </p:sp>
      <p:sp>
        <p:nvSpPr>
          <p:cNvPr id="6" name="Овал 5"/>
          <p:cNvSpPr/>
          <p:nvPr/>
        </p:nvSpPr>
        <p:spPr>
          <a:xfrm>
            <a:off x="2214546" y="2071678"/>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sp>
        <p:nvSpPr>
          <p:cNvPr id="7" name="Овал 6"/>
          <p:cNvSpPr/>
          <p:nvPr/>
        </p:nvSpPr>
        <p:spPr>
          <a:xfrm>
            <a:off x="5929322" y="3857628"/>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sp>
        <p:nvSpPr>
          <p:cNvPr id="8" name="Овал 7"/>
          <p:cNvSpPr/>
          <p:nvPr/>
        </p:nvSpPr>
        <p:spPr>
          <a:xfrm>
            <a:off x="2071670" y="3786190"/>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sp>
        <p:nvSpPr>
          <p:cNvPr id="9" name="Овал 8"/>
          <p:cNvSpPr/>
          <p:nvPr/>
        </p:nvSpPr>
        <p:spPr>
          <a:xfrm>
            <a:off x="5857884" y="2000240"/>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sp>
        <p:nvSpPr>
          <p:cNvPr id="10" name="Овал 9"/>
          <p:cNvSpPr/>
          <p:nvPr/>
        </p:nvSpPr>
        <p:spPr>
          <a:xfrm>
            <a:off x="4000496" y="4429132"/>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sp>
        <p:nvSpPr>
          <p:cNvPr id="11" name="Овал 10"/>
          <p:cNvSpPr/>
          <p:nvPr/>
        </p:nvSpPr>
        <p:spPr>
          <a:xfrm>
            <a:off x="4071934" y="1643050"/>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rgbClr val="0000FF"/>
              </a:solidFill>
              <a:latin typeface="Times New Roman" pitchFamily="18" charset="0"/>
              <a:cs typeface="Times New Roman" pitchFamily="18" charset="0"/>
            </a:endParaRPr>
          </a:p>
        </p:txBody>
      </p:sp>
      <p:cxnSp>
        <p:nvCxnSpPr>
          <p:cNvPr id="13" name="Прямая со стрелкой 12"/>
          <p:cNvCxnSpPr/>
          <p:nvPr/>
        </p:nvCxnSpPr>
        <p:spPr>
          <a:xfrm rot="5400000">
            <a:off x="4572794" y="4142586"/>
            <a:ext cx="428628" cy="1588"/>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5400000">
            <a:off x="3428992" y="3643314"/>
            <a:ext cx="357190" cy="35719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10800000">
            <a:off x="3571868" y="2714620"/>
            <a:ext cx="428628" cy="285752"/>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endCxn id="11" idx="4"/>
          </p:cNvCxnSpPr>
          <p:nvPr/>
        </p:nvCxnSpPr>
        <p:spPr>
          <a:xfrm rot="16200000" flipV="1">
            <a:off x="4608513" y="2749545"/>
            <a:ext cx="357190" cy="1588"/>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endCxn id="9" idx="3"/>
          </p:cNvCxnSpPr>
          <p:nvPr/>
        </p:nvCxnSpPr>
        <p:spPr>
          <a:xfrm flipV="1">
            <a:off x="5643570" y="2792930"/>
            <a:ext cx="423551" cy="27888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a:off x="5786446" y="3571876"/>
            <a:ext cx="428628" cy="35719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44" y="785794"/>
            <a:ext cx="8786874" cy="5715040"/>
          </a:xfrm>
        </p:spPr>
        <p:txBody>
          <a:bodyPr>
            <a:noAutofit/>
          </a:bodyPr>
          <a:lstStyle/>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Оқу.</a:t>
            </a:r>
          </a:p>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Ақжолдың демалыс туралы кластер құрып, айтып беру.</a:t>
            </a:r>
          </a:p>
          <a:p>
            <a:pPr marL="365125" indent="174625" algn="just">
              <a:buFont typeface="Wingdings" pitchFamily="2" charset="2"/>
              <a:buChar char="Ø"/>
            </a:pPr>
            <a:r>
              <a:rPr lang="kk-KZ" sz="1400" dirty="0" smtClean="0">
                <a:solidFill>
                  <a:srgbClr val="0000FF"/>
                </a:solidFill>
                <a:latin typeface="Times New Roman" pitchFamily="18" charset="0"/>
                <a:cs typeface="Times New Roman" pitchFamily="18" charset="0"/>
              </a:rPr>
              <a:t>Мәтіннен жалқы есімдерді теріп жазу.</a:t>
            </a:r>
          </a:p>
          <a:p>
            <a:pPr marL="365125" indent="174625" algn="just">
              <a:buFont typeface="Wingdings" pitchFamily="2" charset="2"/>
              <a:buChar char="Ø"/>
            </a:pPr>
            <a:endParaRPr lang="kk-KZ" sz="1400" dirty="0" smtClean="0">
              <a:solidFill>
                <a:srgbClr val="0000FF"/>
              </a:solidFill>
              <a:latin typeface="Times New Roman" pitchFamily="18" charset="0"/>
              <a:cs typeface="Times New Roman" pitchFamily="18" charset="0"/>
            </a:endParaRPr>
          </a:p>
          <a:p>
            <a:pPr marL="365125" indent="174625" algn="just">
              <a:buFont typeface="Wingdings" pitchFamily="2" charset="2"/>
              <a:buChar char="Ø"/>
            </a:pPr>
            <a:endParaRPr lang="kk-KZ" sz="1400" dirty="0" smtClean="0">
              <a:solidFill>
                <a:srgbClr val="0000FF"/>
              </a:solidFill>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511156"/>
          </a:xfrm>
        </p:spPr>
        <p:txBody>
          <a:bodyPr>
            <a:normAutofit fontScale="90000"/>
          </a:bodyPr>
          <a:lstStyle/>
          <a:p>
            <a:pPr algn="ctr"/>
            <a:r>
              <a:rPr lang="kk-KZ" sz="3200" dirty="0" smtClean="0">
                <a:solidFill>
                  <a:srgbClr val="7030A0"/>
                </a:solidFill>
                <a:latin typeface="Times New Roman" pitchFamily="18" charset="0"/>
                <a:cs typeface="Times New Roman" pitchFamily="18" charset="0"/>
              </a:rPr>
              <a:t>Мәтінмен жұмыс</a:t>
            </a:r>
            <a:endParaRPr lang="ru-RU" sz="3200" dirty="0">
              <a:solidFill>
                <a:srgbClr val="7030A0"/>
              </a:solidFill>
              <a:latin typeface="Times New Roman" pitchFamily="18" charset="0"/>
              <a:cs typeface="Times New Roman" pitchFamily="18" charset="0"/>
            </a:endParaRPr>
          </a:p>
        </p:txBody>
      </p:sp>
      <p:sp>
        <p:nvSpPr>
          <p:cNvPr id="5" name="Овал 4"/>
          <p:cNvSpPr/>
          <p:nvPr/>
        </p:nvSpPr>
        <p:spPr>
          <a:xfrm>
            <a:off x="3786182" y="2928934"/>
            <a:ext cx="1928826" cy="1000132"/>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00FF"/>
                </a:solidFill>
                <a:latin typeface="Times New Roman" pitchFamily="18" charset="0"/>
                <a:cs typeface="Times New Roman" pitchFamily="18" charset="0"/>
              </a:rPr>
              <a:t>Ақжолдың алғашқы сапары</a:t>
            </a:r>
            <a:endParaRPr lang="ru-RU" sz="1600" dirty="0">
              <a:solidFill>
                <a:srgbClr val="0000FF"/>
              </a:solidFill>
              <a:latin typeface="Times New Roman" pitchFamily="18" charset="0"/>
              <a:cs typeface="Times New Roman" pitchFamily="18" charset="0"/>
            </a:endParaRPr>
          </a:p>
        </p:txBody>
      </p:sp>
      <p:sp>
        <p:nvSpPr>
          <p:cNvPr id="6" name="Овал 5"/>
          <p:cNvSpPr/>
          <p:nvPr/>
        </p:nvSpPr>
        <p:spPr>
          <a:xfrm>
            <a:off x="1357290" y="2071678"/>
            <a:ext cx="2286016"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Ата-анасымен шықты</a:t>
            </a:r>
            <a:endParaRPr lang="ru-RU" sz="1600" dirty="0">
              <a:solidFill>
                <a:srgbClr val="002060"/>
              </a:solidFill>
              <a:latin typeface="Times New Roman" pitchFamily="18" charset="0"/>
              <a:cs typeface="Times New Roman" pitchFamily="18" charset="0"/>
            </a:endParaRPr>
          </a:p>
        </p:txBody>
      </p:sp>
      <p:sp>
        <p:nvSpPr>
          <p:cNvPr id="7" name="Овал 6"/>
          <p:cNvSpPr/>
          <p:nvPr/>
        </p:nvSpPr>
        <p:spPr>
          <a:xfrm>
            <a:off x="5929322" y="3857628"/>
            <a:ext cx="2643206" cy="1143008"/>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Алматыда метро, Көктөбе, кітапханаға барып, тамашалады.</a:t>
            </a:r>
            <a:endParaRPr lang="ru-RU" sz="1600" dirty="0">
              <a:solidFill>
                <a:srgbClr val="002060"/>
              </a:solidFill>
              <a:latin typeface="Times New Roman" pitchFamily="18" charset="0"/>
              <a:cs typeface="Times New Roman" pitchFamily="18" charset="0"/>
            </a:endParaRPr>
          </a:p>
        </p:txBody>
      </p:sp>
      <p:sp>
        <p:nvSpPr>
          <p:cNvPr id="8" name="Овал 7"/>
          <p:cNvSpPr/>
          <p:nvPr/>
        </p:nvSpPr>
        <p:spPr>
          <a:xfrm>
            <a:off x="857224" y="3786190"/>
            <a:ext cx="2286016" cy="1214446"/>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Ақжолдың алғашқы сапары өте қызықты болды.</a:t>
            </a:r>
            <a:endParaRPr lang="ru-RU" sz="1600" dirty="0">
              <a:solidFill>
                <a:srgbClr val="002060"/>
              </a:solidFill>
              <a:latin typeface="Times New Roman" pitchFamily="18" charset="0"/>
              <a:cs typeface="Times New Roman" pitchFamily="18" charset="0"/>
            </a:endParaRPr>
          </a:p>
        </p:txBody>
      </p:sp>
      <p:sp>
        <p:nvSpPr>
          <p:cNvPr id="9" name="Овал 8"/>
          <p:cNvSpPr/>
          <p:nvPr/>
        </p:nvSpPr>
        <p:spPr>
          <a:xfrm>
            <a:off x="5929322" y="1928802"/>
            <a:ext cx="2143140" cy="1071570"/>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Жолда Балқаш көлін көріп, бақытты болды</a:t>
            </a:r>
            <a:endParaRPr lang="ru-RU" sz="1600" dirty="0">
              <a:solidFill>
                <a:srgbClr val="002060"/>
              </a:solidFill>
              <a:latin typeface="Times New Roman" pitchFamily="18" charset="0"/>
              <a:cs typeface="Times New Roman" pitchFamily="18" charset="0"/>
            </a:endParaRPr>
          </a:p>
        </p:txBody>
      </p:sp>
      <p:sp>
        <p:nvSpPr>
          <p:cNvPr id="10" name="Овал 9"/>
          <p:cNvSpPr/>
          <p:nvPr/>
        </p:nvSpPr>
        <p:spPr>
          <a:xfrm>
            <a:off x="3286116" y="4643446"/>
            <a:ext cx="2714644" cy="128588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Алматының әсем табиғаты мен көрікті жерлері үлкен әсер қалдырды.</a:t>
            </a:r>
            <a:endParaRPr lang="ru-RU" sz="1600" dirty="0">
              <a:solidFill>
                <a:srgbClr val="002060"/>
              </a:solidFill>
              <a:latin typeface="Times New Roman" pitchFamily="18" charset="0"/>
              <a:cs typeface="Times New Roman" pitchFamily="18" charset="0"/>
            </a:endParaRPr>
          </a:p>
        </p:txBody>
      </p:sp>
      <p:sp>
        <p:nvSpPr>
          <p:cNvPr id="11" name="Овал 10"/>
          <p:cNvSpPr/>
          <p:nvPr/>
        </p:nvSpPr>
        <p:spPr>
          <a:xfrm>
            <a:off x="4071934" y="1643050"/>
            <a:ext cx="1428760" cy="928694"/>
          </a:xfrm>
          <a:prstGeom prst="ellipse">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Поезден барды</a:t>
            </a:r>
            <a:endParaRPr lang="ru-RU" sz="1600" dirty="0">
              <a:solidFill>
                <a:srgbClr val="002060"/>
              </a:solidFill>
              <a:latin typeface="Times New Roman" pitchFamily="18" charset="0"/>
              <a:cs typeface="Times New Roman" pitchFamily="18" charset="0"/>
            </a:endParaRPr>
          </a:p>
        </p:txBody>
      </p:sp>
      <p:cxnSp>
        <p:nvCxnSpPr>
          <p:cNvPr id="13" name="Прямая со стрелкой 12"/>
          <p:cNvCxnSpPr/>
          <p:nvPr/>
        </p:nvCxnSpPr>
        <p:spPr>
          <a:xfrm rot="5400000">
            <a:off x="4572794" y="4142586"/>
            <a:ext cx="428628" cy="1588"/>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5400000">
            <a:off x="3357554" y="3643314"/>
            <a:ext cx="428628" cy="428628"/>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10800000">
            <a:off x="3571868" y="2714620"/>
            <a:ext cx="428628" cy="285752"/>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endCxn id="11" idx="4"/>
          </p:cNvCxnSpPr>
          <p:nvPr/>
        </p:nvCxnSpPr>
        <p:spPr>
          <a:xfrm rot="16200000" flipV="1">
            <a:off x="4608513" y="2749545"/>
            <a:ext cx="357190" cy="1588"/>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flipV="1">
            <a:off x="5715008" y="2857496"/>
            <a:ext cx="456732" cy="299804"/>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a:off x="5786446" y="3571876"/>
            <a:ext cx="428628" cy="35719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44" y="1857364"/>
            <a:ext cx="8786874" cy="4643470"/>
          </a:xfrm>
        </p:spPr>
        <p:txBody>
          <a:bodyPr>
            <a:noAutofit/>
          </a:bodyPr>
          <a:lstStyle/>
          <a:p>
            <a:pPr marL="624078" indent="-514350">
              <a:buAutoNum type="arabicPeriod"/>
            </a:pPr>
            <a:endParaRPr lang="kk-KZ" sz="1400" dirty="0" smtClean="0">
              <a:latin typeface="Times New Roman" pitchFamily="18" charset="0"/>
              <a:cs typeface="Times New Roman" pitchFamily="18" charset="0"/>
            </a:endParaRPr>
          </a:p>
          <a:p>
            <a:pPr marL="624078" indent="-514350">
              <a:buFont typeface="Wingdings" pitchFamily="2" charset="2"/>
              <a:buChar char="q"/>
            </a:pPr>
            <a:r>
              <a:rPr lang="kk-KZ" sz="2400" dirty="0" smtClean="0">
                <a:latin typeface="Times New Roman" pitchFamily="18" charset="0"/>
                <a:cs typeface="Times New Roman" pitchFamily="18" charset="0"/>
              </a:rPr>
              <a:t>Нақты айқындалатын кіріспе, негізгі  және қорытынды бөлімдерден құрылуы шарт.</a:t>
            </a:r>
          </a:p>
          <a:p>
            <a:pPr marL="624078" indent="-514350">
              <a:buFont typeface="Wingdings" pitchFamily="2" charset="2"/>
              <a:buChar char="q"/>
            </a:pPr>
            <a:r>
              <a:rPr lang="kk-KZ" sz="2400" dirty="0" smtClean="0">
                <a:latin typeface="Times New Roman" pitchFamily="18" charset="0"/>
                <a:cs typeface="Times New Roman" pitchFamily="18" charset="0"/>
              </a:rPr>
              <a:t>Тақырыптан ауытқымау.</a:t>
            </a:r>
          </a:p>
          <a:p>
            <a:pPr marL="624078" indent="-514350">
              <a:buFont typeface="Wingdings" pitchFamily="2" charset="2"/>
              <a:buChar char="q"/>
            </a:pPr>
            <a:r>
              <a:rPr lang="kk-KZ" sz="2400" dirty="0" smtClean="0">
                <a:latin typeface="Times New Roman" pitchFamily="18" charset="0"/>
                <a:cs typeface="Times New Roman" pitchFamily="18" charset="0"/>
              </a:rPr>
              <a:t>Ұтымды дәлелдермен растау.</a:t>
            </a:r>
          </a:p>
          <a:p>
            <a:pPr marL="624078" indent="-514350">
              <a:buFont typeface="Wingdings" pitchFamily="2" charset="2"/>
              <a:buChar char="q"/>
            </a:pPr>
            <a:r>
              <a:rPr lang="kk-KZ" sz="2400" dirty="0" smtClean="0">
                <a:latin typeface="Times New Roman" pitchFamily="18" charset="0"/>
                <a:cs typeface="Times New Roman" pitchFamily="18" charset="0"/>
              </a:rPr>
              <a:t>Өмірмен байланыстыру керек.</a:t>
            </a:r>
          </a:p>
          <a:p>
            <a:pPr marL="624078" indent="-514350">
              <a:buFont typeface="Wingdings" pitchFamily="2" charset="2"/>
              <a:buChar char="q"/>
            </a:pPr>
            <a:r>
              <a:rPr lang="kk-KZ" sz="2400" dirty="0" smtClean="0">
                <a:latin typeface="Times New Roman" pitchFamily="18" charset="0"/>
                <a:cs typeface="Times New Roman" pitchFamily="18" charset="0"/>
              </a:rPr>
              <a:t>Өзіндік пікірлер келтіру керек.</a:t>
            </a:r>
          </a:p>
          <a:p>
            <a:pPr marL="624078" indent="-514350">
              <a:buFont typeface="Wingdings" pitchFamily="2" charset="2"/>
              <a:buChar char="q"/>
            </a:pPr>
            <a:r>
              <a:rPr lang="kk-KZ" sz="2400" dirty="0" smtClean="0">
                <a:latin typeface="Times New Roman" pitchFamily="18" charset="0"/>
                <a:cs typeface="Times New Roman" pitchFamily="18" charset="0"/>
              </a:rPr>
              <a:t>Баяндау стилі нақты болуы шарт.</a:t>
            </a:r>
          </a:p>
          <a:p>
            <a:pPr marL="624078" indent="-514350">
              <a:buFont typeface="Wingdings" pitchFamily="2" charset="2"/>
              <a:buChar char="q"/>
            </a:pPr>
            <a:r>
              <a:rPr lang="kk-KZ" sz="2400" dirty="0" smtClean="0">
                <a:latin typeface="Times New Roman" pitchFamily="18" charset="0"/>
                <a:cs typeface="Times New Roman" pitchFamily="18" charset="0"/>
              </a:rPr>
              <a:t>Көркемдеуіш тілдік құралдары ұтымды колданылуы қажет.</a:t>
            </a:r>
          </a:p>
          <a:p>
            <a:pPr marL="624078" indent="-514350">
              <a:buFont typeface="Wingdings" pitchFamily="2" charset="2"/>
              <a:buChar char="q"/>
            </a:pPr>
            <a:r>
              <a:rPr lang="kk-KZ" sz="2400" dirty="0" smtClean="0">
                <a:latin typeface="Times New Roman" pitchFamily="18" charset="0"/>
                <a:cs typeface="Times New Roman" pitchFamily="18" charset="0"/>
              </a:rPr>
              <a:t>Көлемі – 150-170 сөз.</a:t>
            </a:r>
          </a:p>
          <a:p>
            <a:pPr marL="624078" indent="-514350">
              <a:buFont typeface="Wingdings" pitchFamily="2" charset="2"/>
              <a:buChar char="q"/>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0" y="274638"/>
            <a:ext cx="8929718" cy="511156"/>
          </a:xfrm>
        </p:spPr>
        <p:txBody>
          <a:bodyPr>
            <a:normAutofit fontScale="90000"/>
          </a:bodyPr>
          <a:lstStyle/>
          <a:p>
            <a:pPr algn="ctr"/>
            <a:r>
              <a:rPr lang="kk-KZ" sz="3200" dirty="0" smtClean="0">
                <a:solidFill>
                  <a:srgbClr val="7030A0"/>
                </a:solidFill>
                <a:latin typeface="Times New Roman" pitchFamily="18" charset="0"/>
                <a:cs typeface="Times New Roman" pitchFamily="18" charset="0"/>
              </a:rPr>
              <a:t/>
            </a:r>
            <a:br>
              <a:rPr lang="kk-KZ" sz="3200" dirty="0" smtClean="0">
                <a:solidFill>
                  <a:srgbClr val="7030A0"/>
                </a:solidFill>
                <a:latin typeface="Times New Roman" pitchFamily="18" charset="0"/>
                <a:cs typeface="Times New Roman" pitchFamily="18" charset="0"/>
              </a:rPr>
            </a:br>
            <a:r>
              <a:rPr lang="kk-KZ" sz="3200" dirty="0" smtClean="0">
                <a:solidFill>
                  <a:srgbClr val="0000FF"/>
                </a:solidFill>
                <a:latin typeface="Times New Roman" pitchFamily="18" charset="0"/>
                <a:cs typeface="Times New Roman" pitchFamily="18" charset="0"/>
              </a:rPr>
              <a:t>“Менің алғашқы сапарым” атты шағын эссе жазу</a:t>
            </a:r>
            <a:br>
              <a:rPr lang="kk-KZ" sz="3200" dirty="0" smtClean="0">
                <a:solidFill>
                  <a:srgbClr val="0000FF"/>
                </a:solidFill>
                <a:latin typeface="Times New Roman" pitchFamily="18" charset="0"/>
                <a:cs typeface="Times New Roman" pitchFamily="18" charset="0"/>
              </a:rPr>
            </a:br>
            <a:endParaRPr lang="ru-RU" sz="3200" dirty="0">
              <a:solidFill>
                <a:srgbClr val="0000FF"/>
              </a:solidFill>
              <a:latin typeface="Times New Roman" pitchFamily="18" charset="0"/>
              <a:cs typeface="Times New Roman" pitchFamily="18" charset="0"/>
            </a:endParaRPr>
          </a:p>
        </p:txBody>
      </p:sp>
      <p:sp>
        <p:nvSpPr>
          <p:cNvPr id="4" name="Заголовок 2"/>
          <p:cNvSpPr txBox="1">
            <a:spLocks/>
          </p:cNvSpPr>
          <p:nvPr/>
        </p:nvSpPr>
        <p:spPr>
          <a:xfrm>
            <a:off x="500034" y="1214422"/>
            <a:ext cx="8229600" cy="511156"/>
          </a:xfrm>
          <a:prstGeom prst="rect">
            <a:avLst/>
          </a:prstGeom>
        </p:spPr>
        <p:txBody>
          <a:bodyPr vert="horz" rtlCol="0" anchor="ctr">
            <a:normAutofit fontScale="900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200" b="1" i="0" u="none" strike="noStrike" kern="1200" cap="none" spc="0" normalizeH="0" baseline="0" noProof="0" dirty="0" smtClean="0">
                <a:ln>
                  <a:noFill/>
                </a:ln>
                <a:solidFill>
                  <a:srgbClr val="7030A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Эссе жазуда қойылатын талаптар:</a:t>
            </a:r>
            <a:endParaRPr kumimoji="0" lang="ru-RU" sz="3200" b="1" i="0" u="none" strike="noStrike" kern="1200" cap="none" spc="0" normalizeH="0" baseline="0" noProof="0" dirty="0">
              <a:ln>
                <a:noFill/>
              </a:ln>
              <a:solidFill>
                <a:srgbClr val="7030A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down)">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down)">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down)">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ipe(down)">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wipe(down)">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wipe(down)">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wipe(down)">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44" y="1857364"/>
            <a:ext cx="8786874" cy="4643470"/>
          </a:xfrm>
        </p:spPr>
        <p:txBody>
          <a:bodyPr>
            <a:noAutofit/>
          </a:bodyPr>
          <a:lstStyle/>
          <a:p>
            <a:pPr marL="624078" indent="-514350">
              <a:buAutoNum type="arabicPeriod"/>
            </a:pPr>
            <a:endParaRPr lang="kk-KZ" sz="1400" dirty="0" smtClean="0">
              <a:latin typeface="Times New Roman" pitchFamily="18" charset="0"/>
              <a:cs typeface="Times New Roman" pitchFamily="18" charset="0"/>
            </a:endParaRPr>
          </a:p>
          <a:p>
            <a:pPr marL="624078" indent="-514350">
              <a:buFont typeface="Wingdings" pitchFamily="2" charset="2"/>
              <a:buChar char="ü"/>
            </a:pPr>
            <a:r>
              <a:rPr lang="kk-KZ" sz="2400" dirty="0" smtClean="0">
                <a:latin typeface="Times New Roman" pitchFamily="18" charset="0"/>
                <a:cs typeface="Times New Roman" pitchFamily="18" charset="0"/>
              </a:rPr>
              <a:t>Алғашқы сапарға дайындалу туралы мәлімет алдық.</a:t>
            </a:r>
          </a:p>
          <a:p>
            <a:pPr marL="624078" indent="-514350">
              <a:buFont typeface="Wingdings" pitchFamily="2" charset="2"/>
              <a:buChar char="ü"/>
            </a:pPr>
            <a:r>
              <a:rPr lang="kk-KZ" sz="2400" dirty="0" smtClean="0">
                <a:latin typeface="Times New Roman" pitchFamily="18" charset="0"/>
                <a:cs typeface="Times New Roman" pitchFamily="18" charset="0"/>
              </a:rPr>
              <a:t>Жетекші сұрақтар негізінде сапарға шығу жайлы білімімізді толықтырдық.</a:t>
            </a:r>
          </a:p>
          <a:p>
            <a:pPr marL="624078" indent="-514350">
              <a:buFont typeface="Wingdings" pitchFamily="2" charset="2"/>
              <a:buChar char="ü"/>
            </a:pPr>
            <a:r>
              <a:rPr lang="kk-KZ" sz="2400" dirty="0" smtClean="0">
                <a:latin typeface="Times New Roman" pitchFamily="18" charset="0"/>
                <a:cs typeface="Times New Roman" pitchFamily="18" charset="0"/>
              </a:rPr>
              <a:t>Мәтіндегі кейіпкердің сапарынан алған әсерімен таныстық.</a:t>
            </a:r>
          </a:p>
          <a:p>
            <a:pPr marL="624078" indent="-514350">
              <a:buFont typeface="Wingdings" pitchFamily="2" charset="2"/>
              <a:buChar char="ü"/>
            </a:pPr>
            <a:r>
              <a:rPr lang="kk-KZ" sz="2400" dirty="0" smtClean="0">
                <a:latin typeface="Times New Roman" pitchFamily="18" charset="0"/>
                <a:cs typeface="Times New Roman" pitchFamily="18" charset="0"/>
              </a:rPr>
              <a:t>Кластер кұру арқылы Ақжолдың демалысы туралы айта алдық.</a:t>
            </a:r>
          </a:p>
          <a:p>
            <a:pPr marL="624078" indent="-514350">
              <a:buFont typeface="Wingdings" pitchFamily="2" charset="2"/>
              <a:buChar char="q"/>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0" y="274638"/>
            <a:ext cx="8929718" cy="511156"/>
          </a:xfrm>
        </p:spPr>
        <p:txBody>
          <a:bodyPr>
            <a:normAutofit fontScale="90000"/>
          </a:bodyPr>
          <a:lstStyle/>
          <a:p>
            <a:pPr algn="ctr"/>
            <a:r>
              <a:rPr lang="kk-KZ" sz="3200" dirty="0" smtClean="0">
                <a:solidFill>
                  <a:srgbClr val="7030A0"/>
                </a:solidFill>
                <a:latin typeface="Times New Roman" pitchFamily="18" charset="0"/>
                <a:cs typeface="Times New Roman" pitchFamily="18" charset="0"/>
              </a:rPr>
              <a:t/>
            </a:r>
            <a:br>
              <a:rPr lang="kk-KZ" sz="3200" dirty="0" smtClean="0">
                <a:solidFill>
                  <a:srgbClr val="7030A0"/>
                </a:solidFill>
                <a:latin typeface="Times New Roman" pitchFamily="18" charset="0"/>
                <a:cs typeface="Times New Roman" pitchFamily="18" charset="0"/>
              </a:rPr>
            </a:br>
            <a:r>
              <a:rPr lang="kk-KZ" sz="3200" dirty="0" smtClean="0">
                <a:solidFill>
                  <a:srgbClr val="0000FF"/>
                </a:solidFill>
                <a:latin typeface="Times New Roman" pitchFamily="18" charset="0"/>
                <a:cs typeface="Times New Roman" pitchFamily="18" charset="0"/>
              </a:rPr>
              <a:t>Қорытынды</a:t>
            </a:r>
            <a:endParaRPr lang="ru-RU" sz="3200"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14290"/>
            <a:ext cx="7072362" cy="4955203"/>
          </a:xfrm>
          <a:prstGeom prst="rect">
            <a:avLst/>
          </a:prstGeom>
        </p:spPr>
        <p:txBody>
          <a:bodyPr wrap="square">
            <a:spAutoFit/>
          </a:bodyPr>
          <a:lstStyle/>
          <a:p>
            <a:r>
              <a:rPr lang="ru-RU" sz="2800" b="1" dirty="0" err="1" smtClean="0">
                <a:solidFill>
                  <a:srgbClr val="002060"/>
                </a:solidFill>
                <a:latin typeface="Times New Roman" pitchFamily="18" charset="0"/>
                <a:cs typeface="Times New Roman" pitchFamily="18" charset="0"/>
              </a:rPr>
              <a:t>Оқ</a:t>
            </a:r>
            <a:r>
              <a:rPr lang="ru-RU" sz="2800" b="1" dirty="0" err="1" smtClean="0">
                <a:latin typeface="Times New Roman" pitchFamily="18" charset="0"/>
                <a:cs typeface="Times New Roman" pitchFamily="18" charset="0"/>
              </a:rPr>
              <a:t>у мақсаттары:</a:t>
            </a:r>
            <a:endParaRPr lang="ru-RU" sz="2800" b="1" dirty="0" smtClean="0">
              <a:latin typeface="Times New Roman" pitchFamily="18" charset="0"/>
              <a:cs typeface="Times New Roman" pitchFamily="18" charset="0"/>
            </a:endParaRPr>
          </a:p>
          <a:p>
            <a:r>
              <a:rPr lang="kk-KZ" dirty="0" smtClean="0">
                <a:solidFill>
                  <a:srgbClr val="0000FF"/>
                </a:solidFill>
                <a:latin typeface="Times New Roman" panose="02020603050405020304" pitchFamily="18" charset="0"/>
                <a:cs typeface="Times New Roman" panose="02020603050405020304" pitchFamily="18" charset="0"/>
              </a:rPr>
              <a:t>9.2.4.1.Жазба жұмысының  идеясы мен мазмұнына байланысты өз ойларын нақты, жүйелі және дәлелді түрде жеткізіп жазу;</a:t>
            </a:r>
          </a:p>
          <a:p>
            <a:endParaRPr lang="kk-KZ" b="1" dirty="0" smtClean="0">
              <a:latin typeface="Times New Roman" panose="02020603050405020304" pitchFamily="18" charset="0"/>
              <a:cs typeface="Times New Roman" panose="02020603050405020304" pitchFamily="18" charset="0"/>
            </a:endParaRPr>
          </a:p>
          <a:p>
            <a:r>
              <a:rPr lang="kk-KZ" b="1" dirty="0" smtClean="0">
                <a:latin typeface="Times New Roman" panose="02020603050405020304" pitchFamily="18" charset="0"/>
                <a:cs typeface="Times New Roman" panose="02020603050405020304" pitchFamily="18" charset="0"/>
              </a:rPr>
              <a:t>Сабақ  мақсаты:</a:t>
            </a:r>
          </a:p>
          <a:p>
            <a:pPr>
              <a:buFont typeface="Wingdings" pitchFamily="2" charset="2"/>
              <a:buChar char="Ø"/>
            </a:pPr>
            <a:r>
              <a:rPr lang="kk-KZ" dirty="0" smtClean="0">
                <a:latin typeface="Times New Roman" panose="02020603050405020304" pitchFamily="18" charset="0"/>
                <a:cs typeface="Times New Roman" panose="02020603050405020304" pitchFamily="18" charset="0"/>
              </a:rPr>
              <a:t>Тақырыптқа сай,  ойларын нақты, жүйелі, дәлелді жазады.</a:t>
            </a:r>
            <a:endParaRPr lang="en-US" dirty="0" smtClean="0">
              <a:latin typeface="Times New Roman" panose="02020603050405020304" pitchFamily="18" charset="0"/>
              <a:cs typeface="Times New Roman" panose="02020603050405020304" pitchFamily="18" charset="0"/>
            </a:endParaRPr>
          </a:p>
          <a:p>
            <a:pPr>
              <a:buFont typeface="Wingdings" pitchFamily="2" charset="2"/>
              <a:buChar char="Ø"/>
            </a:pPr>
            <a:r>
              <a:rPr lang="kk-KZ" dirty="0" smtClean="0">
                <a:latin typeface="Times New Roman" panose="02020603050405020304" pitchFamily="18" charset="0"/>
                <a:cs typeface="Times New Roman" panose="02020603050405020304" pitchFamily="18" charset="0"/>
              </a:rPr>
              <a:t>Көркемдегіш тілдік құралдарды ұтымды қолданады.</a:t>
            </a:r>
          </a:p>
          <a:p>
            <a:endParaRPr lang="kk-KZ" dirty="0" smtClean="0">
              <a:solidFill>
                <a:srgbClr val="002060"/>
              </a:solidFill>
              <a:latin typeface="Times New Roman" panose="02020603050405020304" pitchFamily="18" charset="0"/>
              <a:cs typeface="Times New Roman" panose="02020603050405020304" pitchFamily="18" charset="0"/>
            </a:endParaRPr>
          </a:p>
          <a:p>
            <a:r>
              <a:rPr lang="kk-KZ" b="1" dirty="0" smtClean="0">
                <a:latin typeface="Times New Roman" panose="02020603050405020304" pitchFamily="18" charset="0"/>
                <a:cs typeface="Times New Roman" panose="02020603050405020304" pitchFamily="18" charset="0"/>
              </a:rPr>
              <a:t>Бағалау критерийлері:</a:t>
            </a:r>
          </a:p>
          <a:p>
            <a:pPr>
              <a:buFont typeface="Arial" pitchFamily="34" charset="0"/>
              <a:buChar char="•"/>
            </a:pPr>
            <a:endParaRPr lang="en-US" b="1" dirty="0" smtClean="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kk-KZ" dirty="0" smtClean="0">
                <a:solidFill>
                  <a:srgbClr val="002060"/>
                </a:solidFill>
                <a:latin typeface="Times New Roman" panose="02020603050405020304" pitchFamily="18" charset="0"/>
                <a:cs typeface="Times New Roman" panose="02020603050405020304" pitchFamily="18" charset="0"/>
              </a:rPr>
              <a:t>Оқушының төменгі жетістігі (ОТЖ): Негізгі сөздер мен тіркестердің мағынасын ажырата алады;</a:t>
            </a:r>
          </a:p>
          <a:p>
            <a:pPr marL="342900" indent="-342900">
              <a:buFont typeface="Arial" panose="020B0604020202020204" pitchFamily="34" charset="0"/>
              <a:buChar char="•"/>
            </a:pPr>
            <a:r>
              <a:rPr lang="kk-KZ" dirty="0" smtClean="0">
                <a:solidFill>
                  <a:srgbClr val="002060"/>
                </a:solidFill>
                <a:latin typeface="Times New Roman" panose="02020603050405020304" pitchFamily="18" charset="0"/>
                <a:cs typeface="Times New Roman" panose="02020603050405020304" pitchFamily="18" charset="0"/>
              </a:rPr>
              <a:t>Оқушының орташа жетістігі (ООЖ): тақырып бойынша сұрақтарға жауап бере алады;</a:t>
            </a:r>
          </a:p>
          <a:p>
            <a:pPr marL="342900" indent="-342900">
              <a:buFont typeface="Arial" panose="020B0604020202020204" pitchFamily="34" charset="0"/>
              <a:buChar char="•"/>
            </a:pPr>
            <a:r>
              <a:rPr lang="kk-KZ" dirty="0" smtClean="0">
                <a:solidFill>
                  <a:srgbClr val="002060"/>
                </a:solidFill>
                <a:latin typeface="Times New Roman" panose="02020603050405020304" pitchFamily="18" charset="0"/>
                <a:cs typeface="Times New Roman" panose="02020603050405020304" pitchFamily="18" charset="0"/>
              </a:rPr>
              <a:t>Оқушының жоғарғы жетістігі (ОЖЖ): тақырып аясында ойын толық жеткізе алады, көркемдегіш  құралдарды тиімді қолдана алады.</a:t>
            </a:r>
            <a:endParaRPr lang="ru-RU"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14290"/>
            <a:ext cx="7072362" cy="1477328"/>
          </a:xfrm>
          <a:prstGeom prst="rect">
            <a:avLst/>
          </a:prstGeom>
        </p:spPr>
        <p:txBody>
          <a:bodyPr wrap="square">
            <a:spAutoFit/>
          </a:bodyPr>
          <a:lstStyle/>
          <a:p>
            <a:pPr algn="ctr"/>
            <a:r>
              <a:rPr lang="kk-KZ" dirty="0" smtClean="0">
                <a:solidFill>
                  <a:srgbClr val="FF0000"/>
                </a:solidFill>
                <a:latin typeface="Times New Roman" panose="02020603050405020304" pitchFamily="18" charset="0"/>
                <a:cs typeface="Times New Roman" panose="02020603050405020304" pitchFamily="18" charset="0"/>
              </a:rPr>
              <a:t>Берілген сөз орамдары қай кезде қолданылады?</a:t>
            </a:r>
          </a:p>
          <a:p>
            <a:pPr algn="ctr"/>
            <a:r>
              <a:rPr lang="kk-KZ" dirty="0" smtClean="0">
                <a:solidFill>
                  <a:srgbClr val="FF0000"/>
                </a:solidFill>
                <a:latin typeface="Times New Roman" panose="02020603050405020304" pitchFamily="18" charset="0"/>
                <a:cs typeface="Times New Roman" panose="02020603050405020304" pitchFamily="18" charset="0"/>
              </a:rPr>
              <a:t>Анықтап алайық!</a:t>
            </a:r>
          </a:p>
          <a:p>
            <a:endParaRPr lang="kk-KZ" dirty="0" smtClean="0">
              <a:latin typeface="Times New Roman" panose="02020603050405020304" pitchFamily="18" charset="0"/>
              <a:cs typeface="Times New Roman" panose="02020603050405020304" pitchFamily="18" charset="0"/>
            </a:endParaRPr>
          </a:p>
          <a:p>
            <a:endParaRPr lang="kk-KZ"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p:txBody>
      </p:sp>
      <p:sp>
        <p:nvSpPr>
          <p:cNvPr id="3" name="Прямоугольник с двумя скругленными соседними углами 2"/>
          <p:cNvSpPr/>
          <p:nvPr/>
        </p:nvSpPr>
        <p:spPr>
          <a:xfrm>
            <a:off x="642910" y="1142984"/>
            <a:ext cx="2286016" cy="857256"/>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Жолың даңғыл болсын!</a:t>
            </a:r>
            <a:endParaRPr lang="ru-RU" dirty="0">
              <a:solidFill>
                <a:srgbClr val="0000FF"/>
              </a:solidFill>
              <a:latin typeface="Times New Roman" pitchFamily="18" charset="0"/>
              <a:cs typeface="Times New Roman" pitchFamily="18" charset="0"/>
            </a:endParaRPr>
          </a:p>
        </p:txBody>
      </p:sp>
      <p:sp>
        <p:nvSpPr>
          <p:cNvPr id="5" name="Прямоугольник с двумя скругленными соседними углами 4"/>
          <p:cNvSpPr/>
          <p:nvPr/>
        </p:nvSpPr>
        <p:spPr>
          <a:xfrm>
            <a:off x="3500430" y="3929066"/>
            <a:ext cx="2571768" cy="928694"/>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Ат-көлігің аман, қоржының толы болсын!</a:t>
            </a:r>
            <a:endParaRPr lang="ru-RU" dirty="0">
              <a:solidFill>
                <a:srgbClr val="0000FF"/>
              </a:solidFill>
              <a:latin typeface="Times New Roman" pitchFamily="18" charset="0"/>
              <a:cs typeface="Times New Roman" pitchFamily="18" charset="0"/>
            </a:endParaRPr>
          </a:p>
        </p:txBody>
      </p:sp>
      <p:sp>
        <p:nvSpPr>
          <p:cNvPr id="6" name="Прямоугольник с двумя скругленными соседними углами 5"/>
          <p:cNvSpPr/>
          <p:nvPr/>
        </p:nvSpPr>
        <p:spPr>
          <a:xfrm>
            <a:off x="642910" y="3286124"/>
            <a:ext cx="2286016" cy="857256"/>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Жортқанда жолың болсын!</a:t>
            </a:r>
            <a:endParaRPr lang="ru-RU" dirty="0">
              <a:solidFill>
                <a:srgbClr val="0000FF"/>
              </a:solidFill>
              <a:latin typeface="Times New Roman" pitchFamily="18" charset="0"/>
              <a:cs typeface="Times New Roman" pitchFamily="18" charset="0"/>
            </a:endParaRPr>
          </a:p>
        </p:txBody>
      </p:sp>
      <p:sp>
        <p:nvSpPr>
          <p:cNvPr id="7" name="Прямоугольник с двумя скругленными соседними углами 6"/>
          <p:cNvSpPr/>
          <p:nvPr/>
        </p:nvSpPr>
        <p:spPr>
          <a:xfrm>
            <a:off x="6286512" y="1142984"/>
            <a:ext cx="2428892" cy="857256"/>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Сапарың оң болсын! Сапарың сәтті болсын!</a:t>
            </a:r>
            <a:endParaRPr lang="ru-RU" dirty="0">
              <a:solidFill>
                <a:srgbClr val="0000FF"/>
              </a:solidFill>
              <a:latin typeface="Times New Roman" pitchFamily="18" charset="0"/>
              <a:cs typeface="Times New Roman" pitchFamily="18" charset="0"/>
            </a:endParaRPr>
          </a:p>
        </p:txBody>
      </p:sp>
      <p:sp>
        <p:nvSpPr>
          <p:cNvPr id="8" name="Прямоугольник с двумя скругленными соседними углами 7"/>
          <p:cNvSpPr/>
          <p:nvPr/>
        </p:nvSpPr>
        <p:spPr>
          <a:xfrm>
            <a:off x="6572264" y="3286124"/>
            <a:ext cx="2286016" cy="857256"/>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Аман барып, сау қайт!</a:t>
            </a:r>
            <a:endParaRPr lang="ru-RU" dirty="0">
              <a:solidFill>
                <a:srgbClr val="0000FF"/>
              </a:solidFill>
              <a:latin typeface="Times New Roman" pitchFamily="18" charset="0"/>
              <a:cs typeface="Times New Roman" pitchFamily="18" charset="0"/>
            </a:endParaRPr>
          </a:p>
        </p:txBody>
      </p:sp>
      <p:sp>
        <p:nvSpPr>
          <p:cNvPr id="9" name="Прямоугольник с двумя скругленными соседними углами 8"/>
          <p:cNvSpPr/>
          <p:nvPr/>
        </p:nvSpPr>
        <p:spPr>
          <a:xfrm>
            <a:off x="3500430" y="1643050"/>
            <a:ext cx="2286016" cy="857256"/>
          </a:xfrm>
          <a:prstGeom prst="round2SameRect">
            <a:avLst>
              <a:gd name="adj1" fmla="val 16667"/>
              <a:gd name="adj2" fmla="val 0"/>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Жолың болсын!</a:t>
            </a:r>
            <a:endParaRPr lang="ru-RU"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14290"/>
            <a:ext cx="7072362" cy="923330"/>
          </a:xfrm>
          <a:prstGeom prst="rect">
            <a:avLst/>
          </a:prstGeom>
        </p:spPr>
        <p:txBody>
          <a:bodyPr wrap="square">
            <a:spAutoFit/>
          </a:bodyPr>
          <a:lstStyle/>
          <a:p>
            <a:endParaRPr lang="kk-KZ" dirty="0" smtClean="0">
              <a:latin typeface="Times New Roman" panose="02020603050405020304" pitchFamily="18" charset="0"/>
              <a:cs typeface="Times New Roman" panose="02020603050405020304" pitchFamily="18" charset="0"/>
            </a:endParaRPr>
          </a:p>
          <a:p>
            <a:endParaRPr lang="kk-KZ"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p:txBody>
      </p:sp>
      <p:sp>
        <p:nvSpPr>
          <p:cNvPr id="3" name="Прямоугольник с двумя скругленными соседними углами 2"/>
          <p:cNvSpPr/>
          <p:nvPr/>
        </p:nvSpPr>
        <p:spPr>
          <a:xfrm>
            <a:off x="928662" y="2143116"/>
            <a:ext cx="2286016" cy="857256"/>
          </a:xfrm>
          <a:prstGeom prst="round2SameRect">
            <a:avLst>
              <a:gd name="adj1" fmla="val 27895"/>
              <a:gd name="adj2" fmla="val 22456"/>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Тоқымқағар</a:t>
            </a:r>
            <a:endParaRPr lang="ru-RU" dirty="0">
              <a:solidFill>
                <a:srgbClr val="0000FF"/>
              </a:solidFill>
              <a:latin typeface="Times New Roman" pitchFamily="18" charset="0"/>
              <a:cs typeface="Times New Roman" pitchFamily="18" charset="0"/>
            </a:endParaRPr>
          </a:p>
        </p:txBody>
      </p:sp>
      <p:sp>
        <p:nvSpPr>
          <p:cNvPr id="7" name="Прямоугольник с двумя скругленными соседними углами 6"/>
          <p:cNvSpPr/>
          <p:nvPr/>
        </p:nvSpPr>
        <p:spPr>
          <a:xfrm>
            <a:off x="5857884" y="2143116"/>
            <a:ext cx="3071834" cy="857256"/>
          </a:xfrm>
          <a:prstGeom prst="round2SameRect">
            <a:avLst>
              <a:gd name="adj1" fmla="val 16667"/>
              <a:gd name="adj2" fmla="val 22456"/>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“Алыс сапардан аман-есен келсін!” деген ниетпен жасалады</a:t>
            </a:r>
            <a:endParaRPr lang="ru-RU" dirty="0">
              <a:solidFill>
                <a:srgbClr val="0000FF"/>
              </a:solidFill>
              <a:latin typeface="Times New Roman" pitchFamily="18" charset="0"/>
              <a:cs typeface="Times New Roman" pitchFamily="18" charset="0"/>
            </a:endParaRPr>
          </a:p>
        </p:txBody>
      </p:sp>
      <p:sp>
        <p:nvSpPr>
          <p:cNvPr id="11" name="Стрелка вправо 10"/>
          <p:cNvSpPr/>
          <p:nvPr/>
        </p:nvSpPr>
        <p:spPr>
          <a:xfrm>
            <a:off x="3357554" y="2143116"/>
            <a:ext cx="2286016" cy="1000132"/>
          </a:xfrm>
          <a:prstGeom prst="rightArrow">
            <a:avLst>
              <a:gd name="adj1" fmla="val 43781"/>
              <a:gd name="adj2" fmla="val 50000"/>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smtClean="0">
                <a:solidFill>
                  <a:srgbClr val="002060"/>
                </a:solidFill>
                <a:latin typeface="Times New Roman" pitchFamily="18" charset="0"/>
                <a:cs typeface="Times New Roman" pitchFamily="18" charset="0"/>
              </a:rPr>
              <a:t>Қандай ниетпен жасалады?</a:t>
            </a:r>
            <a:endParaRPr lang="ru-RU" sz="1600" dirty="0">
              <a:solidFill>
                <a:srgbClr val="002060"/>
              </a:solidFill>
              <a:latin typeface="Times New Roman" pitchFamily="18" charset="0"/>
              <a:cs typeface="Times New Roman" pitchFamily="18" charset="0"/>
            </a:endParaRPr>
          </a:p>
        </p:txBody>
      </p:sp>
      <p:sp>
        <p:nvSpPr>
          <p:cNvPr id="12" name="Прямоугольник с двумя скругленными соседними углами 11"/>
          <p:cNvSpPr/>
          <p:nvPr/>
        </p:nvSpPr>
        <p:spPr>
          <a:xfrm>
            <a:off x="2428860" y="428604"/>
            <a:ext cx="4000528" cy="1000132"/>
          </a:xfrm>
          <a:prstGeom prst="round2SameRect">
            <a:avLst>
              <a:gd name="adj1" fmla="val 16667"/>
              <a:gd name="adj2" fmla="val 13474"/>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0000"/>
                </a:solidFill>
                <a:latin typeface="Times New Roman" panose="02020603050405020304" pitchFamily="18" charset="0"/>
                <a:cs typeface="Times New Roman" panose="02020603050405020304" pitchFamily="18" charset="0"/>
              </a:rPr>
              <a:t>Бала алғаш рет  алыс сапарға шыққанда жасалатын той қалай аталады?</a:t>
            </a:r>
          </a:p>
          <a:p>
            <a:pPr algn="ctr"/>
            <a:endParaRPr lang="ru-RU" dirty="0">
              <a:solidFill>
                <a:srgbClr val="0000FF"/>
              </a:solidFill>
              <a:latin typeface="Times New Roman" pitchFamily="18" charset="0"/>
              <a:cs typeface="Times New Roman" pitchFamily="18" charset="0"/>
            </a:endParaRPr>
          </a:p>
        </p:txBody>
      </p:sp>
      <p:sp>
        <p:nvSpPr>
          <p:cNvPr id="13" name="Двойная стрелка вверх/вниз 12"/>
          <p:cNvSpPr/>
          <p:nvPr/>
        </p:nvSpPr>
        <p:spPr>
          <a:xfrm>
            <a:off x="2571736" y="1428736"/>
            <a:ext cx="285752" cy="642942"/>
          </a:xfrm>
          <a:prstGeom prst="upDownArrow">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с двумя скругленными соседними углами 7"/>
          <p:cNvSpPr/>
          <p:nvPr/>
        </p:nvSpPr>
        <p:spPr>
          <a:xfrm>
            <a:off x="4357686" y="4357694"/>
            <a:ext cx="4572032" cy="1071570"/>
          </a:xfrm>
          <a:prstGeom prst="round2SameRect">
            <a:avLst>
              <a:gd name="adj1" fmla="val 16667"/>
              <a:gd name="adj2" fmla="val 19761"/>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00FF"/>
                </a:solidFill>
                <a:latin typeface="Times New Roman" pitchFamily="18" charset="0"/>
                <a:cs typeface="Times New Roman" pitchFamily="18" charset="0"/>
              </a:rPr>
              <a:t>Туған-туыс, жора-жолдастарды шақырып, жолаушыға жақсы тілектер айтылады, үлкендер батасын  береді.</a:t>
            </a:r>
            <a:endParaRPr lang="ru-RU" dirty="0">
              <a:solidFill>
                <a:srgbClr val="0000FF"/>
              </a:solidFill>
              <a:latin typeface="Times New Roman" pitchFamily="18" charset="0"/>
              <a:cs typeface="Times New Roman" pitchFamily="18" charset="0"/>
            </a:endParaRPr>
          </a:p>
        </p:txBody>
      </p:sp>
      <p:sp>
        <p:nvSpPr>
          <p:cNvPr id="9" name="Стрелка вниз 8"/>
          <p:cNvSpPr/>
          <p:nvPr/>
        </p:nvSpPr>
        <p:spPr>
          <a:xfrm>
            <a:off x="6643702" y="3000372"/>
            <a:ext cx="357190" cy="1285884"/>
          </a:xfrm>
          <a:prstGeom prst="downArrow">
            <a:avLst/>
          </a:prstGeom>
          <a:solidFill>
            <a:schemeClr val="accent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dirty="0" smtClean="0">
                <a:solidFill>
                  <a:srgbClr val="002060"/>
                </a:solidFill>
                <a:latin typeface="Times New Roman" pitchFamily="18" charset="0"/>
                <a:cs typeface="Times New Roman" pitchFamily="18" charset="0"/>
              </a:rPr>
              <a:t>мақсаты</a:t>
            </a:r>
            <a:endParaRPr lang="ru-RU" sz="12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11" grpId="0" animBg="1"/>
      <p:bldP spid="12"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624078" indent="-514350">
              <a:buNone/>
            </a:pPr>
            <a:endParaRPr lang="kk-KZ" dirty="0" smtClean="0"/>
          </a:p>
          <a:p>
            <a:pPr marL="624078" indent="-514350">
              <a:buAutoNum type="arabicPeriod"/>
            </a:pPr>
            <a:endParaRPr lang="kk-KZ" dirty="0" smtClean="0"/>
          </a:p>
          <a:p>
            <a:pPr marL="624078" indent="-514350">
              <a:buAutoNum type="arabicPeriod"/>
            </a:pPr>
            <a:endParaRPr lang="ru-RU" dirty="0"/>
          </a:p>
        </p:txBody>
      </p:sp>
      <p:sp>
        <p:nvSpPr>
          <p:cNvPr id="3" name="Заголовок 2"/>
          <p:cNvSpPr>
            <a:spLocks noGrp="1"/>
          </p:cNvSpPr>
          <p:nvPr>
            <p:ph type="title"/>
          </p:nvPr>
        </p:nvSpPr>
        <p:spPr/>
        <p:txBody>
          <a:bodyPr>
            <a:normAutofit/>
          </a:bodyPr>
          <a:lstStyle/>
          <a:p>
            <a:pPr algn="ctr"/>
            <a:r>
              <a:rPr lang="kk-KZ" sz="3200" dirty="0" smtClean="0">
                <a:solidFill>
                  <a:srgbClr val="7030A0"/>
                </a:solidFill>
                <a:latin typeface="Times New Roman" pitchFamily="18" charset="0"/>
                <a:cs typeface="Times New Roman" pitchFamily="18" charset="0"/>
              </a:rPr>
              <a:t>Менің  алғашқы сапарым</a:t>
            </a:r>
            <a:endParaRPr lang="ru-RU" sz="3200" dirty="0">
              <a:solidFill>
                <a:srgbClr val="7030A0"/>
              </a:solidFill>
              <a:latin typeface="Times New Roman" pitchFamily="18" charset="0"/>
              <a:cs typeface="Times New Roman" pitchFamily="18" charset="0"/>
            </a:endParaRPr>
          </a:p>
        </p:txBody>
      </p:sp>
      <p:pic>
        <p:nvPicPr>
          <p:cNvPr id="5" name="Рисунок 4" descr="Куда поехать в первое путешествие — топ-10 мест от требел-блогера — новости  туризма - Туризм - TCH.ua"/>
          <p:cNvPicPr/>
          <p:nvPr/>
        </p:nvPicPr>
        <p:blipFill>
          <a:blip r:embed="rId2" cstate="print"/>
          <a:srcRect/>
          <a:stretch>
            <a:fillRect/>
          </a:stretch>
        </p:blipFill>
        <p:spPr bwMode="auto">
          <a:xfrm>
            <a:off x="857224" y="1357298"/>
            <a:ext cx="2857520" cy="1910300"/>
          </a:xfrm>
          <a:prstGeom prst="rect">
            <a:avLst/>
          </a:prstGeom>
          <a:noFill/>
          <a:ln w="9525">
            <a:noFill/>
            <a:miter lim="800000"/>
            <a:headEnd/>
            <a:tailEnd/>
          </a:ln>
        </p:spPr>
      </p:pic>
      <p:pic>
        <p:nvPicPr>
          <p:cNvPr id="1028" name="Picture 4" descr="Экскурсии в Алматы, Сити тур в Алматы, Загородные экскурсии в Алматы,Туры  выходого дня в Алматы"/>
          <p:cNvPicPr>
            <a:picLocks noChangeAspect="1" noChangeArrowheads="1"/>
          </p:cNvPicPr>
          <p:nvPr/>
        </p:nvPicPr>
        <p:blipFill>
          <a:blip r:embed="rId3"/>
          <a:srcRect/>
          <a:stretch>
            <a:fillRect/>
          </a:stretch>
        </p:blipFill>
        <p:spPr bwMode="auto">
          <a:xfrm>
            <a:off x="5037238" y="1357298"/>
            <a:ext cx="3035224" cy="2040449"/>
          </a:xfrm>
          <a:prstGeom prst="rect">
            <a:avLst/>
          </a:prstGeom>
          <a:noFill/>
        </p:spPr>
      </p:pic>
      <p:pic>
        <p:nvPicPr>
          <p:cNvPr id="1030" name="Picture 6" descr="Мое путешествие в Алматы - Город.томск.ру"/>
          <p:cNvPicPr>
            <a:picLocks noChangeAspect="1" noChangeArrowheads="1"/>
          </p:cNvPicPr>
          <p:nvPr/>
        </p:nvPicPr>
        <p:blipFill>
          <a:blip r:embed="rId4"/>
          <a:srcRect/>
          <a:stretch>
            <a:fillRect/>
          </a:stretch>
        </p:blipFill>
        <p:spPr bwMode="auto">
          <a:xfrm>
            <a:off x="2942155" y="3857628"/>
            <a:ext cx="2915729" cy="207170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14290"/>
            <a:ext cx="7858180" cy="4955203"/>
          </a:xfrm>
          <a:prstGeom prst="rect">
            <a:avLst/>
          </a:prstGeom>
        </p:spPr>
        <p:txBody>
          <a:bodyPr wrap="square">
            <a:spAutoFit/>
          </a:bodyPr>
          <a:lstStyle/>
          <a:p>
            <a:pPr algn="ctr"/>
            <a:r>
              <a:rPr lang="ru-RU" sz="2800" b="1" dirty="0" err="1" smtClean="0">
                <a:solidFill>
                  <a:srgbClr val="002060"/>
                </a:solidFill>
                <a:latin typeface="Times New Roman" pitchFamily="18" charset="0"/>
                <a:cs typeface="Times New Roman" pitchFamily="18" charset="0"/>
              </a:rPr>
              <a:t>Мәтіналды  жұмыс</a:t>
            </a:r>
            <a:endParaRPr lang="ru-RU" sz="2800" b="1" dirty="0" smtClean="0">
              <a:latin typeface="Times New Roman" pitchFamily="18" charset="0"/>
              <a:cs typeface="Times New Roman" pitchFamily="18" charset="0"/>
            </a:endParaRPr>
          </a:p>
          <a:p>
            <a:endParaRPr lang="kk-KZ" b="1" dirty="0" smtClean="0">
              <a:latin typeface="Times New Roman" panose="02020603050405020304" pitchFamily="18" charset="0"/>
              <a:cs typeface="Times New Roman" panose="02020603050405020304" pitchFamily="18" charset="0"/>
            </a:endParaRPr>
          </a:p>
          <a:p>
            <a:r>
              <a:rPr lang="kk-KZ" sz="2800" b="1" dirty="0" smtClean="0">
                <a:solidFill>
                  <a:srgbClr val="0000FF"/>
                </a:solidFill>
                <a:latin typeface="Times New Roman" panose="02020603050405020304" pitchFamily="18" charset="0"/>
                <a:cs typeface="Times New Roman" panose="02020603050405020304" pitchFamily="18" charset="0"/>
              </a:rPr>
              <a:t>Дескрипторы:</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 Тақырыпқа сай берілген суреттермен танысады.</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Берілген суреттердің мағынасын негізгі сөздермен сөз тіркестері арқылы  ашады, ойларын жетілдіреді.</a:t>
            </a:r>
          </a:p>
          <a:p>
            <a:pPr>
              <a:buFont typeface="Wingdings" pitchFamily="2" charset="2"/>
              <a:buChar char="Ø"/>
            </a:pPr>
            <a:r>
              <a:rPr lang="kk-KZ" sz="2800" dirty="0" smtClean="0">
                <a:solidFill>
                  <a:srgbClr val="0000FF"/>
                </a:solidFill>
                <a:latin typeface="Times New Roman" panose="02020603050405020304" pitchFamily="18" charset="0"/>
                <a:cs typeface="Times New Roman" panose="02020603050405020304" pitchFamily="18" charset="0"/>
              </a:rPr>
              <a:t>Тақырып бойынша сұрақтарға жауап береді.</a:t>
            </a:r>
          </a:p>
          <a:p>
            <a:pPr>
              <a:buFont typeface="Wingdings" pitchFamily="2" charset="2"/>
              <a:buChar char="Ø"/>
            </a:pPr>
            <a:endParaRPr lang="kk-KZ" sz="2800" dirty="0" smtClean="0">
              <a:solidFill>
                <a:srgbClr val="0000FF"/>
              </a:solidFill>
              <a:latin typeface="Times New Roman" panose="02020603050405020304" pitchFamily="18" charset="0"/>
              <a:cs typeface="Times New Roman" panose="02020603050405020304" pitchFamily="18" charset="0"/>
            </a:endParaRPr>
          </a:p>
          <a:p>
            <a:r>
              <a:rPr lang="kk-KZ" sz="2800" dirty="0" smtClean="0">
                <a:solidFill>
                  <a:srgbClr val="0000FF"/>
                </a:solidFill>
                <a:latin typeface="Times New Roman" panose="02020603050405020304" pitchFamily="18" charset="0"/>
                <a:cs typeface="Times New Roman" panose="02020603050405020304" pitchFamily="18" charset="0"/>
              </a:rPr>
              <a:t>.</a:t>
            </a:r>
            <a:endParaRPr lang="en-US" sz="2800" dirty="0" smtClean="0">
              <a:solidFill>
                <a:srgbClr val="0000FF"/>
              </a:solidFill>
              <a:latin typeface="Times New Roman" panose="02020603050405020304" pitchFamily="18" charset="0"/>
              <a:cs typeface="Times New Roman" panose="02020603050405020304" pitchFamily="18" charset="0"/>
            </a:endParaRPr>
          </a:p>
          <a:p>
            <a:endParaRPr lang="kk-KZ" dirty="0" smtClean="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928662" y="714356"/>
            <a:ext cx="7772400" cy="1199704"/>
          </a:xfrm>
        </p:spPr>
        <p:txBody>
          <a:bodyPr>
            <a:normAutofit fontScale="32500" lnSpcReduction="20000"/>
          </a:bodyPr>
          <a:lstStyle/>
          <a:p>
            <a:pPr algn="ctr"/>
            <a:endParaRPr lang="kk-KZ" sz="9800" i="1" dirty="0" smtClean="0">
              <a:solidFill>
                <a:srgbClr val="0000FF"/>
              </a:solidFill>
              <a:latin typeface="Times New Roman" panose="02020603050405020304" pitchFamily="18" charset="0"/>
              <a:cs typeface="Times New Roman" panose="02020603050405020304" pitchFamily="18" charset="0"/>
            </a:endParaRPr>
          </a:p>
          <a:p>
            <a:pPr algn="ctr"/>
            <a:endParaRPr lang="kk-KZ" sz="9800" b="1" dirty="0" smtClean="0">
              <a:solidFill>
                <a:srgbClr val="0000FF"/>
              </a:solidFill>
            </a:endParaRPr>
          </a:p>
          <a:p>
            <a:r>
              <a:rPr lang="kk-KZ" sz="3200" b="1" dirty="0" smtClean="0">
                <a:solidFill>
                  <a:schemeClr val="lt1"/>
                </a:solidFill>
                <a:latin typeface="Times New Roman" panose="02020603050405020304" pitchFamily="18" charset="0"/>
                <a:cs typeface="Times New Roman" panose="02020603050405020304" pitchFamily="18" charset="0"/>
              </a:rPr>
              <a:t>                           </a:t>
            </a:r>
          </a:p>
          <a:p>
            <a:pPr algn="ctr"/>
            <a:endParaRPr lang="kk-KZ" sz="2800" dirty="0" smtClean="0">
              <a:solidFill>
                <a:srgbClr val="002060"/>
              </a:solidFill>
              <a:latin typeface="Times New Roman" panose="02020603050405020304" pitchFamily="18" charset="0"/>
              <a:cs typeface="Times New Roman" panose="02020603050405020304" pitchFamily="18" charset="0"/>
            </a:endParaRPr>
          </a:p>
          <a:p>
            <a:endParaRPr lang="ru-RU" dirty="0"/>
          </a:p>
        </p:txBody>
      </p:sp>
      <p:pic>
        <p:nvPicPr>
          <p:cNvPr id="4" name="Рисунок 3" descr="Нью-Йорктегі демалыс: мегаполисті қалай көруге болады және бұзылуға болмайды"/>
          <p:cNvPicPr/>
          <p:nvPr/>
        </p:nvPicPr>
        <p:blipFill>
          <a:blip r:embed="rId2"/>
          <a:srcRect l="30144" t="9375" r="22074"/>
          <a:stretch>
            <a:fillRect/>
          </a:stretch>
        </p:blipFill>
        <p:spPr bwMode="auto">
          <a:xfrm>
            <a:off x="3857620" y="142852"/>
            <a:ext cx="1666881" cy="2229266"/>
          </a:xfrm>
          <a:prstGeom prst="rect">
            <a:avLst/>
          </a:prstGeom>
          <a:noFill/>
          <a:ln w="9525">
            <a:noFill/>
            <a:miter lim="800000"/>
            <a:headEnd/>
            <a:tailEnd/>
          </a:ln>
        </p:spPr>
      </p:pic>
      <p:pic>
        <p:nvPicPr>
          <p:cNvPr id="5" name="Рисунок 4" descr="Мировой туризм стремительно растет и оцифровывается | АРГУМЕНТ"/>
          <p:cNvPicPr/>
          <p:nvPr/>
        </p:nvPicPr>
        <p:blipFill>
          <a:blip r:embed="rId3"/>
          <a:srcRect/>
          <a:stretch>
            <a:fillRect/>
          </a:stretch>
        </p:blipFill>
        <p:spPr bwMode="auto">
          <a:xfrm>
            <a:off x="6143636" y="500042"/>
            <a:ext cx="2643206" cy="1928826"/>
          </a:xfrm>
          <a:prstGeom prst="rect">
            <a:avLst/>
          </a:prstGeom>
          <a:noFill/>
          <a:ln w="9525">
            <a:noFill/>
            <a:miter lim="800000"/>
            <a:headEnd/>
            <a:tailEnd/>
          </a:ln>
        </p:spPr>
      </p:pic>
      <p:pic>
        <p:nvPicPr>
          <p:cNvPr id="6" name="Рисунок 5" descr="ПРОФИЛАКТИКА КОРОНАВИРУСА - Управление спорта и туризма Гомельского  областного исполнительного комитета"/>
          <p:cNvPicPr/>
          <p:nvPr/>
        </p:nvPicPr>
        <p:blipFill>
          <a:blip r:embed="rId4"/>
          <a:srcRect/>
          <a:stretch>
            <a:fillRect/>
          </a:stretch>
        </p:blipFill>
        <p:spPr bwMode="auto">
          <a:xfrm>
            <a:off x="500034" y="357166"/>
            <a:ext cx="2714644" cy="1928826"/>
          </a:xfrm>
          <a:prstGeom prst="rect">
            <a:avLst/>
          </a:prstGeom>
          <a:noFill/>
          <a:ln w="9525">
            <a:noFill/>
            <a:miter lim="800000"/>
            <a:headEnd/>
            <a:tailEnd/>
          </a:ln>
        </p:spPr>
      </p:pic>
      <p:pic>
        <p:nvPicPr>
          <p:cNvPr id="7" name="Рисунок 6" descr="МИД: для украинских туристов открыто уже 25 направлений – новости на УНН |  14 июля 2020, 10:10"/>
          <p:cNvPicPr/>
          <p:nvPr/>
        </p:nvPicPr>
        <p:blipFill>
          <a:blip r:embed="rId5"/>
          <a:srcRect/>
          <a:stretch>
            <a:fillRect/>
          </a:stretch>
        </p:blipFill>
        <p:spPr bwMode="auto">
          <a:xfrm>
            <a:off x="1000100" y="3071810"/>
            <a:ext cx="2824165" cy="2000264"/>
          </a:xfrm>
          <a:prstGeom prst="rect">
            <a:avLst/>
          </a:prstGeom>
          <a:noFill/>
          <a:ln w="9525">
            <a:noFill/>
            <a:miter lim="800000"/>
            <a:headEnd/>
            <a:tailEnd/>
          </a:ln>
        </p:spPr>
      </p:pic>
      <p:pic>
        <p:nvPicPr>
          <p:cNvPr id="8" name="Рисунок 7" descr="Туризм как освоение пространства-времени: мобильность коллективной памяти"/>
          <p:cNvPicPr/>
          <p:nvPr/>
        </p:nvPicPr>
        <p:blipFill>
          <a:blip r:embed="rId6"/>
          <a:srcRect/>
          <a:stretch>
            <a:fillRect/>
          </a:stretch>
        </p:blipFill>
        <p:spPr bwMode="auto">
          <a:xfrm>
            <a:off x="5500694" y="3143248"/>
            <a:ext cx="2786082" cy="2000264"/>
          </a:xfrm>
          <a:prstGeom prst="rect">
            <a:avLst/>
          </a:prstGeom>
          <a:noFill/>
          <a:ln w="9525">
            <a:noFill/>
            <a:miter lim="800000"/>
            <a:headEnd/>
            <a:tailEnd/>
          </a:ln>
        </p:spPr>
      </p:pic>
      <p:sp>
        <p:nvSpPr>
          <p:cNvPr id="9" name="Прямоугольник 8"/>
          <p:cNvSpPr/>
          <p:nvPr/>
        </p:nvSpPr>
        <p:spPr>
          <a:xfrm>
            <a:off x="642910" y="2357431"/>
            <a:ext cx="2500330" cy="584775"/>
          </a:xfrm>
          <a:prstGeom prst="rect">
            <a:avLst/>
          </a:prstGeom>
        </p:spPr>
        <p:txBody>
          <a:bodyPr wrap="square">
            <a:spAutoFit/>
          </a:bodyPr>
          <a:lstStyle/>
          <a:p>
            <a:pPr algn="ctr"/>
            <a:r>
              <a:rPr lang="kk-KZ" sz="1600" b="1" i="1" dirty="0" smtClean="0">
                <a:solidFill>
                  <a:srgbClr val="7030A0"/>
                </a:solidFill>
                <a:latin typeface="Times New Roman" panose="02020603050405020304" pitchFamily="18" charset="0"/>
                <a:cs typeface="Times New Roman" panose="02020603050405020304" pitchFamily="18" charset="0"/>
              </a:rPr>
              <a:t>Сапарға бару жерді </a:t>
            </a:r>
          </a:p>
          <a:p>
            <a:pPr algn="ctr"/>
            <a:r>
              <a:rPr lang="kk-KZ" sz="1600" b="1" i="1" dirty="0" smtClean="0">
                <a:solidFill>
                  <a:srgbClr val="7030A0"/>
                </a:solidFill>
                <a:latin typeface="Times New Roman" panose="02020603050405020304" pitchFamily="18" charset="0"/>
                <a:cs typeface="Times New Roman" panose="02020603050405020304" pitchFamily="18" charset="0"/>
              </a:rPr>
              <a:t>анықтау, таңдау</a:t>
            </a:r>
          </a:p>
        </p:txBody>
      </p:sp>
      <p:sp>
        <p:nvSpPr>
          <p:cNvPr id="10" name="Прямоугольник 9"/>
          <p:cNvSpPr/>
          <p:nvPr/>
        </p:nvSpPr>
        <p:spPr>
          <a:xfrm>
            <a:off x="3286116" y="2428868"/>
            <a:ext cx="2500330" cy="338554"/>
          </a:xfrm>
          <a:prstGeom prst="rect">
            <a:avLst/>
          </a:prstGeom>
        </p:spPr>
        <p:txBody>
          <a:bodyPr wrap="square">
            <a:spAutoFit/>
          </a:bodyPr>
          <a:lstStyle/>
          <a:p>
            <a:pPr algn="ctr"/>
            <a:r>
              <a:rPr lang="kk-KZ" sz="1600" b="1" i="1" dirty="0" smtClean="0">
                <a:solidFill>
                  <a:srgbClr val="7030A0"/>
                </a:solidFill>
                <a:latin typeface="Times New Roman" panose="02020603050405020304" pitchFamily="18" charset="0"/>
                <a:cs typeface="Times New Roman" panose="02020603050405020304" pitchFamily="18" charset="0"/>
              </a:rPr>
              <a:t>Сапарға дайындалу</a:t>
            </a:r>
          </a:p>
        </p:txBody>
      </p:sp>
      <p:sp>
        <p:nvSpPr>
          <p:cNvPr id="11" name="Прямоугольник 10"/>
          <p:cNvSpPr/>
          <p:nvPr/>
        </p:nvSpPr>
        <p:spPr>
          <a:xfrm>
            <a:off x="6215074" y="2500306"/>
            <a:ext cx="2500330" cy="584775"/>
          </a:xfrm>
          <a:prstGeom prst="rect">
            <a:avLst/>
          </a:prstGeom>
        </p:spPr>
        <p:txBody>
          <a:bodyPr wrap="square">
            <a:spAutoFit/>
          </a:bodyPr>
          <a:lstStyle/>
          <a:p>
            <a:pPr algn="ctr"/>
            <a:r>
              <a:rPr lang="kk-KZ" sz="1600" b="1" i="1" dirty="0" smtClean="0">
                <a:solidFill>
                  <a:srgbClr val="7030A0"/>
                </a:solidFill>
                <a:latin typeface="Times New Roman" panose="02020603050405020304" pitchFamily="18" charset="0"/>
                <a:cs typeface="Times New Roman" panose="02020603050405020304" pitchFamily="18" charset="0"/>
              </a:rPr>
              <a:t>Арнайы көлік түрімен сапар шегу</a:t>
            </a:r>
          </a:p>
        </p:txBody>
      </p:sp>
      <p:sp>
        <p:nvSpPr>
          <p:cNvPr id="12" name="Прямоугольник 11"/>
          <p:cNvSpPr/>
          <p:nvPr/>
        </p:nvSpPr>
        <p:spPr>
          <a:xfrm>
            <a:off x="3929058" y="3786190"/>
            <a:ext cx="1571636" cy="830997"/>
          </a:xfrm>
          <a:prstGeom prst="rect">
            <a:avLst/>
          </a:prstGeom>
        </p:spPr>
        <p:txBody>
          <a:bodyPr wrap="square">
            <a:spAutoFit/>
          </a:bodyPr>
          <a:lstStyle/>
          <a:p>
            <a:pPr algn="ctr"/>
            <a:r>
              <a:rPr lang="kk-KZ" sz="1600" b="1" i="1" dirty="0" smtClean="0">
                <a:solidFill>
                  <a:srgbClr val="7030A0"/>
                </a:solidFill>
                <a:latin typeface="Times New Roman" panose="02020603050405020304" pitchFamily="18" charset="0"/>
                <a:cs typeface="Times New Roman" panose="02020603050405020304" pitchFamily="18" charset="0"/>
              </a:rPr>
              <a:t>Сапардан</a:t>
            </a:r>
          </a:p>
          <a:p>
            <a:pPr algn="ctr"/>
            <a:r>
              <a:rPr lang="kk-KZ" sz="1600" b="1" i="1" dirty="0" smtClean="0">
                <a:solidFill>
                  <a:srgbClr val="7030A0"/>
                </a:solidFill>
                <a:latin typeface="Times New Roman" panose="02020603050405020304" pitchFamily="18" charset="0"/>
                <a:cs typeface="Times New Roman" panose="02020603050405020304" pitchFamily="18" charset="0"/>
              </a:rPr>
              <a:t> алған әсер, көңіл-күй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624078" indent="-514350">
              <a:buAutoNum type="arabicPeriod"/>
            </a:pPr>
            <a:r>
              <a:rPr lang="kk-KZ" dirty="0" smtClean="0">
                <a:solidFill>
                  <a:srgbClr val="0000FF"/>
                </a:solidFill>
                <a:latin typeface="Times New Roman" pitchFamily="18" charset="0"/>
                <a:cs typeface="Times New Roman" pitchFamily="18" charset="0"/>
              </a:rPr>
              <a:t>Алғашқы сапарға кіммен шықтың?</a:t>
            </a:r>
          </a:p>
          <a:p>
            <a:pPr marL="624078" indent="-514350">
              <a:buAutoNum type="arabicPeriod"/>
            </a:pPr>
            <a:r>
              <a:rPr lang="kk-KZ" dirty="0" smtClean="0">
                <a:solidFill>
                  <a:srgbClr val="0000FF"/>
                </a:solidFill>
                <a:latin typeface="Times New Roman" pitchFamily="18" charset="0"/>
                <a:cs typeface="Times New Roman" pitchFamily="18" charset="0"/>
              </a:rPr>
              <a:t>Бұл сапарға көліктің қай түрімен бардың?</a:t>
            </a:r>
          </a:p>
          <a:p>
            <a:pPr marL="624078" indent="-514350">
              <a:buAutoNum type="arabicPeriod"/>
            </a:pPr>
            <a:r>
              <a:rPr lang="kk-KZ" dirty="0" smtClean="0">
                <a:solidFill>
                  <a:srgbClr val="0000FF"/>
                </a:solidFill>
                <a:latin typeface="Times New Roman" pitchFamily="18" charset="0"/>
                <a:cs typeface="Times New Roman" pitchFamily="18" charset="0"/>
              </a:rPr>
              <a:t>Алғашқы сапарыңда қай елге, қалаға бардың?</a:t>
            </a:r>
          </a:p>
          <a:p>
            <a:pPr marL="624078" indent="-514350">
              <a:buAutoNum type="arabicPeriod"/>
            </a:pPr>
            <a:r>
              <a:rPr lang="kk-KZ" dirty="0" smtClean="0">
                <a:solidFill>
                  <a:srgbClr val="0000FF"/>
                </a:solidFill>
                <a:latin typeface="Times New Roman" pitchFamily="18" charset="0"/>
                <a:cs typeface="Times New Roman" pitchFamily="18" charset="0"/>
              </a:rPr>
              <a:t>Демалысыңнан қандай әсер алдың?</a:t>
            </a:r>
          </a:p>
          <a:p>
            <a:pPr marL="624078" indent="-514350">
              <a:buAutoNum type="arabicPeriod"/>
            </a:pPr>
            <a:r>
              <a:rPr lang="kk-KZ" dirty="0" smtClean="0">
                <a:solidFill>
                  <a:srgbClr val="0000FF"/>
                </a:solidFill>
                <a:latin typeface="Times New Roman" pitchFamily="18" charset="0"/>
                <a:cs typeface="Times New Roman" pitchFamily="18" charset="0"/>
              </a:rPr>
              <a:t>Ерекше есіңде қалған оқиға бар ма? (бар болса, толығырақ айтып беру).</a:t>
            </a:r>
          </a:p>
          <a:p>
            <a:pPr marL="624078" indent="-514350">
              <a:buAutoNum type="arabicPeriod"/>
            </a:pPr>
            <a:r>
              <a:rPr lang="kk-KZ" dirty="0" smtClean="0">
                <a:solidFill>
                  <a:srgbClr val="0000FF"/>
                </a:solidFill>
                <a:latin typeface="Times New Roman" pitchFamily="18" charset="0"/>
                <a:cs typeface="Times New Roman" pitchFamily="18" charset="0"/>
              </a:rPr>
              <a:t>Барған елдің, қаланың өзіне тән қандай ерекшеліктері бар?</a:t>
            </a:r>
          </a:p>
          <a:p>
            <a:pPr marL="624078" indent="-514350">
              <a:buAutoNum type="arabicPeriod"/>
            </a:pPr>
            <a:r>
              <a:rPr lang="kk-KZ" dirty="0" smtClean="0">
                <a:solidFill>
                  <a:srgbClr val="0000FF"/>
                </a:solidFill>
                <a:latin typeface="Times New Roman" pitchFamily="18" charset="0"/>
                <a:cs typeface="Times New Roman" pitchFamily="18" charset="0"/>
              </a:rPr>
              <a:t>Өзің тұратын елмен, мекенмен салыстыруға бола ма?</a:t>
            </a:r>
          </a:p>
          <a:p>
            <a:pPr marL="624078" indent="-514350">
              <a:buAutoNum type="arabicPeriod"/>
            </a:pPr>
            <a:endParaRPr lang="kk-KZ" dirty="0" smtClean="0">
              <a:solidFill>
                <a:srgbClr val="0000FF"/>
              </a:solidFill>
              <a:latin typeface="Times New Roman" pitchFamily="18" charset="0"/>
              <a:cs typeface="Times New Roman" pitchFamily="18" charset="0"/>
            </a:endParaRPr>
          </a:p>
          <a:p>
            <a:pPr marL="624078" indent="-514350">
              <a:buAutoNum type="arabicPeriod"/>
            </a:pPr>
            <a:endParaRPr lang="kk-KZ" dirty="0" smtClean="0"/>
          </a:p>
          <a:p>
            <a:pPr marL="624078" indent="-514350">
              <a:buAutoNum type="arabicPeriod"/>
            </a:pPr>
            <a:endParaRPr lang="kk-KZ" dirty="0" smtClean="0"/>
          </a:p>
          <a:p>
            <a:pPr marL="624078" indent="-514350">
              <a:buAutoNum type="arabicPeriod"/>
            </a:pPr>
            <a:endParaRPr lang="ru-RU" dirty="0"/>
          </a:p>
        </p:txBody>
      </p:sp>
      <p:sp>
        <p:nvSpPr>
          <p:cNvPr id="3" name="Заголовок 2"/>
          <p:cNvSpPr>
            <a:spLocks noGrp="1"/>
          </p:cNvSpPr>
          <p:nvPr>
            <p:ph type="title"/>
          </p:nvPr>
        </p:nvSpPr>
        <p:spPr/>
        <p:txBody>
          <a:bodyPr>
            <a:normAutofit/>
          </a:bodyPr>
          <a:lstStyle/>
          <a:p>
            <a:pPr algn="ctr"/>
            <a:r>
              <a:rPr lang="kk-KZ" sz="3200" dirty="0" smtClean="0">
                <a:solidFill>
                  <a:srgbClr val="7030A0"/>
                </a:solidFill>
                <a:latin typeface="Times New Roman" pitchFamily="18" charset="0"/>
                <a:cs typeface="Times New Roman" pitchFamily="18" charset="0"/>
              </a:rPr>
              <a:t>“Сұрақ сандық” ойыны</a:t>
            </a:r>
            <a:endParaRPr lang="ru-RU" sz="3200" dirty="0">
              <a:solidFill>
                <a:srgbClr val="7030A0"/>
              </a:solidFill>
              <a:latin typeface="Times New Roman" pitchFamily="18" charset="0"/>
              <a:cs typeface="Times New Roman" pitchFamily="18" charset="0"/>
            </a:endParaRPr>
          </a:p>
        </p:txBody>
      </p:sp>
      <p:pic>
        <p:nvPicPr>
          <p:cNvPr id="1026" name="Picture 2" descr="История сундука — История вещей"/>
          <p:cNvPicPr>
            <a:picLocks noChangeAspect="1" noChangeArrowheads="1"/>
          </p:cNvPicPr>
          <p:nvPr/>
        </p:nvPicPr>
        <p:blipFill>
          <a:blip r:embed="rId2" cstate="print"/>
          <a:srcRect/>
          <a:stretch>
            <a:fillRect/>
          </a:stretch>
        </p:blipFill>
        <p:spPr bwMode="auto">
          <a:xfrm>
            <a:off x="357158" y="142852"/>
            <a:ext cx="1539816" cy="133824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42844" y="785794"/>
            <a:ext cx="8786874" cy="5715040"/>
          </a:xfrm>
        </p:spPr>
        <p:txBody>
          <a:bodyPr>
            <a:noAutofit/>
          </a:bodyPr>
          <a:lstStyle/>
          <a:p>
            <a:pPr marL="365125" indent="174625" algn="just">
              <a:buNone/>
            </a:pPr>
            <a:r>
              <a:rPr lang="kk-KZ" sz="1400" dirty="0" smtClean="0">
                <a:latin typeface="Times New Roman" pitchFamily="18" charset="0"/>
                <a:cs typeface="Times New Roman" pitchFamily="18" charset="0"/>
              </a:rPr>
              <a:t>       Менің атым – Ақжол. Мен алғашқы сапарыма ата-анаммен шықтым. Біз Алматы қаласына барып, демалып қайттық. Поезға отырып, қозғала бастаған кезде, кеудемді үлкен тебіреніске бөлеп,  бойымдағы қуанышымда шек болмады. Пойызбен барудың бір қызығы – түрлі адамдармен танысып, қызықты әңгімелер естігенде, алыс жолдың өзі жақындай түседі екен. Жолда кездесетін Балқаш көлінің әдемілігі мен үлкендігін бірінші рет көргенде менен бақытты адам жоқ сияқты болды. Осылайша, бір тәуліктің ішінде арайлы Алматы қаласына да жетіп келдік. </a:t>
            </a:r>
            <a:endParaRPr lang="ru-RU" sz="1400" dirty="0" smtClean="0">
              <a:latin typeface="Times New Roman" pitchFamily="18" charset="0"/>
              <a:cs typeface="Times New Roman" pitchFamily="18" charset="0"/>
            </a:endParaRPr>
          </a:p>
          <a:p>
            <a:pPr marL="365125" indent="174625" algn="just">
              <a:buNone/>
            </a:pPr>
            <a:r>
              <a:rPr lang="kk-KZ" sz="1400" dirty="0" smtClean="0">
                <a:latin typeface="Times New Roman" pitchFamily="18" charset="0"/>
                <a:cs typeface="Times New Roman" pitchFamily="18" charset="0"/>
              </a:rPr>
              <a:t>    Жалпы, бұл сапардан  алған әсерім керемет. Алматы – көңілімнен </a:t>
            </a:r>
            <a:r>
              <a:rPr lang="ru-RU" sz="1400" dirty="0" err="1" smtClean="0">
                <a:latin typeface="Times New Roman" pitchFamily="18" charset="0"/>
                <a:cs typeface="Times New Roman" pitchFamily="18" charset="0"/>
              </a:rPr>
              <a:t>шықты.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Жаңа заманауи</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қала екені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көрініп тұр, көркіне көз тоймайды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Алматының әсем табиғаты </a:t>
            </a:r>
            <a:r>
              <a:rPr lang="ru-RU" sz="1400" dirty="0" smtClean="0">
                <a:latin typeface="Times New Roman" pitchFamily="18" charset="0"/>
                <a:cs typeface="Times New Roman" pitchFamily="18" charset="0"/>
              </a:rPr>
              <a:t>мен </a:t>
            </a:r>
            <a:r>
              <a:rPr lang="ru-RU" sz="1400" dirty="0" err="1" smtClean="0">
                <a:latin typeface="Times New Roman" pitchFamily="18" charset="0"/>
                <a:cs typeface="Times New Roman" pitchFamily="18" charset="0"/>
              </a:rPr>
              <a:t>көрікті жерлері</a:t>
            </a:r>
            <a:r>
              <a:rPr lang="ru-RU" sz="140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мені бірден </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баурап</a:t>
            </a:r>
            <a:r>
              <a:rPr lang="ru-RU" sz="140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алды.</a:t>
            </a:r>
            <a:r>
              <a:rPr lang="kk-KZ" sz="1400" b="1" dirty="0" smtClean="0">
                <a:latin typeface="Times New Roman" pitchFamily="18" charset="0"/>
                <a:cs typeface="Times New Roman" pitchFamily="18" charset="0"/>
              </a:rPr>
              <a:t> </a:t>
            </a:r>
            <a:r>
              <a:rPr lang="ru-RU" sz="1400" b="1"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Алматыға ат</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тіреген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жандардың көбі қаламен танысуды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ең бірінші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метродан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бастайды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екен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Мың рет</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естігеннен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гөрі, бір</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рет</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көзбен көрген дұрыс қой.</a:t>
            </a:r>
            <a:r>
              <a:rPr lang="ru-RU" sz="1400" dirty="0" smtClean="0">
                <a:latin typeface="Times New Roman" pitchFamily="18" charset="0"/>
                <a:cs typeface="Times New Roman" pitchFamily="18" charset="0"/>
              </a:rPr>
              <a:t> Мен </a:t>
            </a:r>
            <a:r>
              <a:rPr lang="ru-RU" sz="1400" dirty="0" err="1" smtClean="0">
                <a:latin typeface="Times New Roman" pitchFamily="18" charset="0"/>
                <a:cs typeface="Times New Roman" pitchFamily="18" charset="0"/>
              </a:rPr>
              <a:t>үшін заманауи</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жерасты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нысаны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үлкен әсер қалдырды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Ең басты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ыңғайлылығы </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жолда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кептеліс</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болмайды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Ол</a:t>
            </a:r>
            <a:r>
              <a:rPr lang="ru-RU" sz="1400" dirty="0" smtClean="0">
                <a:latin typeface="Times New Roman" pitchFamily="18" charset="0"/>
                <a:cs typeface="Times New Roman" pitchFamily="18" charset="0"/>
              </a:rPr>
              <a:t> смарт-карта мен </a:t>
            </a:r>
            <a:r>
              <a:rPr lang="ru-RU" sz="1400" dirty="0" err="1" smtClean="0">
                <a:latin typeface="Times New Roman" pitchFamily="18" charset="0"/>
                <a:cs typeface="Times New Roman" pitchFamily="18" charset="0"/>
              </a:rPr>
              <a:t>смарт-жетон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арқылы төленеді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Пойыздар</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жылдам</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жүріп, қажетті жеріңе апарады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Тереңдiгi </a:t>
            </a:r>
            <a:r>
              <a:rPr lang="ru-RU" sz="1400" dirty="0" smtClean="0">
                <a:latin typeface="Times New Roman" pitchFamily="18" charset="0"/>
                <a:cs typeface="Times New Roman" pitchFamily="18" charset="0"/>
              </a:rPr>
              <a:t>– 40 метр. </a:t>
            </a:r>
            <a:r>
              <a:rPr lang="ru-RU" sz="1400" dirty="0" err="1" smtClean="0">
                <a:latin typeface="Times New Roman" pitchFamily="18" charset="0"/>
                <a:cs typeface="Times New Roman" pitchFamily="18" charset="0"/>
              </a:rPr>
              <a:t>Метрополитенде</a:t>
            </a:r>
            <a:r>
              <a:rPr lang="ru-RU" sz="1400" dirty="0" smtClean="0">
                <a:latin typeface="Times New Roman" pitchFamily="18" charset="0"/>
                <a:cs typeface="Times New Roman" pitchFamily="18" charset="0"/>
              </a:rPr>
              <a:t> 7 </a:t>
            </a:r>
            <a:r>
              <a:rPr lang="ru-RU" sz="1400" dirty="0" err="1" smtClean="0">
                <a:latin typeface="Times New Roman" pitchFamily="18" charset="0"/>
                <a:cs typeface="Times New Roman" pitchFamily="18" charset="0"/>
              </a:rPr>
              <a:t>бекет</a:t>
            </a:r>
            <a:r>
              <a:rPr lang="ru-RU" sz="1400" dirty="0" smtClean="0">
                <a:latin typeface="Times New Roman" pitchFamily="18" charset="0"/>
                <a:cs typeface="Times New Roman" pitchFamily="18" charset="0"/>
              </a:rPr>
              <a:t> (станция) </a:t>
            </a:r>
            <a:r>
              <a:rPr lang="ru-RU" sz="1400" dirty="0" err="1" smtClean="0">
                <a:latin typeface="Times New Roman" pitchFamily="18" charset="0"/>
                <a:cs typeface="Times New Roman" pitchFamily="18" charset="0"/>
              </a:rPr>
              <a:t>үздіксіз жұмыс істеп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тұр</a:t>
            </a:r>
            <a:r>
              <a:rPr lang="kk-KZ" sz="1400" dirty="0" smtClean="0">
                <a:latin typeface="Times New Roman" pitchFamily="18" charset="0"/>
                <a:cs typeface="Times New Roman" pitchFamily="18" charset="0"/>
              </a:rPr>
              <a:t>ады екен. </a:t>
            </a:r>
            <a:endParaRPr lang="ru-RU" sz="1400" dirty="0" smtClean="0">
              <a:latin typeface="Times New Roman" pitchFamily="18" charset="0"/>
              <a:cs typeface="Times New Roman" pitchFamily="18" charset="0"/>
            </a:endParaRPr>
          </a:p>
          <a:p>
            <a:pPr marL="365125" indent="174625" algn="just">
              <a:buNone/>
            </a:pPr>
            <a:r>
              <a:rPr lang="ru-RU" sz="140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Алматының көпке танымал төбесі -  Көктөбеге де шығып, демалдық. </a:t>
            </a:r>
            <a:r>
              <a:rPr lang="kk-KZ" sz="1400" smtClean="0">
                <a:latin typeface="Times New Roman" pitchFamily="18" charset="0"/>
                <a:cs typeface="Times New Roman" pitchFamily="18" charset="0"/>
              </a:rPr>
              <a:t>Көктөбеге </a:t>
            </a:r>
            <a:r>
              <a:rPr lang="kk-KZ" sz="1400" dirty="0" smtClean="0">
                <a:latin typeface="Times New Roman" pitchFamily="18" charset="0"/>
                <a:cs typeface="Times New Roman" pitchFamily="18" charset="0"/>
              </a:rPr>
              <a:t>шыққанда, </a:t>
            </a:r>
            <a:r>
              <a:rPr lang="kk-KZ" sz="1400" smtClean="0">
                <a:latin typeface="Times New Roman" pitchFamily="18" charset="0"/>
                <a:cs typeface="Times New Roman" pitchFamily="18" charset="0"/>
              </a:rPr>
              <a:t>Алматы </a:t>
            </a:r>
            <a:r>
              <a:rPr lang="kk-KZ" sz="1400" smtClean="0">
                <a:latin typeface="Times New Roman" pitchFamily="18" charset="0"/>
                <a:cs typeface="Times New Roman" pitchFamily="18" charset="0"/>
              </a:rPr>
              <a:t>алақанымда </a:t>
            </a:r>
            <a:r>
              <a:rPr lang="kk-KZ" sz="1400" dirty="0" smtClean="0">
                <a:latin typeface="Times New Roman" pitchFamily="18" charset="0"/>
                <a:cs typeface="Times New Roman" pitchFamily="18" charset="0"/>
              </a:rPr>
              <a:t>болғандай әдемі әсер қалдырды. Алматының әдемілігін биіктен көріп тамашаладық.  </a:t>
            </a:r>
            <a:endParaRPr lang="ru-RU" sz="1400" dirty="0" smtClean="0">
              <a:latin typeface="Times New Roman" pitchFamily="18" charset="0"/>
              <a:cs typeface="Times New Roman" pitchFamily="18" charset="0"/>
            </a:endParaRPr>
          </a:p>
          <a:p>
            <a:pPr marL="365125" indent="174625" algn="just">
              <a:buNone/>
            </a:pPr>
            <a:r>
              <a:rPr lang="kk-KZ" sz="1400" dirty="0" smtClean="0">
                <a:latin typeface="Times New Roman" pitchFamily="18" charset="0"/>
                <a:cs typeface="Times New Roman" pitchFamily="18" charset="0"/>
              </a:rPr>
              <a:t>     Сондай-ақ, қаланың бай дәстүрі мен тағылымды тарихы бар - Жамбыл атындағы кітапхана қатты ұнады. </a:t>
            </a:r>
            <a:r>
              <a:rPr lang="ru-RU" sz="1400" dirty="0" err="1" smtClean="0">
                <a:latin typeface="Times New Roman" pitchFamily="18" charset="0"/>
                <a:cs typeface="Times New Roman" pitchFamily="18" charset="0"/>
              </a:rPr>
              <a:t>Кітапхананы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жастардың зияткерлік</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орталығы деуге</a:t>
            </a:r>
            <a:r>
              <a:rPr lang="ru-RU" sz="1400" dirty="0" smtClean="0">
                <a:latin typeface="Times New Roman" pitchFamily="18" charset="0"/>
                <a:cs typeface="Times New Roman" pitchFamily="18" charset="0"/>
              </a:rPr>
              <a:t> де </a:t>
            </a:r>
            <a:r>
              <a:rPr lang="ru-RU" sz="1400" dirty="0" err="1" smtClean="0">
                <a:latin typeface="Times New Roman" pitchFamily="18" charset="0"/>
                <a:cs typeface="Times New Roman" pitchFamily="18" charset="0"/>
              </a:rPr>
              <a:t>болады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Классикалық кітапхананы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жастардың коворкинг</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орталығымен ойдағыдай үндестіре білген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Кітапханада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кітаптардан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бөлек, электронды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ақпаратпен жұмыс істеуге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жаңа шығармалармен танысуға, деректі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және ғылыми-танымдық фильмдерді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көруге мүмкіндік беретін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заманауи</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Open</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space</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орталығы </a:t>
            </a:r>
            <a:r>
              <a:rPr lang="ru-RU" sz="1400" dirty="0" smtClean="0">
                <a:latin typeface="Times New Roman" pitchFamily="18" charset="0"/>
                <a:cs typeface="Times New Roman" pitchFamily="18" charset="0"/>
              </a:rPr>
              <a:t>бар. </a:t>
            </a:r>
            <a:r>
              <a:rPr lang="ru-RU" sz="1400" dirty="0" err="1" smtClean="0">
                <a:latin typeface="Times New Roman" pitchFamily="18" charset="0"/>
                <a:cs typeface="Times New Roman" pitchFamily="18" charset="0"/>
              </a:rPr>
              <a:t>Сонымен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қатар, кітапхана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жоғары жылдамдықтағы </a:t>
            </a:r>
            <a:r>
              <a:rPr lang="ru-RU" sz="1400" dirty="0" smtClean="0">
                <a:latin typeface="Times New Roman" pitchFamily="18" charset="0"/>
                <a:cs typeface="Times New Roman" pitchFamily="18" charset="0"/>
              </a:rPr>
              <a:t>WІ-FІ </a:t>
            </a:r>
            <a:r>
              <a:rPr lang="ru-RU" sz="1400" dirty="0" err="1" smtClean="0">
                <a:latin typeface="Times New Roman" pitchFamily="18" charset="0"/>
                <a:cs typeface="Times New Roman" pitchFamily="18" charset="0"/>
              </a:rPr>
              <a:t>желісіне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қосылған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Оқырмандарға ыңғайлы </a:t>
            </a:r>
            <a:r>
              <a:rPr lang="ru-RU" sz="1400" dirty="0" smtClean="0">
                <a:latin typeface="Times New Roman" pitchFamily="18" charset="0"/>
                <a:cs typeface="Times New Roman" pitchFamily="18" charset="0"/>
              </a:rPr>
              <a:t>болу </a:t>
            </a:r>
            <a:r>
              <a:rPr lang="ru-RU" sz="1400" dirty="0" err="1" smtClean="0">
                <a:latin typeface="Times New Roman" pitchFamily="18" charset="0"/>
                <a:cs typeface="Times New Roman" pitchFamily="18" charset="0"/>
              </a:rPr>
              <a:t>үшін тамақтану бөлмесі </a:t>
            </a:r>
            <a:r>
              <a:rPr lang="ru-RU" sz="1400" dirty="0" smtClean="0">
                <a:latin typeface="Times New Roman" pitchFamily="18" charset="0"/>
                <a:cs typeface="Times New Roman" pitchFamily="18" charset="0"/>
              </a:rPr>
              <a:t>де </a:t>
            </a:r>
            <a:r>
              <a:rPr lang="ru-RU" sz="1400" dirty="0" err="1" smtClean="0">
                <a:latin typeface="Times New Roman" pitchFamily="18" charset="0"/>
                <a:cs typeface="Times New Roman" pitchFamily="18" charset="0"/>
              </a:rPr>
              <a:t>жұмыс істейді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Керемет</a:t>
            </a:r>
            <a:r>
              <a:rPr lang="ru-RU" sz="1400" dirty="0" smtClean="0">
                <a:latin typeface="Times New Roman" pitchFamily="18" charset="0"/>
                <a:cs typeface="Times New Roman" pitchFamily="18" charset="0"/>
              </a:rPr>
              <a:t>! </a:t>
            </a:r>
          </a:p>
          <a:p>
            <a:pPr marL="365125" indent="174625" algn="just">
              <a:buNone/>
            </a:pPr>
            <a:r>
              <a:rPr lang="kk-KZ" sz="1400" dirty="0" smtClean="0">
                <a:latin typeface="Times New Roman" pitchFamily="18" charset="0"/>
                <a:cs typeface="Times New Roman" pitchFamily="18" charset="0"/>
              </a:rPr>
              <a:t>     Қорыта айтқанда, Алматының көркіне көз тоймайды. </a:t>
            </a:r>
            <a:r>
              <a:rPr lang="ru-RU" sz="1400" dirty="0" err="1" smtClean="0">
                <a:latin typeface="Times New Roman" pitchFamily="18" charset="0"/>
                <a:cs typeface="Times New Roman" pitchFamily="18" charset="0"/>
              </a:rPr>
              <a:t>Қаланың әр даңғылы </a:t>
            </a:r>
            <a:r>
              <a:rPr lang="ru-RU" sz="1400" dirty="0" smtClean="0">
                <a:latin typeface="Times New Roman" pitchFamily="18" charset="0"/>
                <a:cs typeface="Times New Roman" pitchFamily="18" charset="0"/>
              </a:rPr>
              <a:t>мен </a:t>
            </a:r>
            <a:r>
              <a:rPr lang="ru-RU" sz="1400" dirty="0" err="1" smtClean="0">
                <a:latin typeface="Times New Roman" pitchFamily="18" charset="0"/>
                <a:cs typeface="Times New Roman" pitchFamily="18" charset="0"/>
              </a:rPr>
              <a:t>көшесі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әр саябағы жасыл</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желекке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әдемі гүлзарлар мен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гүлдестелерге оранып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субұрқақтары қала табиғатын одан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әрі сұлуландырып тұр</a:t>
            </a:r>
            <a:r>
              <a:rPr lang="ru-RU" sz="140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Маған Алматы  қаласы өте ұнады. </a:t>
            </a:r>
            <a:endParaRPr lang="kk-KZ" sz="1400" dirty="0" smtClean="0">
              <a:solidFill>
                <a:srgbClr val="0000FF"/>
              </a:solidFill>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kk-KZ" sz="1400" dirty="0" smtClean="0">
              <a:latin typeface="Times New Roman" pitchFamily="18" charset="0"/>
              <a:cs typeface="Times New Roman" pitchFamily="18" charset="0"/>
            </a:endParaRPr>
          </a:p>
          <a:p>
            <a:pPr marL="624078" indent="-514350">
              <a:buAutoNum type="arabicPeriod"/>
            </a:pP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511156"/>
          </a:xfrm>
        </p:spPr>
        <p:txBody>
          <a:bodyPr>
            <a:normAutofit fontScale="90000"/>
          </a:bodyPr>
          <a:lstStyle/>
          <a:p>
            <a:pPr algn="ctr"/>
            <a:r>
              <a:rPr lang="kk-KZ" sz="3200" dirty="0" smtClean="0">
                <a:solidFill>
                  <a:srgbClr val="7030A0"/>
                </a:solidFill>
                <a:latin typeface="Times New Roman" pitchFamily="18" charset="0"/>
                <a:cs typeface="Times New Roman" pitchFamily="18" charset="0"/>
              </a:rPr>
              <a:t>Ақжолдың алғашқы сапары</a:t>
            </a:r>
            <a:endParaRPr lang="ru-RU" sz="32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429</TotalTime>
  <Words>639</Words>
  <Application>Microsoft Office PowerPoint</Application>
  <PresentationFormat>Экран (4:3)</PresentationFormat>
  <Paragraphs>124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Открытая</vt:lpstr>
      <vt:lpstr>Слайд 1</vt:lpstr>
      <vt:lpstr>Слайд 2</vt:lpstr>
      <vt:lpstr>Слайд 3</vt:lpstr>
      <vt:lpstr>Слайд 4</vt:lpstr>
      <vt:lpstr>Менің  алғашқы сапарым</vt:lpstr>
      <vt:lpstr>Слайд 6</vt:lpstr>
      <vt:lpstr>Слайд 7</vt:lpstr>
      <vt:lpstr>“Сұрақ сандық” ойыны</vt:lpstr>
      <vt:lpstr>Ақжолдың алғашқы сапары</vt:lpstr>
      <vt:lpstr>Слайд 10</vt:lpstr>
      <vt:lpstr>Мәтінмен жұмыс</vt:lpstr>
      <vt:lpstr>Мәтінмен жұмыс</vt:lpstr>
      <vt:lpstr> “Менің алғашқы сапарым” атты шағын эссе жазу </vt:lpstr>
      <vt:lpstr> Қорытынды</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Серикбол</dc:creator>
  <cp:lastModifiedBy>Серикбол</cp:lastModifiedBy>
  <cp:revision>10</cp:revision>
  <dcterms:created xsi:type="dcterms:W3CDTF">2021-02-25T06:47:14Z</dcterms:created>
  <dcterms:modified xsi:type="dcterms:W3CDTF">2021-04-04T17:07:25Z</dcterms:modified>
</cp:coreProperties>
</file>