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docProps/core.xml" ContentType="application/vnd.openxmlformats-package.core-properties+xml"/>
  <Override PartName="/docProps/app.xml" ContentType="application/vnd.openxmlformats-officedocument.extended-properties+xml"/>
  <Override PartName="/_rels/.rels" ContentType="application/vnd.openxmlformats-package.relationship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heme/theme1.xml" ContentType="application/vnd.openxmlformats-officedocument.theme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_rels/presentation.xml.rels" ContentType="application/vnd.openxmlformats-package.relationships+xml"/>
  <Override PartName="/ppt/slideLayouts/_rels/slideLayout1.xml.rels" ContentType="application/vnd.openxmlformats-package.relationships+xml"/>
  <Override PartName="/ppt/slideLayouts/slideLayout1.xml" ContentType="application/vnd.openxmlformats-officedocument.presentationml.slideLayout+xml"/>
  <Override PartName="/ppt/media/image1.jpeg" ContentType="image/jpeg"/>
  <Override PartName="/ppt/media/image5.png" ContentType="image/png"/>
  <Override PartName="/ppt/media/image2.jpeg" ContentType="image/jpeg"/>
  <Override PartName="/ppt/media/image3.jpeg" ContentType="image/jpeg"/>
  <Override PartName="/ppt/media/image4.jpeg" ContentType="image/jpeg"/>
  <Override PartName="/ppt/media/image6.jpeg" ContentType="image/jpeg"/>
  <Override PartName="/ppt/media/image10.jpeg" ContentType="image/jpeg"/>
  <Override PartName="/ppt/media/image7.png" ContentType="image/png"/>
  <Override PartName="/ppt/media/image8.jpeg" ContentType="image/jpeg"/>
  <Override PartName="/ppt/media/image9.jpeg" ContentType="image/jpeg"/>
  <Override PartName="/ppt/media/image11.jpeg" ContentType="image/jpeg"/>
  <Override PartName="/ppt/slides/slide1.xml" ContentType="application/vnd.openxmlformats-officedocument.presentationml.slide+xml"/>
  <Override PartName="/ppt/slides/slide16.xml" ContentType="application/vnd.openxmlformats-officedocument.presentationml.slide+xml"/>
  <Override PartName="/ppt/slides/slide2.xml" ContentType="application/vnd.openxmlformats-officedocument.presentationml.slide+xml"/>
  <Override PartName="/ppt/slides/slide17.xml" ContentType="application/vnd.openxmlformats-officedocument.presentationml.slide+xml"/>
  <Override PartName="/ppt/slides/slide10.xml" ContentType="application/vnd.openxmlformats-officedocument.presentationml.slide+xml"/>
  <Override PartName="/ppt/slides/slide3.xml" ContentType="application/vnd.openxmlformats-officedocument.presentationml.slide+xml"/>
  <Override PartName="/ppt/slides/slide11.xml" ContentType="application/vnd.openxmlformats-officedocument.presentationml.slide+xml"/>
  <Override PartName="/ppt/slides/slide8.xml" ContentType="application/vnd.openxmlformats-officedocument.presentationml.slide+xml"/>
  <Override PartName="/ppt/slides/slide4.xml" ContentType="application/vnd.openxmlformats-officedocument.presentationml.slide+xml"/>
  <Override PartName="/ppt/slides/slide12.xml" ContentType="application/vnd.openxmlformats-officedocument.presentationml.slide+xml"/>
  <Override PartName="/ppt/slides/slide9.xml" ContentType="application/vnd.openxmlformats-officedocument.presentationml.slide+xml"/>
  <Override PartName="/ppt/slides/slide5.xml" ContentType="application/vnd.openxmlformats-officedocument.presentationml.slide+xml"/>
  <Override PartName="/ppt/slides/_rels/slide15.xml.rels" ContentType="application/vnd.openxmlformats-package.relationships+xml"/>
  <Override PartName="/ppt/slides/_rels/slide14.xml.rels" ContentType="application/vnd.openxmlformats-package.relationships+xml"/>
  <Override PartName="/ppt/slides/_rels/slide13.xml.rels" ContentType="application/vnd.openxmlformats-package.relationships+xml"/>
  <Override PartName="/ppt/slides/_rels/slide9.xml.rels" ContentType="application/vnd.openxmlformats-package.relationships+xml"/>
  <Override PartName="/ppt/slides/_rels/slide12.xml.rels" ContentType="application/vnd.openxmlformats-package.relationships+xml"/>
  <Override PartName="/ppt/slides/_rels/slide8.xml.rels" ContentType="application/vnd.openxmlformats-package.relationships+xml"/>
  <Override PartName="/ppt/slides/_rels/slide11.xml.rels" ContentType="application/vnd.openxmlformats-package.relationships+xml"/>
  <Override PartName="/ppt/slides/_rels/slide6.xml.rels" ContentType="application/vnd.openxmlformats-package.relationships+xml"/>
  <Override PartName="/ppt/slides/_rels/slide5.xml.rels" ContentType="application/vnd.openxmlformats-package.relationships+xml"/>
  <Override PartName="/ppt/slides/_rels/slide4.xml.rels" ContentType="application/vnd.openxmlformats-package.relationships+xml"/>
  <Override PartName="/ppt/slides/_rels/slide3.xml.rels" ContentType="application/vnd.openxmlformats-package.relationships+xml"/>
  <Override PartName="/ppt/slides/_rels/slide17.xml.rels" ContentType="application/vnd.openxmlformats-package.relationships+xml"/>
  <Override PartName="/ppt/slides/_rels/slide2.xml.rels" ContentType="application/vnd.openxmlformats-package.relationships+xml"/>
  <Override PartName="/ppt/slides/_rels/slide16.xml.rels" ContentType="application/vnd.openxmlformats-package.relationships+xml"/>
  <Override PartName="/ppt/slides/_rels/slide7.xml.rels" ContentType="application/vnd.openxmlformats-package.relationships+xml"/>
  <Override PartName="/ppt/slides/_rels/slide10.xml.rels" ContentType="application/vnd.openxmlformats-package.relationships+xml"/>
  <Override PartName="/ppt/slides/_rels/slide1.xml.rels" ContentType="application/vnd.openxmlformats-package.relationships+xml"/>
  <Override PartName="/ppt/slides/slide13.xml" ContentType="application/vnd.openxmlformats-officedocument.presentationml.slide+xml"/>
  <Override PartName="/ppt/slides/slide6.xml" ContentType="application/vnd.openxmlformats-officedocument.presentationml.slide+xml"/>
  <Override PartName="/ppt/slides/slide14.xml" ContentType="application/vnd.openxmlformats-officedocument.presentationml.slide+xml"/>
  <Override PartName="/ppt/slides/slide7.xml" ContentType="application/vnd.openxmlformats-officedocument.presentationml.slide+xml"/>
  <Override PartName="/ppt/slides/slide15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</p:sldIdLst>
  <p:sldSz cx="12193588" cy="6858000"/>
  <p:notesSz cx="6858000" cy="9144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slide" Target="slides/slide17.xml"/><Relationship Id="rId20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AF9BF833-F540-4636-9D8A-5C0DAEF505F5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600" cy="13255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indent="0">
              <a:lnSpc>
                <a:spcPct val="90000"/>
              </a:lnSpc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4400" strike="noStrike" u="none">
                <a:solidFill>
                  <a:srgbClr val="000000"/>
                </a:solidFill>
                <a:uFillTx/>
                <a:latin typeface="Calibri Light"/>
              </a:rPr>
              <a:t>Click to edit the title text format</a:t>
            </a:r>
            <a:endParaRPr b="0" lang="ru-RU" sz="4400" strike="noStrike" u="none">
              <a:solidFill>
                <a:srgbClr val="000000"/>
              </a:solidFill>
              <a:uFillTx/>
              <a:latin typeface="Calibri Light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838080" y="1825200"/>
            <a:ext cx="10515600" cy="43513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/>
          </a:bodyPr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Click to edit the outline text format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1" marL="6858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Second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2" marL="11430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Third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3" marL="16002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Fourth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4" marL="20574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Fifth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5" marL="20574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Sixth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6" marL="20574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Seventh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 idx="1"/>
          </p:nvPr>
        </p:nvSpPr>
        <p:spPr>
          <a:xfrm>
            <a:off x="838080" y="6356520"/>
            <a:ext cx="2743200" cy="3650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lstStyle>
            <a:lvl1pPr indent="0">
              <a:buNone/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  <a:defRPr b="0" lang="ru-RU" sz="1200" strike="noStrike" u="none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indent="0">
              <a:buNone/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ru-RU" sz="1200" strike="noStrike" u="none">
                <a:solidFill>
                  <a:srgbClr val="898989"/>
                </a:solidFill>
                <a:uFillTx/>
                <a:latin typeface="Calibri"/>
              </a:rPr>
              <a:t>&lt;date/time&gt;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ftr" idx="2"/>
          </p:nvPr>
        </p:nvSpPr>
        <p:spPr>
          <a:xfrm>
            <a:off x="4038480" y="6356520"/>
            <a:ext cx="4114800" cy="3650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indent="0">
              <a:buNone/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sldNum" idx="3"/>
          </p:nvPr>
        </p:nvSpPr>
        <p:spPr>
          <a:xfrm>
            <a:off x="8610480" y="6356520"/>
            <a:ext cx="2743200" cy="3650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lstStyle>
            <a:lvl1pPr indent="0" algn="r">
              <a:buNone/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  <a:defRPr b="0" lang="ru-RU" sz="1200" strike="noStrike" u="none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indent="0" algn="r">
              <a:buNone/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fld id="{550E5038-1862-4B24-A196-1074E588D458}" type="slidenum">
              <a:rPr b="0" lang="ru-RU" sz="1200" strike="noStrike" u="none">
                <a:solidFill>
                  <a:srgbClr val="898989"/>
                </a:solidFill>
                <a:uFillTx/>
                <a:latin typeface="Calibri"/>
              </a:rPr>
              <a:t>&lt;number&gt;</a:t>
            </a:fld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Relationship Id="rId3" Type="http://schemas.openxmlformats.org/officeDocument/2006/relationships/image" Target="../media/image3.jpeg"/><Relationship Id="rId4" Type="http://schemas.openxmlformats.org/officeDocument/2006/relationships/image" Target="../media/image4.jpeg"/><Relationship Id="rId5" Type="http://schemas.openxmlformats.org/officeDocument/2006/relationships/slideLayout" Target="../slideLayouts/slideLayout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image" Target="../media/image10.jpeg"/><Relationship Id="rId3" Type="http://schemas.openxmlformats.org/officeDocument/2006/relationships/slideLayout" Target="../slideLayouts/slideLayout1.xml"/>
</Relationships>
</file>

<file path=ppt/slides/_rels/slide17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image" Target="../media/image11.jpeg"/><Relationship Id="rId3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jpeg"/><Relationship Id="rId2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image" Target="../media/image7.png"/><Relationship Id="rId3" Type="http://schemas.openxmlformats.org/officeDocument/2006/relationships/image" Target="../media/image8.jpeg"/><Relationship Id="rId4" Type="http://schemas.openxmlformats.org/officeDocument/2006/relationships/slideLayout" Target="../slideLayouts/slideLayout1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9.jpe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/>
          <p:nvPr/>
        </p:nvSpPr>
        <p:spPr>
          <a:xfrm>
            <a:off x="-262080" y="755640"/>
            <a:ext cx="6094440" cy="703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1" lang="en-US" sz="4000" strike="noStrike" u="none">
                <a:solidFill>
                  <a:srgbClr val="000000"/>
                </a:solidFill>
                <a:uFillTx/>
                <a:latin typeface="Calibri Light"/>
              </a:rPr>
              <a:t>Болжам</a:t>
            </a:r>
            <a:endParaRPr b="0" lang="ru-RU" sz="40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pic>
        <p:nvPicPr>
          <p:cNvPr id="6" name="Рисунок 2" descr="Изображение выглядит как человек, стоит&#10;&#10;Автоматически созданное описание"/>
          <p:cNvPicPr/>
          <p:nvPr/>
        </p:nvPicPr>
        <p:blipFill>
          <a:blip r:embed="rId1"/>
          <a:stretch/>
        </p:blipFill>
        <p:spPr>
          <a:xfrm>
            <a:off x="9855360" y="561960"/>
            <a:ext cx="2127240" cy="2619360"/>
          </a:xfrm>
          <a:prstGeom prst="rect">
            <a:avLst/>
          </a:prstGeom>
          <a:ln w="0">
            <a:noFill/>
          </a:ln>
        </p:spPr>
      </p:pic>
      <p:pic>
        <p:nvPicPr>
          <p:cNvPr id="7" name="Рисунок 7" descr="Изображение выглядит как текст&#10;&#10;Автоматически созданное описание"/>
          <p:cNvPicPr/>
          <p:nvPr/>
        </p:nvPicPr>
        <p:blipFill>
          <a:blip r:embed="rId2"/>
          <a:stretch/>
        </p:blipFill>
        <p:spPr>
          <a:xfrm>
            <a:off x="635040" y="4065480"/>
            <a:ext cx="3009960" cy="2175120"/>
          </a:xfrm>
          <a:prstGeom prst="rect">
            <a:avLst/>
          </a:prstGeom>
          <a:ln w="0">
            <a:noFill/>
          </a:ln>
        </p:spPr>
      </p:pic>
      <p:pic>
        <p:nvPicPr>
          <p:cNvPr id="8" name="Рисунок 10" descr="Изображение выглядит как текст, в позе&#10;&#10;Автоматически созданное описание"/>
          <p:cNvPicPr/>
          <p:nvPr/>
        </p:nvPicPr>
        <p:blipFill>
          <a:blip r:embed="rId3"/>
          <a:stretch/>
        </p:blipFill>
        <p:spPr>
          <a:xfrm>
            <a:off x="493560" y="1712880"/>
            <a:ext cx="3009960" cy="1892160"/>
          </a:xfrm>
          <a:prstGeom prst="rect">
            <a:avLst/>
          </a:prstGeom>
          <a:ln w="0">
            <a:noFill/>
          </a:ln>
        </p:spPr>
      </p:pic>
      <p:pic>
        <p:nvPicPr>
          <p:cNvPr id="9" name="Рисунок 12" descr="Изображение выглядит как текст&#10;&#10;Автоматически созданное описание"/>
          <p:cNvPicPr/>
          <p:nvPr/>
        </p:nvPicPr>
        <p:blipFill>
          <a:blip r:embed="rId4"/>
          <a:stretch/>
        </p:blipFill>
        <p:spPr>
          <a:xfrm>
            <a:off x="3797280" y="1927080"/>
            <a:ext cx="5632560" cy="37544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nodeType="clickEffect" fill="hold">
                      <p:stCondLst>
                        <p:cond delay="indefinite"/>
                      </p:stCondLst>
                      <p:childTnLst>
                        <p:par>
                          <p:cTn id="4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fill="hold" presetClass="entr" presetID="4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nodeType="clickEffect" fill="hold">
                      <p:stCondLst>
                        <p:cond delay="indefinite"/>
                      </p:stCondLst>
                      <p:childTnLst>
                        <p:par>
                          <p:cTn id="11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12" nodeType="clickEffect" fill="hold" presetClass="entr" presetID="4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nodeType="clickEffect" fill="hold">
                      <p:stCondLst>
                        <p:cond delay="indefinite"/>
                      </p:stCondLst>
                      <p:childTnLst>
                        <p:par>
                          <p:cTn id="18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19" nodeType="clickEffect" fill="hold" presetClass="entr" presetID="4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nodeType="clickEffect" fill="hold">
                      <p:stCondLst>
                        <p:cond delay="indefinite"/>
                      </p:stCondLst>
                      <p:childTnLst>
                        <p:par>
                          <p:cTn id="25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26" nodeType="clickEffect" fill="hold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 additive="repl"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" name="Рисунок 48" descr=""/>
          <p:cNvPicPr/>
          <p:nvPr/>
        </p:nvPicPr>
        <p:blipFill>
          <a:blip r:embed="rId1"/>
          <a:stretch/>
        </p:blipFill>
        <p:spPr>
          <a:xfrm>
            <a:off x="652320" y="7978680"/>
            <a:ext cx="200160" cy="203400"/>
          </a:xfrm>
          <a:prstGeom prst="rect">
            <a:avLst/>
          </a:prstGeom>
          <a:ln w="0">
            <a:noFill/>
          </a:ln>
        </p:spPr>
      </p:pic>
      <p:sp>
        <p:nvSpPr>
          <p:cNvPr id="80" name="object 2"/>
          <p:cNvSpPr/>
          <p:nvPr/>
        </p:nvSpPr>
        <p:spPr>
          <a:xfrm>
            <a:off x="1440" y="-12600"/>
            <a:ext cx="12190680" cy="977760"/>
          </a:xfrm>
          <a:prstGeom prst="pie">
            <a:avLst/>
          </a:prstGeom>
          <a:solidFill>
            <a:srgbClr val="2e77e2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rmAutofit/>
          </a:bodyPr>
          <a:p>
            <a:pPr>
              <a:lnSpc>
                <a:spcPct val="100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1" lang="kk-KZ" sz="2400" strike="noStrike" u="none">
                <a:solidFill>
                  <a:srgbClr val="ffffff"/>
                </a:solidFill>
                <a:uFillTx/>
                <a:latin typeface="Tahoma"/>
                <a:ea typeface="Tahoma"/>
              </a:rPr>
              <a:t>    </a:t>
            </a:r>
            <a:r>
              <a:rPr b="1" lang="kk-KZ" sz="2400" strike="noStrike" u="none">
                <a:solidFill>
                  <a:srgbClr val="ffffff"/>
                </a:solidFill>
                <a:uFillTx/>
                <a:latin typeface="Tahoma"/>
                <a:ea typeface="Tahoma"/>
              </a:rPr>
              <a:t>1-тапсырма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1" lang="kk-KZ" sz="2400" strike="noStrike" u="none">
                <a:solidFill>
                  <a:srgbClr val="ffffff"/>
                </a:solidFill>
                <a:uFillTx/>
                <a:latin typeface="Tahoma"/>
                <a:ea typeface="Tahoma"/>
              </a:rPr>
              <a:t>    </a:t>
            </a:r>
            <a:r>
              <a:rPr b="1" lang="kk-KZ" sz="2400" strike="noStrike" u="none">
                <a:solidFill>
                  <a:srgbClr val="ffffff"/>
                </a:solidFill>
                <a:uFillTx/>
                <a:latin typeface="Tahoma"/>
                <a:ea typeface="Tahoma"/>
              </a:rPr>
              <a:t>Тыңдалым мәтіні бойынша сұрақтарға жауап беріңіз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81" name="Прямоугольник 73"/>
          <p:cNvSpPr/>
          <p:nvPr/>
        </p:nvSpPr>
        <p:spPr>
          <a:xfrm>
            <a:off x="4349880" y="1343160"/>
            <a:ext cx="1573200" cy="825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</a:rPr>
              <a:t>37 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</a:rPr>
              <a:t>Частных детских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</a:rPr>
              <a:t>сада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82" name="Прямоугольник 74"/>
          <p:cNvSpPr/>
          <p:nvPr/>
        </p:nvSpPr>
        <p:spPr>
          <a:xfrm>
            <a:off x="5942160" y="1309680"/>
            <a:ext cx="157140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</a:rPr>
              <a:t>43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</a:rPr>
              <a:t>Мини-центра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cxnSp>
        <p:nvCxnSpPr>
          <p:cNvPr id="83" name="Google Shape;77;p1"/>
          <p:cNvCxnSpPr/>
          <p:nvPr/>
        </p:nvCxnSpPr>
        <p:spPr>
          <a:xfrm>
            <a:off x="212400" y="6621120"/>
            <a:ext cx="11729160" cy="26280"/>
          </a:xfrm>
          <a:prstGeom prst="straightConnector1">
            <a:avLst/>
          </a:prstGeom>
          <a:ln w="57240">
            <a:solidFill>
              <a:srgbClr val="33cccc"/>
            </a:solidFill>
            <a:miter/>
          </a:ln>
        </p:spPr>
      </p:cxnSp>
      <p:cxnSp>
        <p:nvCxnSpPr>
          <p:cNvPr id="84" name="Google Shape;78;p1"/>
          <p:cNvCxnSpPr/>
          <p:nvPr/>
        </p:nvCxnSpPr>
        <p:spPr>
          <a:xfrm>
            <a:off x="757080" y="6364080"/>
            <a:ext cx="10694160" cy="37080"/>
          </a:xfrm>
          <a:prstGeom prst="straightConnector1">
            <a:avLst/>
          </a:prstGeom>
          <a:ln w="57240">
            <a:solidFill>
              <a:srgbClr val="0070c0"/>
            </a:solidFill>
            <a:miter/>
          </a:ln>
        </p:spPr>
      </p:cxnSp>
      <p:sp>
        <p:nvSpPr>
          <p:cNvPr id="85" name="TextBox 9"/>
          <p:cNvSpPr/>
          <p:nvPr/>
        </p:nvSpPr>
        <p:spPr>
          <a:xfrm>
            <a:off x="652320" y="1955880"/>
            <a:ext cx="10598400" cy="2655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marL="457200" indent="-457200">
              <a:lnSpc>
                <a:spcPct val="100000"/>
              </a:lnSpc>
              <a:buClr>
                <a:srgbClr val="000000"/>
              </a:buClr>
              <a:buFont typeface="Times New Roman"/>
              <a:buAutoNum type="arabicPeriod"/>
              <a:tabLst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  <a:tab algn="l" pos="96012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Times New Roman"/>
                <a:ea typeface="Tahoma"/>
              </a:rPr>
              <a:t>Өлең не туралы деп ойлайсыз?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marL="457200" indent="-457200">
              <a:lnSpc>
                <a:spcPct val="100000"/>
              </a:lnSpc>
              <a:buClr>
                <a:srgbClr val="000000"/>
              </a:buClr>
              <a:buFont typeface="Times New Roman"/>
              <a:buAutoNum type="arabicPeriod"/>
              <a:tabLst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  <a:tab algn="l" pos="96012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Times New Roman"/>
                <a:ea typeface="Tahoma"/>
              </a:rPr>
              <a:t>Абай бұл өлеңді кімге арнап отыр?  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marL="457200" indent="-457200">
              <a:lnSpc>
                <a:spcPct val="100000"/>
              </a:lnSpc>
              <a:buClr>
                <a:srgbClr val="000000"/>
              </a:buClr>
              <a:buFont typeface="Times New Roman"/>
              <a:buAutoNum type="arabicPeriod"/>
              <a:tabLst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  <a:tab algn="l" pos="96012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Times New Roman"/>
                <a:ea typeface="Tahoma"/>
              </a:rPr>
              <a:t>Ақын бұл өлеңінде қандай мәселені қозғайды?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marL="457200" indent="-457200">
              <a:lnSpc>
                <a:spcPct val="100000"/>
              </a:lnSpc>
              <a:buClr>
                <a:srgbClr val="000000"/>
              </a:buClr>
              <a:buFont typeface="Times New Roman"/>
              <a:buAutoNum type="arabicPeriod"/>
              <a:tabLst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  <a:tab algn="l" pos="96012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Times New Roman"/>
                <a:ea typeface="Tahoma"/>
              </a:rPr>
              <a:t>«</a:t>
            </a:r>
            <a:r>
              <a:rPr b="0" lang="ru-RU" sz="2800" strike="noStrike" u="none">
                <a:solidFill>
                  <a:srgbClr val="202122"/>
                </a:solidFill>
                <a:uFillTx/>
                <a:latin typeface="Times New Roman"/>
                <a:ea typeface="Tahoma"/>
              </a:rPr>
              <a:t>Ызалы жүрек, долы қол,</a:t>
            </a:r>
            <a:br>
              <a:rPr sz="2800"/>
            </a:br>
            <a:r>
              <a:rPr b="0" lang="ru-RU" sz="2800" strike="noStrike" u="none">
                <a:solidFill>
                  <a:srgbClr val="202122"/>
                </a:solidFill>
                <a:uFillTx/>
                <a:latin typeface="Times New Roman"/>
                <a:ea typeface="Tahoma"/>
              </a:rPr>
              <a:t>Улы сия, ащы тіл 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marL="457200" indent="-457200">
              <a:lnSpc>
                <a:spcPct val="100000"/>
              </a:lnSpc>
              <a:tabLst>
                <a:tab algn="l" pos="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  <a:tab algn="l" pos="9601200"/>
              </a:tabLst>
            </a:pPr>
            <a:r>
              <a:rPr b="0" lang="ru-RU" sz="2800" strike="noStrike" u="none">
                <a:solidFill>
                  <a:srgbClr val="202122"/>
                </a:solidFill>
                <a:uFillTx/>
                <a:latin typeface="Times New Roman"/>
                <a:ea typeface="Tahoma"/>
              </a:rPr>
              <a:t>   </a:t>
            </a:r>
            <a:r>
              <a:rPr b="0" lang="ru-RU" sz="2800" strike="noStrike" u="none">
                <a:solidFill>
                  <a:srgbClr val="202122"/>
                </a:solidFill>
                <a:uFillTx/>
                <a:latin typeface="Times New Roman"/>
                <a:ea typeface="Tahoma"/>
              </a:rPr>
              <a:t>Не жазып кетсе жайы - сол</a:t>
            </a:r>
            <a:r>
              <a:rPr b="0" lang="ru-RU" sz="2800" strike="noStrike" u="none">
                <a:solidFill>
                  <a:srgbClr val="000000"/>
                </a:solidFill>
                <a:uFillTx/>
                <a:latin typeface="Times New Roman"/>
                <a:ea typeface="Tahoma"/>
              </a:rPr>
              <a:t>» деген сөйлемді қалай түсінесіз?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object 2"/>
          <p:cNvSpPr/>
          <p:nvPr/>
        </p:nvSpPr>
        <p:spPr>
          <a:xfrm>
            <a:off x="1440" y="-22320"/>
            <a:ext cx="12190680" cy="978120"/>
          </a:xfrm>
          <a:prstGeom prst="pie">
            <a:avLst/>
          </a:prstGeom>
          <a:solidFill>
            <a:srgbClr val="2e77e2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rmAutofit/>
          </a:bodyPr>
          <a:p>
            <a:pPr>
              <a:lnSpc>
                <a:spcPct val="100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1" lang="kk-KZ" sz="3200" strike="noStrike" u="none">
                <a:solidFill>
                  <a:srgbClr val="ffffff"/>
                </a:solidFill>
                <a:uFillTx/>
                <a:latin typeface="Times New Roman"/>
                <a:ea typeface="Times New Roman"/>
              </a:rPr>
              <a:t>     </a:t>
            </a:r>
            <a:r>
              <a:rPr b="1" lang="kk-KZ" sz="3200" strike="noStrike" u="none">
                <a:solidFill>
                  <a:srgbClr val="ffffff"/>
                </a:solidFill>
                <a:uFillTx/>
                <a:latin typeface="Times New Roman"/>
                <a:ea typeface="Times New Roman"/>
              </a:rPr>
              <a:t>Өзіңізді тексеріңіз:</a:t>
            </a:r>
            <a:endParaRPr b="0" lang="ru-RU" sz="3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87" name="Прямоугольник 73"/>
          <p:cNvSpPr/>
          <p:nvPr/>
        </p:nvSpPr>
        <p:spPr>
          <a:xfrm>
            <a:off x="4349880" y="1343160"/>
            <a:ext cx="1573200" cy="825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</a:rPr>
              <a:t>37 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</a:rPr>
              <a:t>Частных детских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</a:rPr>
              <a:t>сада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88" name="Прямоугольник 74"/>
          <p:cNvSpPr/>
          <p:nvPr/>
        </p:nvSpPr>
        <p:spPr>
          <a:xfrm>
            <a:off x="5942160" y="1309680"/>
            <a:ext cx="157140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</a:rPr>
              <a:t>43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</a:rPr>
              <a:t>Мини-центра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cxnSp>
        <p:nvCxnSpPr>
          <p:cNvPr id="89" name="Google Shape;77;p1"/>
          <p:cNvCxnSpPr/>
          <p:nvPr/>
        </p:nvCxnSpPr>
        <p:spPr>
          <a:xfrm>
            <a:off x="212400" y="6621120"/>
            <a:ext cx="11729160" cy="26280"/>
          </a:xfrm>
          <a:prstGeom prst="straightConnector1">
            <a:avLst/>
          </a:prstGeom>
          <a:ln w="57240">
            <a:solidFill>
              <a:srgbClr val="33cccc"/>
            </a:solidFill>
            <a:miter/>
          </a:ln>
        </p:spPr>
      </p:cxnSp>
      <p:cxnSp>
        <p:nvCxnSpPr>
          <p:cNvPr id="90" name="Google Shape;78;p1"/>
          <p:cNvCxnSpPr/>
          <p:nvPr/>
        </p:nvCxnSpPr>
        <p:spPr>
          <a:xfrm>
            <a:off x="757080" y="6364080"/>
            <a:ext cx="10694160" cy="37080"/>
          </a:xfrm>
          <a:prstGeom prst="straightConnector1">
            <a:avLst/>
          </a:prstGeom>
          <a:ln w="38160">
            <a:solidFill>
              <a:srgbClr val="5b9bd5"/>
            </a:solidFill>
            <a:miter/>
          </a:ln>
        </p:spPr>
      </p:cxnSp>
      <p:sp>
        <p:nvSpPr>
          <p:cNvPr id="91" name="Полилиния 14"/>
          <p:cNvSpPr/>
          <p:nvPr/>
        </p:nvSpPr>
        <p:spPr>
          <a:xfrm>
            <a:off x="752400" y="1219320"/>
            <a:ext cx="7531200" cy="720720"/>
          </a:xfrm>
          <a:prstGeom prst="pie">
            <a:avLst/>
          </a:prstGeom>
          <a:solidFill>
            <a:srgbClr val="ddd1ef"/>
          </a:solidFill>
          <a:ln w="12600">
            <a:solidFill>
              <a:srgbClr val="ffffff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453960" rIns="142200" tIns="76320" bIns="76320" anchor="ctr">
            <a:noAutofit/>
          </a:bodyPr>
          <a:p>
            <a:pPr algn="ctr">
              <a:lnSpc>
                <a:spcPct val="90000"/>
              </a:lnSpc>
              <a:spcAft>
                <a:spcPts val="1225"/>
              </a:spcAft>
              <a:tabLst>
                <a:tab algn="l" pos="0"/>
                <a:tab algn="l" pos="888840"/>
                <a:tab algn="l" pos="1778040"/>
                <a:tab algn="l" pos="2666880"/>
                <a:tab algn="l" pos="3556080"/>
                <a:tab algn="l" pos="4444920"/>
                <a:tab algn="l" pos="5334120"/>
                <a:tab algn="l" pos="6222960"/>
                <a:tab algn="l" pos="7112160"/>
                <a:tab algn="l" pos="8001000"/>
                <a:tab algn="l" pos="8889840"/>
                <a:tab algn="l" pos="9779040"/>
                <a:tab algn="l" pos="10667880"/>
              </a:tabLst>
            </a:pPr>
            <a:r>
              <a:rPr b="0" lang="kk-KZ" sz="2800" strike="noStrike" u="none">
                <a:solidFill>
                  <a:srgbClr val="222a35"/>
                </a:solidFill>
                <a:uFillTx/>
                <a:latin typeface="Times New Roman"/>
                <a:ea typeface="Tahoma"/>
              </a:rPr>
              <a:t>Өлең ақындық өнер, сөз өнері  туралы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92" name="Полилиния 14"/>
          <p:cNvSpPr/>
          <p:nvPr/>
        </p:nvSpPr>
        <p:spPr>
          <a:xfrm>
            <a:off x="2401920" y="3319560"/>
            <a:ext cx="9205920" cy="1020600"/>
          </a:xfrm>
          <a:prstGeom prst="pie">
            <a:avLst/>
          </a:prstGeom>
          <a:solidFill>
            <a:srgbClr val="ddd1ef"/>
          </a:solidFill>
          <a:ln w="12600">
            <a:solidFill>
              <a:srgbClr val="ffffff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453960" rIns="142200" tIns="76320" bIns="76320" anchor="ctr">
            <a:noAutofit/>
          </a:bodyPr>
          <a:p>
            <a:pPr algn="ctr">
              <a:lnSpc>
                <a:spcPct val="90000"/>
              </a:lnSpc>
              <a:spcAft>
                <a:spcPts val="1225"/>
              </a:spcAft>
              <a:tabLst>
                <a:tab algn="l" pos="0"/>
                <a:tab algn="l" pos="888840"/>
                <a:tab algn="l" pos="1778040"/>
                <a:tab algn="l" pos="2666880"/>
                <a:tab algn="l" pos="3556080"/>
                <a:tab algn="l" pos="4444920"/>
                <a:tab algn="l" pos="5334120"/>
                <a:tab algn="l" pos="6222960"/>
                <a:tab algn="l" pos="7112160"/>
                <a:tab algn="l" pos="8001000"/>
                <a:tab algn="l" pos="8889840"/>
                <a:tab algn="l" pos="9779040"/>
                <a:tab algn="l" pos="10667880"/>
              </a:tabLst>
            </a:pPr>
            <a:r>
              <a:rPr b="0" lang="ru-RU" sz="2800" strike="noStrike" u="none">
                <a:solidFill>
                  <a:srgbClr val="202122"/>
                </a:solidFill>
                <a:uFillTx/>
                <a:latin typeface="Times New Roman"/>
                <a:ea typeface="Times New Roman"/>
              </a:rPr>
              <a:t>Ақын не туралы жазу керек, қай тұрғыдан келіп, нені, қалай айту керек деген мәселені қозғайды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93" name="Полилиния 14"/>
          <p:cNvSpPr/>
          <p:nvPr/>
        </p:nvSpPr>
        <p:spPr>
          <a:xfrm>
            <a:off x="3525840" y="4861080"/>
            <a:ext cx="7761240" cy="928440"/>
          </a:xfrm>
          <a:prstGeom prst="pie">
            <a:avLst/>
          </a:prstGeom>
          <a:solidFill>
            <a:srgbClr val="ddd1ef"/>
          </a:solidFill>
          <a:ln w="12600">
            <a:solidFill>
              <a:srgbClr val="ffffff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453960" rIns="142200" tIns="76320" bIns="76320" anchor="ctr">
            <a:noAutofit/>
          </a:bodyPr>
          <a:p>
            <a:pPr algn="ctr">
              <a:lnSpc>
                <a:spcPct val="90000"/>
              </a:lnSpc>
              <a:spcAft>
                <a:spcPts val="1225"/>
              </a:spcAft>
              <a:tabLst>
                <a:tab algn="l" pos="0"/>
                <a:tab algn="l" pos="888840"/>
                <a:tab algn="l" pos="1778040"/>
                <a:tab algn="l" pos="2666880"/>
                <a:tab algn="l" pos="3556080"/>
                <a:tab algn="l" pos="4444920"/>
                <a:tab algn="l" pos="5334120"/>
                <a:tab algn="l" pos="6222960"/>
                <a:tab algn="l" pos="7112160"/>
                <a:tab algn="l" pos="8001000"/>
                <a:tab algn="l" pos="8889840"/>
                <a:tab algn="l" pos="9779040"/>
                <a:tab algn="l" pos="10667880"/>
              </a:tabLst>
            </a:pPr>
            <a:r>
              <a:rPr b="0" lang="ru-RU" sz="2800" strike="noStrike" u="none">
                <a:solidFill>
                  <a:srgbClr val="202122"/>
                </a:solidFill>
                <a:uFillTx/>
                <a:latin typeface="Times New Roman"/>
                <a:ea typeface="Times New Roman"/>
              </a:rPr>
              <a:t> </a:t>
            </a:r>
            <a:r>
              <a:rPr b="0" lang="ru-RU" sz="2800" strike="noStrike" u="none">
                <a:solidFill>
                  <a:srgbClr val="202122"/>
                </a:solidFill>
                <a:uFillTx/>
                <a:latin typeface="Times New Roman"/>
                <a:ea typeface="Times New Roman"/>
              </a:rPr>
              <a:t>Ақын бейнесі, ақындық шабытты суреттейді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94" name="Полилиния 14"/>
          <p:cNvSpPr/>
          <p:nvPr/>
        </p:nvSpPr>
        <p:spPr>
          <a:xfrm>
            <a:off x="2170080" y="2224080"/>
            <a:ext cx="7505640" cy="720720"/>
          </a:xfrm>
          <a:prstGeom prst="pie">
            <a:avLst/>
          </a:prstGeom>
          <a:solidFill>
            <a:srgbClr val="ddd1ef"/>
          </a:solidFill>
          <a:ln w="12600">
            <a:solidFill>
              <a:srgbClr val="ffffff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453960" rIns="142200" tIns="76320" bIns="76320" anchor="ctr">
            <a:noAutofit/>
          </a:bodyPr>
          <a:p>
            <a:pPr algn="ctr">
              <a:lnSpc>
                <a:spcPct val="90000"/>
              </a:lnSpc>
              <a:spcAft>
                <a:spcPts val="1225"/>
              </a:spcAft>
              <a:tabLst>
                <a:tab algn="l" pos="0"/>
                <a:tab algn="l" pos="888840"/>
                <a:tab algn="l" pos="1778040"/>
                <a:tab algn="l" pos="2666880"/>
                <a:tab algn="l" pos="3556080"/>
                <a:tab algn="l" pos="4444920"/>
                <a:tab algn="l" pos="5334120"/>
                <a:tab algn="l" pos="6222960"/>
                <a:tab algn="l" pos="7112160"/>
                <a:tab algn="l" pos="8001000"/>
                <a:tab algn="l" pos="8889840"/>
                <a:tab algn="l" pos="9779040"/>
                <a:tab algn="l" pos="10667880"/>
              </a:tabLst>
            </a:pPr>
            <a:r>
              <a:rPr b="0" lang="kk-KZ" sz="2800" strike="noStrike" u="none">
                <a:solidFill>
                  <a:srgbClr val="222a35"/>
                </a:solidFill>
                <a:uFillTx/>
                <a:latin typeface="Times New Roman"/>
                <a:ea typeface="Times New Roman"/>
              </a:rPr>
              <a:t>Сөз өнерін бағалайтын адамдарға арнайды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object 2"/>
          <p:cNvSpPr/>
          <p:nvPr/>
        </p:nvSpPr>
        <p:spPr>
          <a:xfrm>
            <a:off x="0" y="11160"/>
            <a:ext cx="12190320" cy="977760"/>
          </a:xfrm>
          <a:prstGeom prst="pie">
            <a:avLst/>
          </a:prstGeom>
          <a:solidFill>
            <a:srgbClr val="2e77e2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rmAutofit/>
          </a:bodyPr>
          <a:p>
            <a:pPr>
              <a:lnSpc>
                <a:spcPct val="100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1" lang="kk-KZ" sz="2400" strike="noStrike" u="none">
                <a:solidFill>
                  <a:srgbClr val="ffffff"/>
                </a:solidFill>
                <a:uFillTx/>
                <a:latin typeface="Tahoma"/>
                <a:ea typeface="Tahoma"/>
              </a:rPr>
              <a:t>     </a:t>
            </a:r>
            <a:r>
              <a:rPr b="1" lang="kk-KZ" sz="2400" strike="noStrike" u="none">
                <a:solidFill>
                  <a:srgbClr val="ffffff"/>
                </a:solidFill>
                <a:uFillTx/>
                <a:latin typeface="Tahoma"/>
                <a:ea typeface="Tahoma"/>
              </a:rPr>
              <a:t>2-тапсырма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1" lang="kk-KZ" sz="2400" strike="noStrike" u="none">
                <a:solidFill>
                  <a:srgbClr val="ffffff"/>
                </a:solidFill>
                <a:uFillTx/>
                <a:latin typeface="Tahoma"/>
                <a:ea typeface="Tahoma"/>
              </a:rPr>
              <a:t>     </a:t>
            </a:r>
            <a:r>
              <a:rPr b="1" lang="kk-KZ" sz="2400" strike="noStrike" u="none">
                <a:solidFill>
                  <a:srgbClr val="ffffff"/>
                </a:solidFill>
                <a:uFillTx/>
                <a:latin typeface="Tahoma"/>
                <a:ea typeface="Tahoma"/>
              </a:rPr>
              <a:t>Берілген шумақтардағы ойды сөйлемдермен сәйкестендіріңіз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96" name="Прямоугольник 73"/>
          <p:cNvSpPr/>
          <p:nvPr/>
        </p:nvSpPr>
        <p:spPr>
          <a:xfrm>
            <a:off x="4349880" y="1343160"/>
            <a:ext cx="1573200" cy="825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</a:rPr>
              <a:t>37 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</a:rPr>
              <a:t>Частных детских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</a:rPr>
              <a:t>сада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97" name="Прямоугольник 74"/>
          <p:cNvSpPr/>
          <p:nvPr/>
        </p:nvSpPr>
        <p:spPr>
          <a:xfrm>
            <a:off x="5942160" y="1309680"/>
            <a:ext cx="157140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</a:rPr>
              <a:t>43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</a:rPr>
              <a:t>Мини-центра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cxnSp>
        <p:nvCxnSpPr>
          <p:cNvPr id="98" name="Google Shape;77;p1"/>
          <p:cNvCxnSpPr/>
          <p:nvPr/>
        </p:nvCxnSpPr>
        <p:spPr>
          <a:xfrm>
            <a:off x="212400" y="6621120"/>
            <a:ext cx="11729160" cy="26280"/>
          </a:xfrm>
          <a:prstGeom prst="straightConnector1">
            <a:avLst/>
          </a:prstGeom>
          <a:ln w="57240">
            <a:solidFill>
              <a:srgbClr val="33cccc"/>
            </a:solidFill>
            <a:miter/>
          </a:ln>
        </p:spPr>
      </p:cxnSp>
      <p:cxnSp>
        <p:nvCxnSpPr>
          <p:cNvPr id="99" name="Google Shape;78;p1"/>
          <p:cNvCxnSpPr/>
          <p:nvPr/>
        </p:nvCxnSpPr>
        <p:spPr>
          <a:xfrm>
            <a:off x="757080" y="6364080"/>
            <a:ext cx="10694160" cy="37080"/>
          </a:xfrm>
          <a:prstGeom prst="straightConnector1">
            <a:avLst/>
          </a:prstGeom>
          <a:ln w="38160">
            <a:solidFill>
              <a:srgbClr val="5b9bd5"/>
            </a:solidFill>
            <a:miter/>
          </a:ln>
        </p:spPr>
      </p:cxnSp>
      <p:sp>
        <p:nvSpPr>
          <p:cNvPr id="100" name="Прямоугольник 16"/>
          <p:cNvSpPr/>
          <p:nvPr/>
        </p:nvSpPr>
        <p:spPr>
          <a:xfrm>
            <a:off x="560520" y="1353960"/>
            <a:ext cx="4744800" cy="1557000"/>
          </a:xfrm>
          <a:prstGeom prst="rect">
            <a:avLst/>
          </a:prstGeom>
          <a:solidFill>
            <a:srgbClr val="ddd1e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ru-RU" sz="2400" strike="noStrike" u="none">
                <a:solidFill>
                  <a:srgbClr val="000000"/>
                </a:solidFill>
                <a:uFillTx/>
                <a:latin typeface="Times New Roman"/>
                <a:ea typeface="Tahoma"/>
              </a:rPr>
              <a:t>Сонда а</a:t>
            </a:r>
            <a:r>
              <a:rPr b="0" lang="kk-KZ" sz="2400" strike="noStrike" u="none">
                <a:solidFill>
                  <a:srgbClr val="000000"/>
                </a:solidFill>
                <a:uFillTx/>
                <a:latin typeface="Times New Roman"/>
                <a:ea typeface="Tahoma"/>
              </a:rPr>
              <a:t>қын белін буынып, 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kk-KZ" sz="2400" strike="noStrike" u="none">
                <a:solidFill>
                  <a:srgbClr val="000000"/>
                </a:solidFill>
                <a:uFillTx/>
                <a:latin typeface="Times New Roman"/>
                <a:ea typeface="Tahoma"/>
              </a:rPr>
              <a:t>Алды-артына қаранар.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kk-KZ" sz="2400" strike="noStrike" u="none">
                <a:solidFill>
                  <a:srgbClr val="000000"/>
                </a:solidFill>
                <a:uFillTx/>
                <a:latin typeface="Times New Roman"/>
                <a:ea typeface="Tahoma"/>
              </a:rPr>
              <a:t>Дүние кірін жуынып,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kk-KZ" sz="2400" strike="noStrike" u="none">
                <a:solidFill>
                  <a:srgbClr val="000000"/>
                </a:solidFill>
                <a:uFillTx/>
                <a:latin typeface="Times New Roman"/>
                <a:ea typeface="Tahoma"/>
              </a:rPr>
              <a:t>Көрініп ойға, сөз салар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01" name="Прямоугольник 17"/>
          <p:cNvSpPr/>
          <p:nvPr/>
        </p:nvSpPr>
        <p:spPr>
          <a:xfrm>
            <a:off x="480960" y="3286080"/>
            <a:ext cx="4824360" cy="1557000"/>
          </a:xfrm>
          <a:prstGeom prst="rect">
            <a:avLst/>
          </a:prstGeom>
          <a:solidFill>
            <a:srgbClr val="ddd1e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kk-KZ" sz="2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Ызалы жүрек, долы қол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kk-KZ" sz="2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Улы сия, ащы тіл,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kk-KZ" sz="2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Не жазып кетсе, жайы- сол,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kk-KZ" sz="2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Жек көрсеңдер, өзің біл.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02" name="Стрелка влево 25"/>
          <p:cNvSpPr/>
          <p:nvPr/>
        </p:nvSpPr>
        <p:spPr>
          <a:xfrm>
            <a:off x="6095880" y="1440000"/>
            <a:ext cx="4848480" cy="3871800"/>
          </a:xfrm>
          <a:prstGeom prst="leftArrow">
            <a:avLst>
              <a:gd name="adj1" fmla="val 50000"/>
              <a:gd name="adj2" fmla="val 50003"/>
            </a:avLst>
          </a:prstGeom>
          <a:solidFill>
            <a:srgbClr val="ddd1e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kk-KZ" sz="2400" strike="noStrike" u="none">
                <a:solidFill>
                  <a:srgbClr val="000000"/>
                </a:solidFill>
                <a:uFillTx/>
                <a:latin typeface="Times New Roman"/>
                <a:ea typeface="Tahoma"/>
              </a:rPr>
              <a:t>1.Бұл сөз бәріне жақпауы мүмкін, жазылған соң, керегін алар.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kk-KZ" sz="2400" strike="noStrike" u="none">
                <a:solidFill>
                  <a:srgbClr val="000000"/>
                </a:solidFill>
                <a:uFillTx/>
                <a:latin typeface="Times New Roman"/>
                <a:ea typeface="Tahoma"/>
              </a:rPr>
              <a:t> </a:t>
            </a:r>
            <a:r>
              <a:rPr b="0" lang="kk-KZ" sz="2400" strike="noStrike" u="none">
                <a:solidFill>
                  <a:srgbClr val="000000"/>
                </a:solidFill>
                <a:uFillTx/>
                <a:latin typeface="Times New Roman"/>
                <a:ea typeface="Tahoma"/>
              </a:rPr>
              <a:t>2. Саналы ақын ойланып, дұрыс ой айтар .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object 2"/>
          <p:cNvSpPr/>
          <p:nvPr/>
        </p:nvSpPr>
        <p:spPr>
          <a:xfrm>
            <a:off x="1440" y="-22320"/>
            <a:ext cx="12190680" cy="978120"/>
          </a:xfrm>
          <a:prstGeom prst="pie">
            <a:avLst/>
          </a:prstGeom>
          <a:solidFill>
            <a:srgbClr val="2e77e2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rmAutofit/>
          </a:bodyPr>
          <a:p>
            <a:pPr>
              <a:lnSpc>
                <a:spcPct val="100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1" lang="kk-KZ" sz="1800" strike="noStrike" u="none">
                <a:solidFill>
                  <a:srgbClr val="ffffff"/>
                </a:solidFill>
                <a:uFillTx/>
                <a:latin typeface="Times New Roman"/>
                <a:ea typeface="Times New Roman"/>
              </a:rPr>
              <a:t>             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1" lang="kk-KZ" sz="1800" strike="noStrike" u="none">
                <a:solidFill>
                  <a:srgbClr val="ffffff"/>
                </a:solidFill>
                <a:uFillTx/>
                <a:latin typeface="Times New Roman"/>
                <a:ea typeface="Times New Roman"/>
              </a:rPr>
              <a:t>         </a:t>
            </a:r>
            <a:r>
              <a:rPr b="1" lang="kk-KZ" sz="3200" strike="noStrike" u="none">
                <a:solidFill>
                  <a:srgbClr val="ffffff"/>
                </a:solidFill>
                <a:uFillTx/>
                <a:latin typeface="Times New Roman"/>
                <a:ea typeface="Times New Roman"/>
              </a:rPr>
              <a:t>Өзіңізді тексеріңіз:</a:t>
            </a:r>
            <a:endParaRPr b="0" lang="ru-RU" sz="3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04" name="Прямоугольник 73"/>
          <p:cNvSpPr/>
          <p:nvPr/>
        </p:nvSpPr>
        <p:spPr>
          <a:xfrm>
            <a:off x="4349880" y="1343160"/>
            <a:ext cx="1573200" cy="825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</a:rPr>
              <a:t>37 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</a:rPr>
              <a:t>Частных детских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</a:rPr>
              <a:t>сада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05" name="Прямоугольник 74"/>
          <p:cNvSpPr/>
          <p:nvPr/>
        </p:nvSpPr>
        <p:spPr>
          <a:xfrm>
            <a:off x="5942160" y="1309680"/>
            <a:ext cx="157140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</a:rPr>
              <a:t>43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</a:rPr>
              <a:t>Мини-центра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cxnSp>
        <p:nvCxnSpPr>
          <p:cNvPr id="106" name="Google Shape;77;p1"/>
          <p:cNvCxnSpPr/>
          <p:nvPr/>
        </p:nvCxnSpPr>
        <p:spPr>
          <a:xfrm>
            <a:off x="212400" y="6621120"/>
            <a:ext cx="11729160" cy="26280"/>
          </a:xfrm>
          <a:prstGeom prst="straightConnector1">
            <a:avLst/>
          </a:prstGeom>
          <a:ln w="57240">
            <a:solidFill>
              <a:srgbClr val="33cccc"/>
            </a:solidFill>
            <a:miter/>
          </a:ln>
        </p:spPr>
      </p:cxnSp>
      <p:cxnSp>
        <p:nvCxnSpPr>
          <p:cNvPr id="107" name="Google Shape;78;p1"/>
          <p:cNvCxnSpPr/>
          <p:nvPr/>
        </p:nvCxnSpPr>
        <p:spPr>
          <a:xfrm>
            <a:off x="757080" y="6364080"/>
            <a:ext cx="10694160" cy="37080"/>
          </a:xfrm>
          <a:prstGeom prst="straightConnector1">
            <a:avLst/>
          </a:prstGeom>
          <a:ln w="38160">
            <a:solidFill>
              <a:srgbClr val="5b9bd5"/>
            </a:solidFill>
            <a:miter/>
          </a:ln>
        </p:spPr>
      </p:cxnSp>
      <p:sp>
        <p:nvSpPr>
          <p:cNvPr id="108" name="Прямоугольник 11"/>
          <p:cNvSpPr/>
          <p:nvPr/>
        </p:nvSpPr>
        <p:spPr>
          <a:xfrm>
            <a:off x="560520" y="1353960"/>
            <a:ext cx="4744800" cy="1557000"/>
          </a:xfrm>
          <a:prstGeom prst="rect">
            <a:avLst/>
          </a:prstGeom>
          <a:solidFill>
            <a:srgbClr val="ddd1e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ru-RU" sz="2400" strike="noStrike" u="none">
                <a:solidFill>
                  <a:srgbClr val="000000"/>
                </a:solidFill>
                <a:uFillTx/>
                <a:latin typeface="Times New Roman"/>
                <a:ea typeface="Tahoma"/>
              </a:rPr>
              <a:t>Сонда а</a:t>
            </a:r>
            <a:r>
              <a:rPr b="0" lang="kk-KZ" sz="2400" strike="noStrike" u="none">
                <a:solidFill>
                  <a:srgbClr val="000000"/>
                </a:solidFill>
                <a:uFillTx/>
                <a:latin typeface="Times New Roman"/>
                <a:ea typeface="Tahoma"/>
              </a:rPr>
              <a:t>қын белін буынып, 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kk-KZ" sz="2400" strike="noStrike" u="none">
                <a:solidFill>
                  <a:srgbClr val="000000"/>
                </a:solidFill>
                <a:uFillTx/>
                <a:latin typeface="Times New Roman"/>
                <a:ea typeface="Tahoma"/>
              </a:rPr>
              <a:t>Алды-артына қаранар.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kk-KZ" sz="2400" strike="noStrike" u="none">
                <a:solidFill>
                  <a:srgbClr val="000000"/>
                </a:solidFill>
                <a:uFillTx/>
                <a:latin typeface="Times New Roman"/>
                <a:ea typeface="Tahoma"/>
              </a:rPr>
              <a:t>Дүние кірін жуынып,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kk-KZ" sz="2400" strike="noStrike" u="none">
                <a:solidFill>
                  <a:srgbClr val="000000"/>
                </a:solidFill>
                <a:uFillTx/>
                <a:latin typeface="Times New Roman"/>
                <a:ea typeface="Tahoma"/>
              </a:rPr>
              <a:t>Көрініп ойға, сөз салар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09" name="Прямоугольник 14"/>
          <p:cNvSpPr/>
          <p:nvPr/>
        </p:nvSpPr>
        <p:spPr>
          <a:xfrm>
            <a:off x="480960" y="3286080"/>
            <a:ext cx="4824360" cy="1557000"/>
          </a:xfrm>
          <a:prstGeom prst="rect">
            <a:avLst/>
          </a:prstGeom>
          <a:solidFill>
            <a:srgbClr val="ddd1e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kk-KZ" sz="2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Ызалы жүрек, долы қол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kk-KZ" sz="2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Улы сия, ащы тіл,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kk-KZ" sz="2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Не жазып кетсе, жайы- сол,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kk-KZ" sz="2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Жек көрсеңдер, өзің біл.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10" name="Стрелка влево 25"/>
          <p:cNvSpPr/>
          <p:nvPr/>
        </p:nvSpPr>
        <p:spPr>
          <a:xfrm>
            <a:off x="6058080" y="3149640"/>
            <a:ext cx="5354280" cy="2082600"/>
          </a:xfrm>
          <a:prstGeom prst="leftArrow">
            <a:avLst>
              <a:gd name="adj1" fmla="val 50000"/>
              <a:gd name="adj2" fmla="val 50003"/>
            </a:avLst>
          </a:prstGeom>
          <a:solidFill>
            <a:srgbClr val="ddd1e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kk-KZ" sz="2400" strike="noStrike" u="none">
                <a:solidFill>
                  <a:srgbClr val="000000"/>
                </a:solidFill>
                <a:uFillTx/>
                <a:latin typeface="Times New Roman"/>
                <a:ea typeface="Tahoma"/>
              </a:rPr>
              <a:t>Бұл сөз бәріне жақпауы мүмкін, жазылған соң, керегін алар.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kk-KZ" sz="2400" strike="noStrike" u="none">
                <a:solidFill>
                  <a:srgbClr val="000000"/>
                </a:solidFill>
                <a:uFillTx/>
                <a:latin typeface="Times New Roman"/>
                <a:ea typeface="Tahoma"/>
              </a:rPr>
              <a:t> 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11" name="Стрелка влево 25"/>
          <p:cNvSpPr/>
          <p:nvPr/>
        </p:nvSpPr>
        <p:spPr>
          <a:xfrm>
            <a:off x="6269040" y="1309680"/>
            <a:ext cx="4848120" cy="1676520"/>
          </a:xfrm>
          <a:prstGeom prst="leftArrow">
            <a:avLst>
              <a:gd name="adj1" fmla="val 50000"/>
              <a:gd name="adj2" fmla="val 49990"/>
            </a:avLst>
          </a:prstGeom>
          <a:solidFill>
            <a:srgbClr val="ddd1e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kk-KZ" sz="2400" strike="noStrike" u="none">
                <a:solidFill>
                  <a:srgbClr val="000000"/>
                </a:solidFill>
                <a:uFillTx/>
                <a:latin typeface="Times New Roman"/>
                <a:ea typeface="Tahoma"/>
              </a:rPr>
              <a:t>Саналы ақын ойланып, дұрыс ой айтар .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" name="Рисунок 48" descr=""/>
          <p:cNvPicPr/>
          <p:nvPr/>
        </p:nvPicPr>
        <p:blipFill>
          <a:blip r:embed="rId1"/>
          <a:stretch/>
        </p:blipFill>
        <p:spPr>
          <a:xfrm>
            <a:off x="652320" y="7978680"/>
            <a:ext cx="200160" cy="203400"/>
          </a:xfrm>
          <a:prstGeom prst="rect">
            <a:avLst/>
          </a:prstGeom>
          <a:ln w="0">
            <a:noFill/>
          </a:ln>
        </p:spPr>
      </p:pic>
      <p:sp>
        <p:nvSpPr>
          <p:cNvPr id="113" name="object 2"/>
          <p:cNvSpPr/>
          <p:nvPr/>
        </p:nvSpPr>
        <p:spPr>
          <a:xfrm>
            <a:off x="1440" y="-22320"/>
            <a:ext cx="12190680" cy="978120"/>
          </a:xfrm>
          <a:prstGeom prst="pie">
            <a:avLst/>
          </a:prstGeom>
          <a:solidFill>
            <a:srgbClr val="2e77e2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rmAutofit/>
          </a:bodyPr>
          <a:p>
            <a:pPr>
              <a:lnSpc>
                <a:spcPct val="100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1" lang="ru-RU" sz="2800" strike="noStrike" u="none">
                <a:solidFill>
                  <a:srgbClr val="ffffff"/>
                </a:solidFill>
                <a:uFillTx/>
                <a:latin typeface="Tahoma"/>
                <a:ea typeface="Tahoma"/>
              </a:rPr>
              <a:t>  </a:t>
            </a:r>
            <a:r>
              <a:rPr b="1" lang="ru-RU" sz="2800" strike="noStrike" u="none">
                <a:solidFill>
                  <a:srgbClr val="ffffff"/>
                </a:solidFill>
                <a:uFillTx/>
                <a:latin typeface="Times New Roman"/>
                <a:ea typeface="Tahoma"/>
              </a:rPr>
              <a:t>3-тапсырма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1" lang="ru-RU" sz="2800" strike="noStrike" u="none">
                <a:solidFill>
                  <a:srgbClr val="ffffff"/>
                </a:solidFill>
                <a:uFillTx/>
                <a:latin typeface="Times New Roman"/>
                <a:ea typeface="Tahoma"/>
              </a:rPr>
              <a:t>  </a:t>
            </a:r>
            <a:r>
              <a:rPr b="1" lang="kk-KZ" sz="2400" strike="noStrike" u="none">
                <a:solidFill>
                  <a:srgbClr val="ffffff"/>
                </a:solidFill>
                <a:uFillTx/>
                <a:latin typeface="Tahoma"/>
                <a:ea typeface="Tahoma"/>
              </a:rPr>
              <a:t>Өлеңнің тақырыбы мен онда көтерілген мәселені анықтаңыз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14" name="Прямоугольник 73"/>
          <p:cNvSpPr/>
          <p:nvPr/>
        </p:nvSpPr>
        <p:spPr>
          <a:xfrm>
            <a:off x="4349880" y="1343160"/>
            <a:ext cx="1573200" cy="825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</a:rPr>
              <a:t>37 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</a:rPr>
              <a:t>Частных детских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</a:rPr>
              <a:t>сада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15" name="Прямоугольник 74"/>
          <p:cNvSpPr/>
          <p:nvPr/>
        </p:nvSpPr>
        <p:spPr>
          <a:xfrm>
            <a:off x="5942160" y="1309680"/>
            <a:ext cx="157140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</a:rPr>
              <a:t>43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</a:rPr>
              <a:t>Мини-центра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cxnSp>
        <p:nvCxnSpPr>
          <p:cNvPr id="116" name="Google Shape;77;p1"/>
          <p:cNvCxnSpPr/>
          <p:nvPr/>
        </p:nvCxnSpPr>
        <p:spPr>
          <a:xfrm>
            <a:off x="212400" y="6621120"/>
            <a:ext cx="11729160" cy="26280"/>
          </a:xfrm>
          <a:prstGeom prst="straightConnector1">
            <a:avLst/>
          </a:prstGeom>
          <a:ln w="57240">
            <a:solidFill>
              <a:srgbClr val="33cccc"/>
            </a:solidFill>
            <a:miter/>
          </a:ln>
        </p:spPr>
      </p:cxnSp>
      <p:cxnSp>
        <p:nvCxnSpPr>
          <p:cNvPr id="117" name="Google Shape;78;p1"/>
          <p:cNvCxnSpPr/>
          <p:nvPr/>
        </p:nvCxnSpPr>
        <p:spPr>
          <a:xfrm>
            <a:off x="757080" y="6364080"/>
            <a:ext cx="10694160" cy="37080"/>
          </a:xfrm>
          <a:prstGeom prst="straightConnector1">
            <a:avLst/>
          </a:prstGeom>
          <a:ln w="38160">
            <a:solidFill>
              <a:srgbClr val="5b9bd5"/>
            </a:solidFill>
            <a:miter/>
          </a:ln>
        </p:spPr>
      </p:cxnSp>
      <p:sp>
        <p:nvSpPr>
          <p:cNvPr id="118" name="Стрелка: влево 1"/>
          <p:cNvSpPr/>
          <p:nvPr/>
        </p:nvSpPr>
        <p:spPr>
          <a:xfrm>
            <a:off x="6269040" y="1592280"/>
            <a:ext cx="4089240" cy="1614600"/>
          </a:xfrm>
          <a:prstGeom prst="leftArrow">
            <a:avLst>
              <a:gd name="adj1" fmla="val 50000"/>
              <a:gd name="adj2" fmla="val 49997"/>
            </a:avLst>
          </a:prstGeom>
          <a:solidFill>
            <a:srgbClr val="4472c4"/>
          </a:solidFill>
          <a:ln w="12600">
            <a:solidFill>
              <a:srgbClr val="2f528f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ru-RU" sz="2800" strike="noStrike" u="none">
                <a:solidFill>
                  <a:srgbClr val="ffffff"/>
                </a:solidFill>
                <a:uFillTx/>
                <a:latin typeface="Calibri"/>
              </a:rPr>
              <a:t>Та</a:t>
            </a:r>
            <a:r>
              <a:rPr b="0" lang="kk-KZ" sz="2800" strike="noStrike" u="none">
                <a:solidFill>
                  <a:srgbClr val="ffffff"/>
                </a:solidFill>
                <a:uFillTx/>
                <a:latin typeface="Calibri"/>
              </a:rPr>
              <a:t>қырыбы 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19" name="Стрелка: влево 11"/>
          <p:cNvSpPr/>
          <p:nvPr/>
        </p:nvSpPr>
        <p:spPr>
          <a:xfrm>
            <a:off x="6334200" y="3811680"/>
            <a:ext cx="4089240" cy="1650960"/>
          </a:xfrm>
          <a:prstGeom prst="leftArrow">
            <a:avLst>
              <a:gd name="adj1" fmla="val 50000"/>
              <a:gd name="adj2" fmla="val 49996"/>
            </a:avLst>
          </a:prstGeom>
          <a:solidFill>
            <a:srgbClr val="4472c4"/>
          </a:solidFill>
          <a:ln w="12600">
            <a:solidFill>
              <a:srgbClr val="2f528f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kk-KZ" sz="2800" strike="noStrike" u="none">
                <a:solidFill>
                  <a:srgbClr val="ffffff"/>
                </a:solidFill>
                <a:uFillTx/>
                <a:latin typeface="Calibri"/>
              </a:rPr>
              <a:t>Көтерілген мәселе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20" name="Овал 17"/>
          <p:cNvSpPr/>
          <p:nvPr/>
        </p:nvSpPr>
        <p:spPr>
          <a:xfrm>
            <a:off x="1214280" y="1857240"/>
            <a:ext cx="3270240" cy="1143000"/>
          </a:xfrm>
          <a:prstGeom prst="ellipse">
            <a:avLst/>
          </a:prstGeom>
          <a:solidFill>
            <a:srgbClr val="4472c4"/>
          </a:solidFill>
          <a:ln w="12600">
            <a:solidFill>
              <a:srgbClr val="2f528f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kk-KZ" sz="4400" strike="noStrike" u="none">
                <a:solidFill>
                  <a:srgbClr val="ffffff"/>
                </a:solidFill>
                <a:uFillTx/>
                <a:latin typeface="Calibri"/>
              </a:rPr>
              <a:t>?</a:t>
            </a:r>
            <a:endParaRPr b="0" lang="ru-RU" sz="44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21" name="Овал 20"/>
          <p:cNvSpPr/>
          <p:nvPr/>
        </p:nvSpPr>
        <p:spPr>
          <a:xfrm>
            <a:off x="1390680" y="4065480"/>
            <a:ext cx="3270240" cy="1143000"/>
          </a:xfrm>
          <a:prstGeom prst="ellipse">
            <a:avLst/>
          </a:prstGeom>
          <a:solidFill>
            <a:srgbClr val="4472c4"/>
          </a:solidFill>
          <a:ln w="12600">
            <a:solidFill>
              <a:srgbClr val="2f528f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kk-KZ" sz="4400" strike="noStrike" u="none">
                <a:solidFill>
                  <a:srgbClr val="ffffff"/>
                </a:solidFill>
                <a:uFillTx/>
                <a:latin typeface="Calibri"/>
              </a:rPr>
              <a:t>?</a:t>
            </a:r>
            <a:endParaRPr b="0" lang="ru-RU" sz="44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" name="Рисунок 48" descr=""/>
          <p:cNvPicPr/>
          <p:nvPr/>
        </p:nvPicPr>
        <p:blipFill>
          <a:blip r:embed="rId1"/>
          <a:stretch/>
        </p:blipFill>
        <p:spPr>
          <a:xfrm>
            <a:off x="652320" y="7978680"/>
            <a:ext cx="200160" cy="203400"/>
          </a:xfrm>
          <a:prstGeom prst="rect">
            <a:avLst/>
          </a:prstGeom>
          <a:ln w="0">
            <a:noFill/>
          </a:ln>
        </p:spPr>
      </p:pic>
      <p:sp>
        <p:nvSpPr>
          <p:cNvPr id="123" name="object 2"/>
          <p:cNvSpPr/>
          <p:nvPr/>
        </p:nvSpPr>
        <p:spPr>
          <a:xfrm>
            <a:off x="1440" y="-22320"/>
            <a:ext cx="12190680" cy="978120"/>
          </a:xfrm>
          <a:prstGeom prst="pie">
            <a:avLst/>
          </a:prstGeom>
          <a:solidFill>
            <a:srgbClr val="2e77e2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rmAutofit/>
          </a:bodyPr>
          <a:p>
            <a:pPr>
              <a:lnSpc>
                <a:spcPct val="100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1" lang="kk-KZ" sz="2400" strike="noStrike" u="none">
                <a:solidFill>
                  <a:srgbClr val="ffffff"/>
                </a:solidFill>
                <a:uFillTx/>
                <a:latin typeface="Times New Roman"/>
                <a:ea typeface="Times New Roman"/>
              </a:rPr>
              <a:t>      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1" lang="kk-KZ" sz="2400" strike="noStrike" u="none">
                <a:solidFill>
                  <a:srgbClr val="ffffff"/>
                </a:solidFill>
                <a:uFillTx/>
                <a:latin typeface="Times New Roman"/>
                <a:ea typeface="Times New Roman"/>
              </a:rPr>
              <a:t>     </a:t>
            </a:r>
            <a:r>
              <a:rPr b="1" lang="kk-KZ" sz="3200" strike="noStrike" u="none">
                <a:solidFill>
                  <a:srgbClr val="ffffff"/>
                </a:solidFill>
                <a:uFillTx/>
                <a:latin typeface="Times New Roman"/>
                <a:ea typeface="Times New Roman"/>
              </a:rPr>
              <a:t>Өзіңізді тексеріңіз:</a:t>
            </a:r>
            <a:endParaRPr b="0" lang="ru-RU" sz="3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24" name="Прямоугольник 73"/>
          <p:cNvSpPr/>
          <p:nvPr/>
        </p:nvSpPr>
        <p:spPr>
          <a:xfrm>
            <a:off x="4349880" y="1343160"/>
            <a:ext cx="1573200" cy="825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</a:rPr>
              <a:t>37 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</a:rPr>
              <a:t>Частных детских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</a:rPr>
              <a:t>сада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25" name="Прямоугольник 74"/>
          <p:cNvSpPr/>
          <p:nvPr/>
        </p:nvSpPr>
        <p:spPr>
          <a:xfrm>
            <a:off x="5942160" y="1309680"/>
            <a:ext cx="157140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</a:rPr>
              <a:t>43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</a:rPr>
              <a:t>Мини-центра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cxnSp>
        <p:nvCxnSpPr>
          <p:cNvPr id="126" name="Google Shape;77;p1"/>
          <p:cNvCxnSpPr/>
          <p:nvPr/>
        </p:nvCxnSpPr>
        <p:spPr>
          <a:xfrm>
            <a:off x="212400" y="6621120"/>
            <a:ext cx="11729160" cy="26280"/>
          </a:xfrm>
          <a:prstGeom prst="straightConnector1">
            <a:avLst/>
          </a:prstGeom>
          <a:ln w="57240">
            <a:solidFill>
              <a:srgbClr val="33cccc"/>
            </a:solidFill>
            <a:miter/>
          </a:ln>
        </p:spPr>
      </p:cxnSp>
      <p:cxnSp>
        <p:nvCxnSpPr>
          <p:cNvPr id="127" name="Google Shape;78;p1"/>
          <p:cNvCxnSpPr/>
          <p:nvPr/>
        </p:nvCxnSpPr>
        <p:spPr>
          <a:xfrm>
            <a:off x="757080" y="6364080"/>
            <a:ext cx="10694160" cy="37080"/>
          </a:xfrm>
          <a:prstGeom prst="straightConnector1">
            <a:avLst/>
          </a:prstGeom>
          <a:ln w="38160">
            <a:solidFill>
              <a:srgbClr val="5b9bd5"/>
            </a:solidFill>
            <a:miter/>
          </a:ln>
        </p:spPr>
      </p:cxnSp>
      <p:sp>
        <p:nvSpPr>
          <p:cNvPr id="128" name="Стрелка: влево 8"/>
          <p:cNvSpPr/>
          <p:nvPr/>
        </p:nvSpPr>
        <p:spPr>
          <a:xfrm>
            <a:off x="6103800" y="1573200"/>
            <a:ext cx="4089600" cy="1614600"/>
          </a:xfrm>
          <a:prstGeom prst="leftArrow">
            <a:avLst>
              <a:gd name="adj1" fmla="val 50000"/>
              <a:gd name="adj2" fmla="val 50001"/>
            </a:avLst>
          </a:prstGeom>
          <a:solidFill>
            <a:srgbClr val="4472c4"/>
          </a:solidFill>
          <a:ln w="12600">
            <a:solidFill>
              <a:srgbClr val="2f528f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ru-RU" sz="2800" strike="noStrike" u="none">
                <a:solidFill>
                  <a:srgbClr val="ffffff"/>
                </a:solidFill>
                <a:uFillTx/>
                <a:latin typeface="Calibri"/>
              </a:rPr>
              <a:t>Та</a:t>
            </a:r>
            <a:r>
              <a:rPr b="0" lang="kk-KZ" sz="2800" strike="noStrike" u="none">
                <a:solidFill>
                  <a:srgbClr val="ffffff"/>
                </a:solidFill>
                <a:uFillTx/>
                <a:latin typeface="Calibri"/>
              </a:rPr>
              <a:t>қырыбы 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29" name="Стрелка: влево 9"/>
          <p:cNvSpPr/>
          <p:nvPr/>
        </p:nvSpPr>
        <p:spPr>
          <a:xfrm>
            <a:off x="6413400" y="3933720"/>
            <a:ext cx="4089600" cy="1614600"/>
          </a:xfrm>
          <a:prstGeom prst="leftArrow">
            <a:avLst>
              <a:gd name="adj1" fmla="val 50000"/>
              <a:gd name="adj2" fmla="val 50001"/>
            </a:avLst>
          </a:prstGeom>
          <a:solidFill>
            <a:srgbClr val="4472c4"/>
          </a:solidFill>
          <a:ln w="12600">
            <a:solidFill>
              <a:srgbClr val="2f528f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ru-RU" sz="2800" strike="noStrike" u="none">
                <a:solidFill>
                  <a:srgbClr val="ffffff"/>
                </a:solidFill>
                <a:uFillTx/>
                <a:latin typeface="Calibri"/>
              </a:rPr>
              <a:t>Көтерілген мәселе</a:t>
            </a:r>
            <a:r>
              <a:rPr b="0" lang="kk-KZ" sz="2800" strike="noStrike" u="none">
                <a:solidFill>
                  <a:srgbClr val="ffffff"/>
                </a:solidFill>
                <a:uFillTx/>
                <a:latin typeface="Calibri"/>
              </a:rPr>
              <a:t> 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30" name="Овал 12"/>
          <p:cNvSpPr/>
          <p:nvPr/>
        </p:nvSpPr>
        <p:spPr>
          <a:xfrm>
            <a:off x="1214280" y="1504800"/>
            <a:ext cx="4087800" cy="1495440"/>
          </a:xfrm>
          <a:prstGeom prst="ellipse">
            <a:avLst/>
          </a:prstGeom>
          <a:solidFill>
            <a:srgbClr val="4472c4"/>
          </a:solidFill>
          <a:ln w="12600">
            <a:solidFill>
              <a:srgbClr val="2f528f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kk-KZ" sz="2000" strike="noStrike" u="none">
                <a:solidFill>
                  <a:srgbClr val="ffffff"/>
                </a:solidFill>
                <a:uFillTx/>
                <a:latin typeface="Times New Roman"/>
                <a:ea typeface="Times New Roman"/>
              </a:rPr>
              <a:t>Сөз өнері,өлең, ән туралы</a:t>
            </a:r>
            <a:endParaRPr b="0" lang="ru-RU" sz="20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31" name="Овал 14"/>
          <p:cNvSpPr/>
          <p:nvPr/>
        </p:nvSpPr>
        <p:spPr>
          <a:xfrm>
            <a:off x="1214280" y="3807000"/>
            <a:ext cx="4280040" cy="1868400"/>
          </a:xfrm>
          <a:prstGeom prst="ellipse">
            <a:avLst/>
          </a:prstGeom>
          <a:solidFill>
            <a:srgbClr val="4472c4"/>
          </a:solidFill>
          <a:ln w="12600">
            <a:solidFill>
              <a:srgbClr val="2f528f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32" name="TextBox 16"/>
          <p:cNvSpPr/>
          <p:nvPr/>
        </p:nvSpPr>
        <p:spPr>
          <a:xfrm>
            <a:off x="612720" y="4132440"/>
            <a:ext cx="5121360" cy="1008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ru-RU" sz="2000" strike="noStrike" u="none">
                <a:solidFill>
                  <a:srgbClr val="ffffff"/>
                </a:solidFill>
                <a:uFillTx/>
                <a:latin typeface="Times New Roman"/>
                <a:ea typeface="Times New Roman"/>
              </a:rPr>
              <a:t>Ақынның өлеңге қойған </a:t>
            </a:r>
            <a:endParaRPr b="0" lang="ru-RU" sz="20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ru-RU" sz="2000" strike="noStrike" u="none">
                <a:solidFill>
                  <a:srgbClr val="ffffff"/>
                </a:solidFill>
                <a:uFillTx/>
                <a:latin typeface="Times New Roman"/>
                <a:ea typeface="Times New Roman"/>
              </a:rPr>
              <a:t>талабы арқылы поэзияны </a:t>
            </a:r>
            <a:endParaRPr b="0" lang="ru-RU" sz="20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ru-RU" sz="2000" strike="noStrike" u="none">
                <a:solidFill>
                  <a:srgbClr val="ffffff"/>
                </a:solidFill>
                <a:uFillTx/>
                <a:latin typeface="Times New Roman"/>
                <a:ea typeface="Times New Roman"/>
              </a:rPr>
              <a:t>бағалауға шақырады</a:t>
            </a:r>
            <a:endParaRPr b="0" lang="ru-RU" sz="20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" name="Рисунок 48" descr=""/>
          <p:cNvPicPr/>
          <p:nvPr/>
        </p:nvPicPr>
        <p:blipFill>
          <a:blip r:embed="rId1"/>
          <a:stretch/>
        </p:blipFill>
        <p:spPr>
          <a:xfrm>
            <a:off x="652320" y="7978680"/>
            <a:ext cx="200160" cy="203400"/>
          </a:xfrm>
          <a:prstGeom prst="rect">
            <a:avLst/>
          </a:prstGeom>
          <a:ln w="0">
            <a:noFill/>
          </a:ln>
        </p:spPr>
      </p:pic>
      <p:sp>
        <p:nvSpPr>
          <p:cNvPr id="134" name="object 2"/>
          <p:cNvSpPr/>
          <p:nvPr/>
        </p:nvSpPr>
        <p:spPr>
          <a:xfrm>
            <a:off x="1440" y="-22320"/>
            <a:ext cx="12190680" cy="978120"/>
          </a:xfrm>
          <a:prstGeom prst="pie">
            <a:avLst/>
          </a:prstGeom>
          <a:solidFill>
            <a:srgbClr val="2e77e2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rmAutofit/>
          </a:bodyPr>
          <a:p>
            <a:pPr>
              <a:lnSpc>
                <a:spcPct val="100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1" lang="kk-KZ" sz="2400" strike="noStrike" u="none">
                <a:solidFill>
                  <a:srgbClr val="ffffff"/>
                </a:solidFill>
                <a:uFillTx/>
                <a:latin typeface="Times New Roman"/>
                <a:ea typeface="Times New Roman"/>
              </a:rPr>
              <a:t>      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1" lang="kk-KZ" sz="2400" strike="noStrike" u="none">
                <a:solidFill>
                  <a:srgbClr val="ffffff"/>
                </a:solidFill>
                <a:uFillTx/>
                <a:latin typeface="Times New Roman"/>
                <a:ea typeface="Times New Roman"/>
              </a:rPr>
              <a:t>     </a:t>
            </a:r>
            <a:r>
              <a:rPr b="1" lang="kk-KZ" sz="3200" strike="noStrike" u="none">
                <a:solidFill>
                  <a:srgbClr val="ffffff"/>
                </a:solidFill>
                <a:uFillTx/>
                <a:latin typeface="Times New Roman"/>
                <a:ea typeface="Times New Roman"/>
              </a:rPr>
              <a:t>Бүгін нені білдіңіз?</a:t>
            </a:r>
            <a:endParaRPr b="0" lang="ru-RU" sz="3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endParaRPr b="0" lang="ru-RU" sz="3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endParaRPr b="0" lang="ru-RU" sz="3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35" name="Прямоугольник 73"/>
          <p:cNvSpPr/>
          <p:nvPr/>
        </p:nvSpPr>
        <p:spPr>
          <a:xfrm>
            <a:off x="4349880" y="1343160"/>
            <a:ext cx="1573200" cy="1191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</a:rPr>
              <a:t>Жаө37Жажжжө 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</a:rPr>
              <a:t>Частных детских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</a:rPr>
              <a:t>сада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36" name="Прямоугольник 74"/>
          <p:cNvSpPr/>
          <p:nvPr/>
        </p:nvSpPr>
        <p:spPr>
          <a:xfrm>
            <a:off x="5942160" y="1309680"/>
            <a:ext cx="157140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</a:rPr>
              <a:t>43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</a:rPr>
              <a:t>Мини-центра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cxnSp>
        <p:nvCxnSpPr>
          <p:cNvPr id="137" name="Google Shape;77;p1"/>
          <p:cNvCxnSpPr/>
          <p:nvPr/>
        </p:nvCxnSpPr>
        <p:spPr>
          <a:xfrm>
            <a:off x="212400" y="6621120"/>
            <a:ext cx="11729160" cy="26280"/>
          </a:xfrm>
          <a:prstGeom prst="straightConnector1">
            <a:avLst/>
          </a:prstGeom>
          <a:ln w="57240">
            <a:solidFill>
              <a:srgbClr val="33cccc"/>
            </a:solidFill>
            <a:miter/>
          </a:ln>
        </p:spPr>
      </p:cxnSp>
      <p:cxnSp>
        <p:nvCxnSpPr>
          <p:cNvPr id="138" name="Google Shape;78;p1"/>
          <p:cNvCxnSpPr/>
          <p:nvPr/>
        </p:nvCxnSpPr>
        <p:spPr>
          <a:xfrm>
            <a:off x="757080" y="6364080"/>
            <a:ext cx="10694160" cy="37080"/>
          </a:xfrm>
          <a:prstGeom prst="straightConnector1">
            <a:avLst/>
          </a:prstGeom>
          <a:ln w="38160">
            <a:solidFill>
              <a:srgbClr val="5b9bd5"/>
            </a:solidFill>
            <a:miter/>
          </a:ln>
        </p:spPr>
      </p:cxnSp>
      <p:pic>
        <p:nvPicPr>
          <p:cNvPr id="139" name="Рисунок 9" descr="ÐÐ°ÑÑÐ¸Ð½ÐºÐ¸ Ð¿Ð¾ Ð·Ð°Ð¿ÑÐ¾ÑÑ ÑÐ¾ÑÐ³Ð¾Ð²Ð»Ñ"/>
          <p:cNvPicPr/>
          <p:nvPr/>
        </p:nvPicPr>
        <p:blipFill>
          <a:blip r:embed="rId2"/>
          <a:stretch/>
        </p:blipFill>
        <p:spPr>
          <a:xfrm>
            <a:off x="561960" y="1716120"/>
            <a:ext cx="2209680" cy="2773440"/>
          </a:xfrm>
          <a:prstGeom prst="rect">
            <a:avLst/>
          </a:prstGeom>
          <a:ln w="0">
            <a:noFill/>
          </a:ln>
        </p:spPr>
      </p:pic>
      <p:sp>
        <p:nvSpPr>
          <p:cNvPr id="140" name="TextBox 3"/>
          <p:cNvSpPr/>
          <p:nvPr/>
        </p:nvSpPr>
        <p:spPr>
          <a:xfrm>
            <a:off x="3603600" y="2028960"/>
            <a:ext cx="8026560" cy="2228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kk-KZ" sz="2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-Абай Құнанбайұлының өмірі мен шығармалары туралы тағы бір ақпарат  білдіңіз;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kk-KZ" sz="2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- өлеңнің тақырыбы мен ондағы мәселені анықтай алдыңыз;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1" name="Рисунок 48" descr=""/>
          <p:cNvPicPr/>
          <p:nvPr/>
        </p:nvPicPr>
        <p:blipFill>
          <a:blip r:embed="rId1"/>
          <a:stretch/>
        </p:blipFill>
        <p:spPr>
          <a:xfrm>
            <a:off x="652320" y="7978680"/>
            <a:ext cx="200160" cy="203400"/>
          </a:xfrm>
          <a:prstGeom prst="rect">
            <a:avLst/>
          </a:prstGeom>
          <a:ln w="0">
            <a:noFill/>
          </a:ln>
        </p:spPr>
      </p:pic>
      <p:sp>
        <p:nvSpPr>
          <p:cNvPr id="142" name="object 2"/>
          <p:cNvSpPr/>
          <p:nvPr/>
        </p:nvSpPr>
        <p:spPr>
          <a:xfrm>
            <a:off x="1440" y="-22320"/>
            <a:ext cx="12190680" cy="978120"/>
          </a:xfrm>
          <a:prstGeom prst="pie">
            <a:avLst/>
          </a:prstGeom>
          <a:solidFill>
            <a:srgbClr val="2e77e2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rmAutofit/>
          </a:bodyPr>
          <a:p>
            <a:pPr>
              <a:lnSpc>
                <a:spcPct val="100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1" lang="kk-KZ" sz="2400" strike="noStrike" u="none">
                <a:solidFill>
                  <a:srgbClr val="ffffff"/>
                </a:solidFill>
                <a:uFillTx/>
                <a:latin typeface="Times New Roman"/>
                <a:ea typeface="Times New Roman"/>
              </a:rPr>
              <a:t>      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1" lang="kk-KZ" sz="2400" strike="noStrike" u="none">
                <a:solidFill>
                  <a:srgbClr val="ffffff"/>
                </a:solidFill>
                <a:uFillTx/>
                <a:latin typeface="Times New Roman"/>
                <a:ea typeface="Times New Roman"/>
              </a:rPr>
              <a:t>     </a:t>
            </a:r>
            <a:r>
              <a:rPr b="1" lang="kk-KZ" sz="2400" strike="noStrike" u="none">
                <a:solidFill>
                  <a:srgbClr val="ffffff"/>
                </a:solidFill>
                <a:uFillTx/>
                <a:latin typeface="Times New Roman"/>
                <a:ea typeface="Times New Roman"/>
              </a:rPr>
              <a:t>Қосымша тапсырма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43" name="Прямоугольник 73"/>
          <p:cNvSpPr/>
          <p:nvPr/>
        </p:nvSpPr>
        <p:spPr>
          <a:xfrm>
            <a:off x="4349880" y="1343160"/>
            <a:ext cx="1573200" cy="1191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</a:rPr>
              <a:t>Жаө37Жажжжө 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</a:rPr>
              <a:t>Частных детских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</a:rPr>
              <a:t>сада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44" name="Прямоугольник 74"/>
          <p:cNvSpPr/>
          <p:nvPr/>
        </p:nvSpPr>
        <p:spPr>
          <a:xfrm>
            <a:off x="5942160" y="1309680"/>
            <a:ext cx="157140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</a:rPr>
              <a:t>43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</a:rPr>
              <a:t>Мини-центра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cxnSp>
        <p:nvCxnSpPr>
          <p:cNvPr id="145" name="Google Shape;77;p1"/>
          <p:cNvCxnSpPr/>
          <p:nvPr/>
        </p:nvCxnSpPr>
        <p:spPr>
          <a:xfrm>
            <a:off x="212400" y="6621120"/>
            <a:ext cx="11729160" cy="26280"/>
          </a:xfrm>
          <a:prstGeom prst="straightConnector1">
            <a:avLst/>
          </a:prstGeom>
          <a:ln w="57240">
            <a:solidFill>
              <a:srgbClr val="33cccc"/>
            </a:solidFill>
            <a:miter/>
          </a:ln>
        </p:spPr>
      </p:cxnSp>
      <p:cxnSp>
        <p:nvCxnSpPr>
          <p:cNvPr id="146" name="Google Shape;78;p1"/>
          <p:cNvCxnSpPr/>
          <p:nvPr/>
        </p:nvCxnSpPr>
        <p:spPr>
          <a:xfrm>
            <a:off x="757080" y="6364080"/>
            <a:ext cx="10694160" cy="37080"/>
          </a:xfrm>
          <a:prstGeom prst="straightConnector1">
            <a:avLst/>
          </a:prstGeom>
          <a:ln w="38160">
            <a:solidFill>
              <a:srgbClr val="5b9bd5"/>
            </a:solidFill>
            <a:miter/>
          </a:ln>
        </p:spPr>
      </p:cxnSp>
      <p:sp>
        <p:nvSpPr>
          <p:cNvPr id="147" name="TextBox 3"/>
          <p:cNvSpPr/>
          <p:nvPr/>
        </p:nvSpPr>
        <p:spPr>
          <a:xfrm>
            <a:off x="4349880" y="2028960"/>
            <a:ext cx="5653080" cy="947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kk-KZ" sz="2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Өлеңнің орыс тіліндегі аудармасын оқып, салыстырып көріңіз.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pic>
        <p:nvPicPr>
          <p:cNvPr id="148" name="Рисунок 2" descr="Изображение выглядит как текст&#10;&#10;Автоматически созданное описание"/>
          <p:cNvPicPr/>
          <p:nvPr/>
        </p:nvPicPr>
        <p:blipFill>
          <a:blip r:embed="rId2"/>
          <a:stretch/>
        </p:blipFill>
        <p:spPr>
          <a:xfrm>
            <a:off x="652320" y="1427040"/>
            <a:ext cx="2951280" cy="3971880"/>
          </a:xfrm>
          <a:prstGeom prst="rect">
            <a:avLst/>
          </a:prstGeom>
          <a:ln w="0">
            <a:noFill/>
          </a:ln>
        </p:spPr>
      </p:pic>
    </p:spTree>
  </p:cSld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48" descr=""/>
          <p:cNvPicPr/>
          <p:nvPr/>
        </p:nvPicPr>
        <p:blipFill>
          <a:blip r:embed="rId1"/>
          <a:stretch/>
        </p:blipFill>
        <p:spPr>
          <a:xfrm>
            <a:off x="652320" y="7978680"/>
            <a:ext cx="200160" cy="203400"/>
          </a:xfrm>
          <a:prstGeom prst="rect">
            <a:avLst/>
          </a:prstGeom>
          <a:ln w="0">
            <a:noFill/>
          </a:ln>
        </p:spPr>
      </p:pic>
      <p:sp>
        <p:nvSpPr>
          <p:cNvPr id="11" name="object 2"/>
          <p:cNvSpPr/>
          <p:nvPr/>
        </p:nvSpPr>
        <p:spPr>
          <a:xfrm>
            <a:off x="1440" y="-12600"/>
            <a:ext cx="12190680" cy="977760"/>
          </a:xfrm>
          <a:custGeom>
            <a:avLst/>
            <a:gdLst>
              <a:gd name="textAreaLeft" fmla="*/ 0 w 12190680"/>
              <a:gd name="textAreaRight" fmla="*/ 12191040 w 12190680"/>
              <a:gd name="textAreaTop" fmla="*/ 0 h 977760"/>
              <a:gd name="textAreaBottom" fmla="*/ 978120 h 977760"/>
            </a:gdLst>
            <a:ahLst/>
            <a:rect l="textAreaLeft" t="textAreaTop" r="textAreaRight" b="textAreaBottom"/>
            <a:pathLst>
              <a:path w="15238094" h="1221740">
                <a:moveTo>
                  <a:pt x="0" y="1221663"/>
                </a:moveTo>
                <a:lnTo>
                  <a:pt x="15237736" y="1221663"/>
                </a:lnTo>
                <a:lnTo>
                  <a:pt x="15237736" y="0"/>
                </a:lnTo>
                <a:lnTo>
                  <a:pt x="0" y="0"/>
                </a:lnTo>
                <a:lnTo>
                  <a:pt x="0" y="1221663"/>
                </a:lnTo>
                <a:close/>
              </a:path>
            </a:pathLst>
          </a:custGeom>
          <a:solidFill>
            <a:srgbClr val="2e77e2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2" name="Прямоугольник 73"/>
          <p:cNvSpPr/>
          <p:nvPr/>
        </p:nvSpPr>
        <p:spPr>
          <a:xfrm>
            <a:off x="4349880" y="1343160"/>
            <a:ext cx="1573200" cy="825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</a:rPr>
              <a:t>37 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</a:rPr>
              <a:t>Частных детских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</a:rPr>
              <a:t>сада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3" name="Прямоугольник 74"/>
          <p:cNvSpPr/>
          <p:nvPr/>
        </p:nvSpPr>
        <p:spPr>
          <a:xfrm>
            <a:off x="5942160" y="1309680"/>
            <a:ext cx="157140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</a:rPr>
              <a:t>43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</a:rPr>
              <a:t>Мини-центра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cxnSp>
        <p:nvCxnSpPr>
          <p:cNvPr id="14" name="Google Shape;77;p1"/>
          <p:cNvCxnSpPr/>
          <p:nvPr/>
        </p:nvCxnSpPr>
        <p:spPr>
          <a:xfrm>
            <a:off x="212400" y="6621120"/>
            <a:ext cx="11729160" cy="26280"/>
          </a:xfrm>
          <a:prstGeom prst="straightConnector1">
            <a:avLst/>
          </a:prstGeom>
          <a:ln w="57240">
            <a:solidFill>
              <a:srgbClr val="33cccc"/>
            </a:solidFill>
            <a:miter/>
          </a:ln>
        </p:spPr>
      </p:cxnSp>
      <p:cxnSp>
        <p:nvCxnSpPr>
          <p:cNvPr id="15" name="Google Shape;78;p1"/>
          <p:cNvCxnSpPr/>
          <p:nvPr/>
        </p:nvCxnSpPr>
        <p:spPr>
          <a:xfrm>
            <a:off x="757080" y="3716280"/>
            <a:ext cx="10694160" cy="37440"/>
          </a:xfrm>
          <a:prstGeom prst="straightConnector1">
            <a:avLst/>
          </a:prstGeom>
          <a:ln w="57240">
            <a:solidFill>
              <a:srgbClr val="5b9bd5"/>
            </a:solidFill>
            <a:miter/>
          </a:ln>
        </p:spPr>
      </p:cxnSp>
      <p:sp>
        <p:nvSpPr>
          <p:cNvPr id="16" name="TextBox 25"/>
          <p:cNvSpPr/>
          <p:nvPr/>
        </p:nvSpPr>
        <p:spPr>
          <a:xfrm>
            <a:off x="1228680" y="4011480"/>
            <a:ext cx="4246560" cy="45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1" lang="ru-RU" sz="2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Сабақтың тақырыбы: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7" name="TextBox 9"/>
          <p:cNvSpPr/>
          <p:nvPr/>
        </p:nvSpPr>
        <p:spPr>
          <a:xfrm>
            <a:off x="8182080" y="196920"/>
            <a:ext cx="3568320" cy="581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1" lang="kk-KZ" sz="1600" strike="noStrike" u="none">
                <a:solidFill>
                  <a:srgbClr val="ffffff"/>
                </a:solidFill>
                <a:uFillTx/>
                <a:latin typeface="Tahoma"/>
                <a:ea typeface="Tahoma"/>
              </a:rPr>
              <a:t>ҚАЗАҚ ТІЛІ МЕН ӘДЕБИЕТІ (Т2)</a:t>
            </a:r>
            <a:endParaRPr b="0" lang="ru-RU" sz="16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1" lang="ru-RU" sz="1600" strike="noStrike" u="none">
                <a:solidFill>
                  <a:srgbClr val="ffffff"/>
                </a:solidFill>
                <a:uFillTx/>
                <a:latin typeface="Tahoma"/>
                <a:ea typeface="Tahoma"/>
              </a:rPr>
              <a:t>9-СЫНЫП</a:t>
            </a:r>
            <a:endParaRPr b="0" lang="ru-RU" sz="16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8" name="TextBox 1"/>
          <p:cNvSpPr/>
          <p:nvPr/>
        </p:nvSpPr>
        <p:spPr>
          <a:xfrm>
            <a:off x="1245240" y="320760"/>
            <a:ext cx="2689200" cy="45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1" lang="kk-KZ" sz="2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Бөлім тақырыбы: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9" name="TextBox 1"/>
          <p:cNvSpPr/>
          <p:nvPr/>
        </p:nvSpPr>
        <p:spPr>
          <a:xfrm>
            <a:off x="757080" y="1641600"/>
            <a:ext cx="11184120" cy="1069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kk-KZ" sz="32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Жаһандану: демография. Абай Құнанбайұлы «Адамның кейбір кездері»</a:t>
            </a:r>
            <a:endParaRPr b="0" lang="ru-RU" sz="3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20" name="TextBox 2"/>
          <p:cNvSpPr/>
          <p:nvPr/>
        </p:nvSpPr>
        <p:spPr>
          <a:xfrm>
            <a:off x="1228680" y="4846680"/>
            <a:ext cx="9380520" cy="581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kk-KZ" sz="32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Абай Құнанбайұлы «Адамның кейбір кездері» </a:t>
            </a:r>
            <a:endParaRPr b="0" lang="ru-RU" sz="3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object 2"/>
          <p:cNvSpPr/>
          <p:nvPr/>
        </p:nvSpPr>
        <p:spPr>
          <a:xfrm>
            <a:off x="1440" y="-12600"/>
            <a:ext cx="12190680" cy="977760"/>
          </a:xfrm>
          <a:custGeom>
            <a:avLst/>
            <a:gdLst>
              <a:gd name="textAreaLeft" fmla="*/ 0 w 12190680"/>
              <a:gd name="textAreaRight" fmla="*/ 12191040 w 12190680"/>
              <a:gd name="textAreaTop" fmla="*/ 0 h 977760"/>
              <a:gd name="textAreaBottom" fmla="*/ 978120 h 977760"/>
            </a:gdLst>
            <a:ahLst/>
            <a:rect l="textAreaLeft" t="textAreaTop" r="textAreaRight" b="textAreaBottom"/>
            <a:pathLst>
              <a:path w="15238094" h="1221740">
                <a:moveTo>
                  <a:pt x="0" y="1221663"/>
                </a:moveTo>
                <a:lnTo>
                  <a:pt x="15237736" y="1221663"/>
                </a:lnTo>
                <a:lnTo>
                  <a:pt x="15237736" y="0"/>
                </a:lnTo>
                <a:lnTo>
                  <a:pt x="0" y="0"/>
                </a:lnTo>
                <a:lnTo>
                  <a:pt x="0" y="1221663"/>
                </a:lnTo>
                <a:close/>
              </a:path>
            </a:pathLst>
          </a:custGeom>
          <a:solidFill>
            <a:srgbClr val="2e77e2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22" name="Прямоугольник 73"/>
          <p:cNvSpPr/>
          <p:nvPr/>
        </p:nvSpPr>
        <p:spPr>
          <a:xfrm>
            <a:off x="4349880" y="1343160"/>
            <a:ext cx="1573200" cy="825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</a:rPr>
              <a:t>37 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</a:rPr>
              <a:t>Частных детских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</a:rPr>
              <a:t>сада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23" name="Прямоугольник 74"/>
          <p:cNvSpPr/>
          <p:nvPr/>
        </p:nvSpPr>
        <p:spPr>
          <a:xfrm>
            <a:off x="5942160" y="1309680"/>
            <a:ext cx="157140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</a:rPr>
              <a:t>43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</a:rPr>
              <a:t>Мини-центра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cxnSp>
        <p:nvCxnSpPr>
          <p:cNvPr id="24" name="Google Shape;77;p1"/>
          <p:cNvCxnSpPr/>
          <p:nvPr/>
        </p:nvCxnSpPr>
        <p:spPr>
          <a:xfrm>
            <a:off x="212400" y="6621120"/>
            <a:ext cx="11729160" cy="26280"/>
          </a:xfrm>
          <a:prstGeom prst="straightConnector1">
            <a:avLst/>
          </a:prstGeom>
          <a:ln w="57240">
            <a:solidFill>
              <a:srgbClr val="33cccc"/>
            </a:solidFill>
            <a:miter/>
          </a:ln>
        </p:spPr>
      </p:cxnSp>
      <p:cxnSp>
        <p:nvCxnSpPr>
          <p:cNvPr id="25" name="Google Shape;78;p1"/>
          <p:cNvCxnSpPr/>
          <p:nvPr/>
        </p:nvCxnSpPr>
        <p:spPr>
          <a:xfrm>
            <a:off x="652320" y="3389040"/>
            <a:ext cx="10694160" cy="37080"/>
          </a:xfrm>
          <a:prstGeom prst="straightConnector1">
            <a:avLst/>
          </a:prstGeom>
          <a:ln w="38160">
            <a:solidFill>
              <a:srgbClr val="5b9bd5"/>
            </a:solidFill>
            <a:miter/>
          </a:ln>
        </p:spPr>
      </p:cxnSp>
      <p:sp>
        <p:nvSpPr>
          <p:cNvPr id="26" name="TextBox 8"/>
          <p:cNvSpPr/>
          <p:nvPr/>
        </p:nvSpPr>
        <p:spPr>
          <a:xfrm>
            <a:off x="1133640" y="258840"/>
            <a:ext cx="4246560" cy="45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1" lang="ru-RU" sz="2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Оқу мақсаттары: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27" name="TextBox 1"/>
          <p:cNvSpPr/>
          <p:nvPr/>
        </p:nvSpPr>
        <p:spPr>
          <a:xfrm>
            <a:off x="1320840" y="3770280"/>
            <a:ext cx="2894040" cy="45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1" lang="kk-KZ" sz="2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Сабақ мақсаттары: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28" name="TextBox 1"/>
          <p:cNvSpPr/>
          <p:nvPr/>
        </p:nvSpPr>
        <p:spPr>
          <a:xfrm>
            <a:off x="985680" y="1508040"/>
            <a:ext cx="9801360" cy="825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kk-KZ" sz="2400" strike="noStrike" u="none">
                <a:solidFill>
                  <a:srgbClr val="000000"/>
                </a:solidFill>
                <a:uFillTx/>
                <a:latin typeface="Times New Roman"/>
                <a:ea typeface="Calibri"/>
              </a:rPr>
              <a:t>9.3.3.1 прозалық және поэзиялық шығармалардағы автордың ойы мен көтерілген мәселені анықтап, оқырманға әсерін бағалау;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29" name="TextBox 1"/>
          <p:cNvSpPr/>
          <p:nvPr/>
        </p:nvSpPr>
        <p:spPr>
          <a:xfrm>
            <a:off x="985680" y="4419720"/>
            <a:ext cx="10144440" cy="989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90000"/>
              </a:lnSpc>
              <a:spcBef>
                <a:spcPts val="1001"/>
              </a:spcBef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kk-KZ" sz="2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-ұлы ақынның өмірі мен шығармашылығы туралы кеңірек білу;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kk-KZ" sz="2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- өлеңде көтерілген мәселені анықтау; 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Рисунок 48" descr=""/>
          <p:cNvPicPr/>
          <p:nvPr/>
        </p:nvPicPr>
        <p:blipFill>
          <a:blip r:embed="rId1"/>
          <a:stretch/>
        </p:blipFill>
        <p:spPr>
          <a:xfrm>
            <a:off x="652320" y="7978680"/>
            <a:ext cx="200160" cy="203400"/>
          </a:xfrm>
          <a:prstGeom prst="rect">
            <a:avLst/>
          </a:prstGeom>
          <a:ln w="0">
            <a:noFill/>
          </a:ln>
        </p:spPr>
      </p:pic>
      <p:sp>
        <p:nvSpPr>
          <p:cNvPr id="31" name="object 2"/>
          <p:cNvSpPr/>
          <p:nvPr/>
        </p:nvSpPr>
        <p:spPr>
          <a:xfrm>
            <a:off x="1440" y="-12600"/>
            <a:ext cx="12190680" cy="977760"/>
          </a:xfrm>
          <a:custGeom>
            <a:avLst/>
            <a:gdLst>
              <a:gd name="textAreaLeft" fmla="*/ 0 w 12190680"/>
              <a:gd name="textAreaRight" fmla="*/ 12191040 w 12190680"/>
              <a:gd name="textAreaTop" fmla="*/ 0 h 977760"/>
              <a:gd name="textAreaBottom" fmla="*/ 978120 h 977760"/>
            </a:gdLst>
            <a:ahLst/>
            <a:rect l="textAreaLeft" t="textAreaTop" r="textAreaRight" b="textAreaBottom"/>
            <a:pathLst>
              <a:path w="15238094" h="1221740">
                <a:moveTo>
                  <a:pt x="0" y="1221663"/>
                </a:moveTo>
                <a:lnTo>
                  <a:pt x="15237736" y="1221663"/>
                </a:lnTo>
                <a:lnTo>
                  <a:pt x="15237736" y="0"/>
                </a:lnTo>
                <a:lnTo>
                  <a:pt x="0" y="0"/>
                </a:lnTo>
                <a:lnTo>
                  <a:pt x="0" y="1221663"/>
                </a:lnTo>
                <a:close/>
              </a:path>
            </a:pathLst>
          </a:custGeom>
          <a:solidFill>
            <a:srgbClr val="2e77e2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32" name="Прямоугольник 73"/>
          <p:cNvSpPr/>
          <p:nvPr/>
        </p:nvSpPr>
        <p:spPr>
          <a:xfrm>
            <a:off x="4349880" y="1343160"/>
            <a:ext cx="1573200" cy="825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</a:rPr>
              <a:t>37 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</a:rPr>
              <a:t>Частных детских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</a:rPr>
              <a:t>сада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33" name="Прямоугольник 74"/>
          <p:cNvSpPr/>
          <p:nvPr/>
        </p:nvSpPr>
        <p:spPr>
          <a:xfrm>
            <a:off x="5942160" y="1309680"/>
            <a:ext cx="157140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</a:rPr>
              <a:t>43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</a:rPr>
              <a:t>Мини-центра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cxnSp>
        <p:nvCxnSpPr>
          <p:cNvPr id="34" name="Google Shape;77;p1"/>
          <p:cNvCxnSpPr/>
          <p:nvPr/>
        </p:nvCxnSpPr>
        <p:spPr>
          <a:xfrm>
            <a:off x="212400" y="6621120"/>
            <a:ext cx="11729160" cy="26280"/>
          </a:xfrm>
          <a:prstGeom prst="straightConnector1">
            <a:avLst/>
          </a:prstGeom>
          <a:ln w="57240">
            <a:solidFill>
              <a:srgbClr val="33cccc"/>
            </a:solidFill>
            <a:miter/>
          </a:ln>
        </p:spPr>
      </p:cxnSp>
      <p:cxnSp>
        <p:nvCxnSpPr>
          <p:cNvPr id="35" name="Google Shape;78;p1"/>
          <p:cNvCxnSpPr/>
          <p:nvPr/>
        </p:nvCxnSpPr>
        <p:spPr>
          <a:xfrm>
            <a:off x="757080" y="6364080"/>
            <a:ext cx="10694160" cy="37080"/>
          </a:xfrm>
          <a:prstGeom prst="straightConnector1">
            <a:avLst/>
          </a:prstGeom>
          <a:ln w="38160">
            <a:solidFill>
              <a:srgbClr val="5b9bd5"/>
            </a:solidFill>
            <a:miter/>
          </a:ln>
        </p:spPr>
      </p:cxnSp>
      <p:sp>
        <p:nvSpPr>
          <p:cNvPr id="36" name="TextBox 8"/>
          <p:cNvSpPr/>
          <p:nvPr/>
        </p:nvSpPr>
        <p:spPr>
          <a:xfrm>
            <a:off x="1282680" y="1992240"/>
            <a:ext cx="184320" cy="370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37" name="TextBox 9"/>
          <p:cNvSpPr/>
          <p:nvPr/>
        </p:nvSpPr>
        <p:spPr>
          <a:xfrm>
            <a:off x="1133640" y="258840"/>
            <a:ext cx="4246560" cy="45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1" lang="ru-RU" sz="2400" strike="noStrike" u="none">
                <a:solidFill>
                  <a:srgbClr val="ffffff"/>
                </a:solidFill>
                <a:uFillTx/>
                <a:latin typeface="Tahoma"/>
                <a:ea typeface="Tahoma"/>
              </a:rPr>
              <a:t>Бағалау </a:t>
            </a:r>
            <a:r>
              <a:rPr b="1" lang="kk-KZ" sz="2400" strike="noStrike" u="none">
                <a:solidFill>
                  <a:srgbClr val="ffffff"/>
                </a:solidFill>
                <a:uFillTx/>
                <a:latin typeface="Tahoma"/>
                <a:ea typeface="Tahoma"/>
              </a:rPr>
              <a:t>критерийлері: 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38" name="TextBox 1"/>
          <p:cNvSpPr/>
          <p:nvPr/>
        </p:nvSpPr>
        <p:spPr>
          <a:xfrm>
            <a:off x="1282680" y="1992240"/>
            <a:ext cx="9744120" cy="1801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kk-KZ" sz="2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- мәтіндер  мазмұны арқылы ұлы ақын Абай мен оның шығармашылығы  туралы ақпарат алады;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kk-KZ" sz="2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-өлеңнің тақырыбы мен көтерілген мәселені анықтайды;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Рисунок 48" descr=""/>
          <p:cNvPicPr/>
          <p:nvPr/>
        </p:nvPicPr>
        <p:blipFill>
          <a:blip r:embed="rId1"/>
          <a:stretch/>
        </p:blipFill>
        <p:spPr>
          <a:xfrm>
            <a:off x="652320" y="7978680"/>
            <a:ext cx="200160" cy="203400"/>
          </a:xfrm>
          <a:prstGeom prst="rect">
            <a:avLst/>
          </a:prstGeom>
          <a:ln w="0">
            <a:noFill/>
          </a:ln>
        </p:spPr>
      </p:pic>
      <p:sp>
        <p:nvSpPr>
          <p:cNvPr id="40" name="object 2"/>
          <p:cNvSpPr/>
          <p:nvPr/>
        </p:nvSpPr>
        <p:spPr>
          <a:xfrm>
            <a:off x="1440" y="0"/>
            <a:ext cx="12190680" cy="977760"/>
          </a:xfrm>
          <a:prstGeom prst="pie">
            <a:avLst/>
          </a:prstGeom>
          <a:solidFill>
            <a:srgbClr val="2e77e2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rmAutofit/>
          </a:bodyPr>
          <a:p>
            <a:pPr algn="ctr">
              <a:lnSpc>
                <a:spcPct val="100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1" lang="kk-KZ" sz="3200" strike="noStrike" u="none">
                <a:solidFill>
                  <a:srgbClr val="ffffff"/>
                </a:solidFill>
                <a:uFillTx/>
                <a:latin typeface="Tahoma"/>
                <a:ea typeface="Tahoma"/>
              </a:rPr>
              <a:t>Жаңа сөздер</a:t>
            </a:r>
            <a:endParaRPr b="0" lang="ru-RU" sz="3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41" name="Прямоугольник 73"/>
          <p:cNvSpPr/>
          <p:nvPr/>
        </p:nvSpPr>
        <p:spPr>
          <a:xfrm>
            <a:off x="4349880" y="1343160"/>
            <a:ext cx="1573200" cy="825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</a:rPr>
              <a:t>37 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</a:rPr>
              <a:t>Частных детских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</a:rPr>
              <a:t>сада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42" name="Прямоугольник 74"/>
          <p:cNvSpPr/>
          <p:nvPr/>
        </p:nvSpPr>
        <p:spPr>
          <a:xfrm>
            <a:off x="5942160" y="1309680"/>
            <a:ext cx="157140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</a:rPr>
              <a:t>43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</a:rPr>
              <a:t>Мини-центра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cxnSp>
        <p:nvCxnSpPr>
          <p:cNvPr id="43" name="Google Shape;77;p1"/>
          <p:cNvCxnSpPr/>
          <p:nvPr/>
        </p:nvCxnSpPr>
        <p:spPr>
          <a:xfrm>
            <a:off x="212400" y="6621120"/>
            <a:ext cx="11729160" cy="26280"/>
          </a:xfrm>
          <a:prstGeom prst="straightConnector1">
            <a:avLst/>
          </a:prstGeom>
          <a:ln w="57240">
            <a:solidFill>
              <a:srgbClr val="33cccc"/>
            </a:solidFill>
            <a:miter/>
          </a:ln>
        </p:spPr>
      </p:cxnSp>
      <p:cxnSp>
        <p:nvCxnSpPr>
          <p:cNvPr id="44" name="Google Shape;78;p1"/>
          <p:cNvCxnSpPr/>
          <p:nvPr/>
        </p:nvCxnSpPr>
        <p:spPr>
          <a:xfrm>
            <a:off x="757080" y="6364080"/>
            <a:ext cx="10694160" cy="37080"/>
          </a:xfrm>
          <a:prstGeom prst="straightConnector1">
            <a:avLst/>
          </a:prstGeom>
          <a:ln w="38160">
            <a:solidFill>
              <a:srgbClr val="5b9bd5"/>
            </a:solidFill>
            <a:miter/>
          </a:ln>
        </p:spPr>
      </p:cxnSp>
      <p:graphicFrame>
        <p:nvGraphicFramePr>
          <p:cNvPr id="45" name=""/>
          <p:cNvGraphicFramePr/>
          <p:nvPr/>
        </p:nvGraphicFramePr>
        <p:xfrm>
          <a:off x="1100160" y="1825560"/>
          <a:ext cx="10125000" cy="3713400"/>
        </p:xfrm>
        <a:graphic>
          <a:graphicData uri="http://schemas.openxmlformats.org/drawingml/2006/table">
            <a:tbl>
              <a:tblPr/>
              <a:tblGrid>
                <a:gridCol w="3790800"/>
                <a:gridCol w="6334200"/>
              </a:tblGrid>
              <a:tr h="1033200"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2800" strike="noStrike" u="none">
                          <a:solidFill>
                            <a:srgbClr val="000000"/>
                          </a:solidFill>
                          <a:uFillTx/>
                          <a:latin typeface="Tahoma"/>
                          <a:ea typeface="Tahoma"/>
                        </a:rPr>
                        <a:t>кейбір</a:t>
                      </a:r>
                      <a:endParaRPr b="0" lang="ru-RU" sz="2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ctr" marL="91440" marR="9144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2800" strike="noStrike" u="none">
                          <a:solidFill>
                            <a:srgbClr val="000000"/>
                          </a:solidFill>
                          <a:uFillTx/>
                          <a:latin typeface="Tahoma"/>
                          <a:ea typeface="Tahoma"/>
                        </a:rPr>
                        <a:t>әлдебір</a:t>
                      </a:r>
                      <a:endParaRPr b="0" lang="ru-RU" sz="2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ctr" marL="91440" marR="9144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789120"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2800" strike="noStrike" u="none">
                          <a:solidFill>
                            <a:srgbClr val="000000"/>
                          </a:solidFill>
                          <a:uFillTx/>
                          <a:latin typeface="Tahoma"/>
                          <a:ea typeface="Tahoma"/>
                        </a:rPr>
                        <a:t>кездері</a:t>
                      </a:r>
                      <a:endParaRPr b="0" lang="ru-RU" sz="2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ctr" marL="91440" marR="9144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2800" strike="noStrike" u="none">
                          <a:solidFill>
                            <a:srgbClr val="000000"/>
                          </a:solidFill>
                          <a:uFillTx/>
                          <a:latin typeface="Tahoma"/>
                          <a:ea typeface="Tahoma"/>
                        </a:rPr>
                        <a:t>кезі,уақыты</a:t>
                      </a:r>
                      <a:endParaRPr b="0" lang="ru-RU" sz="2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ctr" marL="91440" marR="9144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945720"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2800" strike="noStrike" u="none">
                          <a:solidFill>
                            <a:srgbClr val="000000"/>
                          </a:solidFill>
                          <a:uFillTx/>
                          <a:latin typeface="Tahoma"/>
                          <a:ea typeface="Tahoma"/>
                        </a:rPr>
                        <a:t>мұң</a:t>
                      </a:r>
                      <a:endParaRPr b="0" lang="ru-RU" sz="2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endParaRPr b="0" lang="ru-RU" sz="2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ctr" marL="91440" marR="9144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2800" strike="noStrike" u="none">
                          <a:solidFill>
                            <a:srgbClr val="000000"/>
                          </a:solidFill>
                          <a:uFillTx/>
                          <a:latin typeface="Tahoma"/>
                          <a:ea typeface="Tahoma"/>
                        </a:rPr>
                        <a:t>реніш</a:t>
                      </a:r>
                      <a:endParaRPr b="0" lang="ru-RU" sz="2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ctr" marL="91440" marR="9144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945720"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2800" strike="noStrike" u="none">
                          <a:solidFill>
                            <a:srgbClr val="000000"/>
                          </a:solidFill>
                          <a:uFillTx/>
                          <a:latin typeface="Tahoma"/>
                          <a:ea typeface="Tahoma"/>
                        </a:rPr>
                        <a:t>кектеніп</a:t>
                      </a:r>
                      <a:endParaRPr b="0" lang="ru-RU" sz="2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endParaRPr b="0" lang="ru-RU" sz="2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ctr" marL="91440" marR="9144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2800" strike="noStrike" u="none">
                          <a:solidFill>
                            <a:srgbClr val="000000"/>
                          </a:solidFill>
                          <a:uFillTx/>
                          <a:latin typeface="Tahoma"/>
                          <a:ea typeface="Tahoma"/>
                        </a:rPr>
                        <a:t>ашуланып</a:t>
                      </a:r>
                      <a:endParaRPr b="0" lang="ru-RU" sz="2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ctr" marL="91440" marR="9144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object 2"/>
          <p:cNvSpPr/>
          <p:nvPr/>
        </p:nvSpPr>
        <p:spPr>
          <a:xfrm>
            <a:off x="1440" y="0"/>
            <a:ext cx="12190680" cy="977760"/>
          </a:xfrm>
          <a:prstGeom prst="pie">
            <a:avLst/>
          </a:prstGeom>
          <a:solidFill>
            <a:srgbClr val="2e77e2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rmAutofit/>
          </a:bodyPr>
          <a:p>
            <a:pPr>
              <a:lnSpc>
                <a:spcPct val="100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1" lang="kk-KZ" sz="2000" strike="noStrike" u="none">
                <a:solidFill>
                  <a:srgbClr val="593593"/>
                </a:solidFill>
                <a:uFillTx/>
                <a:latin typeface="Tahoma"/>
                <a:ea typeface="Tahoma"/>
              </a:rPr>
              <a:t>   </a:t>
            </a:r>
            <a:endParaRPr b="0" lang="ru-RU" sz="20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1" lang="kk-KZ" sz="1800" strike="noStrike" u="none">
                <a:solidFill>
                  <a:srgbClr val="000000"/>
                </a:solidFill>
                <a:uFillTx/>
                <a:latin typeface="Tahoma"/>
                <a:ea typeface="Tahoma"/>
              </a:rPr>
              <a:t>    </a:t>
            </a:r>
            <a:r>
              <a:rPr b="1" lang="kk-KZ" sz="2800" strike="noStrike" u="none">
                <a:solidFill>
                  <a:srgbClr val="ffffff"/>
                </a:solidFill>
                <a:uFillTx/>
                <a:latin typeface="Tahoma"/>
                <a:ea typeface="Tahoma"/>
              </a:rPr>
              <a:t>Сұрақтарға жауап беріңіз 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47" name="Прямоугольник 73"/>
          <p:cNvSpPr/>
          <p:nvPr/>
        </p:nvSpPr>
        <p:spPr>
          <a:xfrm>
            <a:off x="4349880" y="1343160"/>
            <a:ext cx="1573200" cy="825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</a:rPr>
              <a:t>37 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</a:rPr>
              <a:t>Частных детских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</a:rPr>
              <a:t>сада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48" name="Прямоугольник 74"/>
          <p:cNvSpPr/>
          <p:nvPr/>
        </p:nvSpPr>
        <p:spPr>
          <a:xfrm>
            <a:off x="5942160" y="1309680"/>
            <a:ext cx="157140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</a:rPr>
              <a:t>43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</a:rPr>
              <a:t>Мини-центра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cxnSp>
        <p:nvCxnSpPr>
          <p:cNvPr id="49" name="Google Shape;77;p1"/>
          <p:cNvCxnSpPr/>
          <p:nvPr/>
        </p:nvCxnSpPr>
        <p:spPr>
          <a:xfrm>
            <a:off x="212400" y="6621120"/>
            <a:ext cx="11729160" cy="26280"/>
          </a:xfrm>
          <a:prstGeom prst="straightConnector1">
            <a:avLst/>
          </a:prstGeom>
          <a:ln w="57240">
            <a:solidFill>
              <a:srgbClr val="33cccc"/>
            </a:solidFill>
            <a:miter/>
          </a:ln>
        </p:spPr>
      </p:cxnSp>
      <p:cxnSp>
        <p:nvCxnSpPr>
          <p:cNvPr id="50" name="Google Shape;78;p1"/>
          <p:cNvCxnSpPr/>
          <p:nvPr/>
        </p:nvCxnSpPr>
        <p:spPr>
          <a:xfrm>
            <a:off x="757080" y="6364080"/>
            <a:ext cx="10694160" cy="37080"/>
          </a:xfrm>
          <a:prstGeom prst="straightConnector1">
            <a:avLst/>
          </a:prstGeom>
          <a:ln w="38160">
            <a:solidFill>
              <a:srgbClr val="5b9bd5"/>
            </a:solidFill>
            <a:miter/>
          </a:ln>
        </p:spPr>
      </p:cxnSp>
      <p:sp>
        <p:nvSpPr>
          <p:cNvPr id="51" name="TextBox 9"/>
          <p:cNvSpPr/>
          <p:nvPr/>
        </p:nvSpPr>
        <p:spPr>
          <a:xfrm>
            <a:off x="3295800" y="1446120"/>
            <a:ext cx="4410000" cy="885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1" lang="kk-KZ" sz="2600" strike="noStrike" u="none">
                <a:solidFill>
                  <a:srgbClr val="ffffff"/>
                </a:solidFill>
                <a:uFillTx/>
                <a:latin typeface="Calibri"/>
              </a:rPr>
              <a:t>«11Жаһандану» дегенді қалай түсінесің?</a:t>
            </a:r>
            <a:endParaRPr b="0" lang="ru-RU" sz="26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pic>
        <p:nvPicPr>
          <p:cNvPr id="52" name="Picture 2" descr="Абай Құнанбайұлы — Уикипедия"/>
          <p:cNvPicPr/>
          <p:nvPr/>
        </p:nvPicPr>
        <p:blipFill>
          <a:blip r:embed="rId1"/>
          <a:stretch/>
        </p:blipFill>
        <p:spPr>
          <a:xfrm>
            <a:off x="420840" y="1285920"/>
            <a:ext cx="2271600" cy="2779560"/>
          </a:xfrm>
          <a:prstGeom prst="rect">
            <a:avLst/>
          </a:prstGeom>
          <a:ln w="0">
            <a:noFill/>
          </a:ln>
        </p:spPr>
      </p:pic>
      <p:sp>
        <p:nvSpPr>
          <p:cNvPr id="53" name="TextBox 9"/>
          <p:cNvSpPr/>
          <p:nvPr/>
        </p:nvSpPr>
        <p:spPr>
          <a:xfrm>
            <a:off x="3602160" y="1616040"/>
            <a:ext cx="7070760" cy="2655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kk-KZ" sz="2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1. Абай қай жылдары  өмір сүрген?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kk-KZ" sz="2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2. Ақынның қандай шығармаларын білесіз?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kk-KZ" sz="2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3. Абай қай жерлерде оқыған?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kk-KZ" sz="2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4. Абай қандай ақындардың шығармаларын аударған?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kk-KZ" sz="2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5. Ақынды Абай деп атаған кім? 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Рисунок 48" descr=""/>
          <p:cNvPicPr/>
          <p:nvPr/>
        </p:nvPicPr>
        <p:blipFill>
          <a:blip r:embed="rId1"/>
          <a:stretch/>
        </p:blipFill>
        <p:spPr>
          <a:xfrm>
            <a:off x="652320" y="7978680"/>
            <a:ext cx="200160" cy="203400"/>
          </a:xfrm>
          <a:prstGeom prst="rect">
            <a:avLst/>
          </a:prstGeom>
          <a:ln w="0">
            <a:noFill/>
          </a:ln>
        </p:spPr>
      </p:pic>
      <p:sp>
        <p:nvSpPr>
          <p:cNvPr id="55" name="object 2"/>
          <p:cNvSpPr/>
          <p:nvPr/>
        </p:nvSpPr>
        <p:spPr>
          <a:xfrm>
            <a:off x="1440" y="0"/>
            <a:ext cx="12190680" cy="977760"/>
          </a:xfrm>
          <a:prstGeom prst="pie">
            <a:avLst/>
          </a:prstGeom>
          <a:solidFill>
            <a:srgbClr val="2e77e2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rmAutofit/>
          </a:bodyPr>
          <a:p>
            <a:pPr>
              <a:lnSpc>
                <a:spcPct val="100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1" lang="kk-KZ" sz="2000" strike="noStrike" u="none">
                <a:solidFill>
                  <a:srgbClr val="593593"/>
                </a:solidFill>
                <a:uFillTx/>
                <a:latin typeface="Tahoma"/>
                <a:ea typeface="Tahoma"/>
              </a:rPr>
              <a:t>   </a:t>
            </a:r>
            <a:endParaRPr b="0" lang="ru-RU" sz="20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1" lang="kk-KZ" sz="1800" strike="noStrike" u="none">
                <a:solidFill>
                  <a:srgbClr val="000000"/>
                </a:solidFill>
                <a:uFillTx/>
                <a:latin typeface="Tahoma"/>
                <a:ea typeface="Tahoma"/>
              </a:rPr>
              <a:t>    </a:t>
            </a:r>
            <a:r>
              <a:rPr b="1" lang="kk-KZ" sz="2800" strike="noStrike" u="none">
                <a:solidFill>
                  <a:srgbClr val="ffffff"/>
                </a:solidFill>
                <a:uFillTx/>
                <a:latin typeface="Tahoma"/>
                <a:ea typeface="Tahoma"/>
              </a:rPr>
              <a:t>Жауабы: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56" name="Прямоугольник 73"/>
          <p:cNvSpPr/>
          <p:nvPr/>
        </p:nvSpPr>
        <p:spPr>
          <a:xfrm>
            <a:off x="4349880" y="1343160"/>
            <a:ext cx="1573200" cy="825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</a:rPr>
              <a:t>37 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</a:rPr>
              <a:t>Частных детских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</a:rPr>
              <a:t>сада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57" name="Прямоугольник 74"/>
          <p:cNvSpPr/>
          <p:nvPr/>
        </p:nvSpPr>
        <p:spPr>
          <a:xfrm>
            <a:off x="5942160" y="1309680"/>
            <a:ext cx="157140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</a:rPr>
              <a:t>43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</a:rPr>
              <a:t>Мини-центра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cxnSp>
        <p:nvCxnSpPr>
          <p:cNvPr id="58" name="Google Shape;77;p1"/>
          <p:cNvCxnSpPr/>
          <p:nvPr/>
        </p:nvCxnSpPr>
        <p:spPr>
          <a:xfrm>
            <a:off x="212400" y="6621120"/>
            <a:ext cx="11729160" cy="26280"/>
          </a:xfrm>
          <a:prstGeom prst="straightConnector1">
            <a:avLst/>
          </a:prstGeom>
          <a:ln w="57240">
            <a:solidFill>
              <a:srgbClr val="33cccc"/>
            </a:solidFill>
            <a:miter/>
          </a:ln>
        </p:spPr>
      </p:cxnSp>
      <p:cxnSp>
        <p:nvCxnSpPr>
          <p:cNvPr id="59" name="Google Shape;78;p1"/>
          <p:cNvCxnSpPr/>
          <p:nvPr/>
        </p:nvCxnSpPr>
        <p:spPr>
          <a:xfrm>
            <a:off x="757080" y="6364080"/>
            <a:ext cx="10694160" cy="37080"/>
          </a:xfrm>
          <a:prstGeom prst="straightConnector1">
            <a:avLst/>
          </a:prstGeom>
          <a:ln w="38160">
            <a:solidFill>
              <a:srgbClr val="5b9bd5"/>
            </a:solidFill>
            <a:miter/>
          </a:ln>
        </p:spPr>
      </p:cxnSp>
      <p:pic>
        <p:nvPicPr>
          <p:cNvPr id="60" name="Picture 2" descr="Абай – жаңа қазақ әдебиетінің негізін қалаушы – Библиотека аль-Фараби |  Казахский национальный университет имени аль-Фараби"/>
          <p:cNvPicPr/>
          <p:nvPr/>
        </p:nvPicPr>
        <p:blipFill>
          <a:blip r:embed="rId2"/>
          <a:stretch/>
        </p:blipFill>
        <p:spPr>
          <a:xfrm>
            <a:off x="487440" y="1219320"/>
            <a:ext cx="1585800" cy="2762280"/>
          </a:xfrm>
          <a:prstGeom prst="rect">
            <a:avLst/>
          </a:prstGeom>
          <a:ln w="0">
            <a:noFill/>
          </a:ln>
        </p:spPr>
      </p:pic>
      <p:pic>
        <p:nvPicPr>
          <p:cNvPr id="61" name="Picture 4" descr="Абай Құнанбаев шығармаларын әзірбайжан халқы өз тілінде оқитын болды —  &quot;Айғақ&quot; ақпараттық порталы"/>
          <p:cNvPicPr/>
          <p:nvPr/>
        </p:nvPicPr>
        <p:blipFill>
          <a:blip r:embed="rId3"/>
          <a:stretch/>
        </p:blipFill>
        <p:spPr>
          <a:xfrm>
            <a:off x="9202680" y="3508200"/>
            <a:ext cx="2071800" cy="2856240"/>
          </a:xfrm>
          <a:prstGeom prst="rect">
            <a:avLst/>
          </a:prstGeom>
          <a:ln w="0">
            <a:noFill/>
          </a:ln>
        </p:spPr>
      </p:pic>
      <p:sp>
        <p:nvSpPr>
          <p:cNvPr id="62" name="TextBox 1"/>
          <p:cNvSpPr/>
          <p:nvPr/>
        </p:nvSpPr>
        <p:spPr>
          <a:xfrm>
            <a:off x="2286000" y="1474920"/>
            <a:ext cx="8907480" cy="2654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kk-KZ" sz="2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1. Абай Құнанбайұлы 1845-1904 жылдар аралығында өмір сүрген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kk-KZ" sz="2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2. «Қыс»,«Ғылым таппай мақтанба»,</a:t>
            </a:r>
            <a:r>
              <a:rPr b="0" lang="ru-RU" sz="2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 «Көзімнің қарасы», «Адамның кейбір кездері»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ru-RU" sz="2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3. «Ахмет – Риза» медресесінде, «Приходская школада» оқыған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ru-RU" sz="2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4. А.Пушкин, Ю.Лермонтов, И.Крылов сияқты орыс ақындарының, шығыс ақындарының шығармаларын аударған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ru-RU" sz="2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5. Абайды әжесі Зере еркелетіп, «Абай» деп атап кеткен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object 2"/>
          <p:cNvSpPr/>
          <p:nvPr/>
        </p:nvSpPr>
        <p:spPr>
          <a:xfrm>
            <a:off x="1440" y="-12600"/>
            <a:ext cx="12190680" cy="977760"/>
          </a:xfrm>
          <a:custGeom>
            <a:avLst/>
            <a:gdLst>
              <a:gd name="textAreaLeft" fmla="*/ 0 w 12190680"/>
              <a:gd name="textAreaRight" fmla="*/ 12191040 w 12190680"/>
              <a:gd name="textAreaTop" fmla="*/ 0 h 977760"/>
              <a:gd name="textAreaBottom" fmla="*/ 978120 h 977760"/>
            </a:gdLst>
            <a:ahLst/>
            <a:rect l="textAreaLeft" t="textAreaTop" r="textAreaRight" b="textAreaBottom"/>
            <a:pathLst>
              <a:path w="15238094" h="1221740">
                <a:moveTo>
                  <a:pt x="0" y="1221663"/>
                </a:moveTo>
                <a:lnTo>
                  <a:pt x="15237736" y="1221663"/>
                </a:lnTo>
                <a:lnTo>
                  <a:pt x="15237736" y="0"/>
                </a:lnTo>
                <a:lnTo>
                  <a:pt x="0" y="0"/>
                </a:lnTo>
                <a:lnTo>
                  <a:pt x="0" y="1221663"/>
                </a:lnTo>
                <a:close/>
              </a:path>
            </a:pathLst>
          </a:custGeom>
          <a:solidFill>
            <a:srgbClr val="2e77e2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64" name="Прямоугольник 73"/>
          <p:cNvSpPr/>
          <p:nvPr/>
        </p:nvSpPr>
        <p:spPr>
          <a:xfrm>
            <a:off x="4349880" y="1343160"/>
            <a:ext cx="1573200" cy="825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</a:rPr>
              <a:t>37 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</a:rPr>
              <a:t>Частных детских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</a:rPr>
              <a:t>сада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65" name="Прямоугольник 74"/>
          <p:cNvSpPr/>
          <p:nvPr/>
        </p:nvSpPr>
        <p:spPr>
          <a:xfrm>
            <a:off x="5942160" y="1309680"/>
            <a:ext cx="157140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</a:rPr>
              <a:t>43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</a:rPr>
              <a:t>Мини-центра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cxnSp>
        <p:nvCxnSpPr>
          <p:cNvPr id="66" name="Google Shape;77;p1"/>
          <p:cNvCxnSpPr/>
          <p:nvPr/>
        </p:nvCxnSpPr>
        <p:spPr>
          <a:xfrm>
            <a:off x="212400" y="6621120"/>
            <a:ext cx="11729160" cy="26280"/>
          </a:xfrm>
          <a:prstGeom prst="straightConnector1">
            <a:avLst/>
          </a:prstGeom>
          <a:ln w="57240">
            <a:solidFill>
              <a:srgbClr val="33cccc"/>
            </a:solidFill>
            <a:miter/>
          </a:ln>
        </p:spPr>
      </p:cxnSp>
      <p:cxnSp>
        <p:nvCxnSpPr>
          <p:cNvPr id="67" name="Google Shape;78;p1"/>
          <p:cNvCxnSpPr/>
          <p:nvPr/>
        </p:nvCxnSpPr>
        <p:spPr>
          <a:xfrm>
            <a:off x="757080" y="6364080"/>
            <a:ext cx="10694160" cy="37080"/>
          </a:xfrm>
          <a:prstGeom prst="straightConnector1">
            <a:avLst/>
          </a:prstGeom>
          <a:ln w="38160">
            <a:solidFill>
              <a:srgbClr val="5b9bd5"/>
            </a:solidFill>
            <a:miter/>
          </a:ln>
        </p:spPr>
      </p:cxnSp>
      <p:sp>
        <p:nvSpPr>
          <p:cNvPr id="68" name="TextBox 1"/>
          <p:cNvSpPr/>
          <p:nvPr/>
        </p:nvSpPr>
        <p:spPr>
          <a:xfrm>
            <a:off x="652320" y="1411200"/>
            <a:ext cx="11077560" cy="7520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90000"/>
              </a:lnSpc>
              <a:spcBef>
                <a:spcPts val="1001"/>
              </a:spcBef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1" lang="ru-RU" sz="2400" strike="noStrike" u="none">
                <a:solidFill>
                  <a:srgbClr val="000000"/>
                </a:solidFill>
                <a:uFillTx/>
                <a:latin typeface="Tahoma"/>
                <a:ea typeface="Tahoma"/>
              </a:rPr>
              <a:t>Абай </a:t>
            </a:r>
            <a:r>
              <a:rPr b="1" lang="kk-KZ" sz="2400" strike="noStrike" u="none">
                <a:solidFill>
                  <a:srgbClr val="000000"/>
                </a:solidFill>
                <a:uFillTx/>
                <a:latin typeface="Tahoma"/>
                <a:ea typeface="Tahoma"/>
              </a:rPr>
              <a:t>Қ</a:t>
            </a:r>
            <a:r>
              <a:rPr b="1" lang="ru-RU" sz="2400" strike="noStrike" u="none">
                <a:solidFill>
                  <a:srgbClr val="000000"/>
                </a:solidFill>
                <a:uFillTx/>
                <a:latin typeface="Tahoma"/>
                <a:ea typeface="Tahoma"/>
              </a:rPr>
              <a:t>ұнанбайұлының  « Адамның кейбір кездері » өлеңі 1886 жылы жазылған. 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69" name="Прямоугольник: скругленные углы 1"/>
          <p:cNvSpPr/>
          <p:nvPr/>
        </p:nvSpPr>
        <p:spPr>
          <a:xfrm>
            <a:off x="923760" y="2638440"/>
            <a:ext cx="2426040" cy="3116160"/>
          </a:xfrm>
          <a:custGeom>
            <a:avLst/>
            <a:gdLst>
              <a:gd name="textAreaLeft" fmla="*/ 118440 w 2426040"/>
              <a:gd name="textAreaRight" fmla="*/ 2307600 w 2426040"/>
              <a:gd name="textAreaTop" fmla="*/ 118440 h 3116160"/>
              <a:gd name="textAreaBottom" fmla="*/ 2997720 h 3116160"/>
            </a:gdLst>
            <a:ahLst/>
            <a:rect l="textAreaLeft" t="textAreaTop" r="textAreaRight" b="textAreaBottom"/>
            <a:pathLst>
              <a:path w="21600" h="27744">
                <a:moveTo>
                  <a:pt x="3600" y="0"/>
                </a:moveTo>
                <a:arcTo wR="3600" hR="3600" stAng="16200000" swAng="-5400000"/>
                <a:lnTo>
                  <a:pt x="0" y="24144"/>
                </a:lnTo>
                <a:arcTo wR="3600" hR="3600" stAng="10800000" swAng="-5400000"/>
                <a:lnTo>
                  <a:pt x="18000" y="27744"/>
                </a:lnTo>
                <a:arcTo wR="3600" hR="3600" stAng="5400000" swAng="-5400000"/>
                <a:lnTo>
                  <a:pt x="21600" y="3600"/>
                </a:lnTo>
                <a:arcTo wR="3600" hR="3600" stAng="0" swAng="-5400000"/>
                <a:close/>
              </a:path>
            </a:pathLst>
          </a:custGeom>
          <a:solidFill>
            <a:srgbClr val="4472c4"/>
          </a:solidFill>
          <a:ln w="12600">
            <a:solidFill>
              <a:srgbClr val="2f528f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rmAutofit/>
          </a:bodyPr>
          <a:p>
            <a:pPr algn="ctr">
              <a:lnSpc>
                <a:spcPct val="100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ru-RU" sz="1800" strike="noStrike" u="none">
                <a:solidFill>
                  <a:srgbClr val="000000"/>
                </a:solidFill>
                <a:uFillTx/>
                <a:latin typeface="Tahoma"/>
                <a:ea typeface="Tahoma"/>
              </a:rPr>
              <a:t>Алғаш рет 1909 жылы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ru-RU" sz="1800" strike="noStrike" u="none">
                <a:solidFill>
                  <a:srgbClr val="000000"/>
                </a:solidFill>
                <a:uFillTx/>
                <a:latin typeface="Tahoma"/>
                <a:ea typeface="Tahoma"/>
              </a:rPr>
              <a:t> </a:t>
            </a:r>
            <a:r>
              <a:rPr b="0" lang="ru-RU" sz="1800" strike="noStrike" u="none">
                <a:solidFill>
                  <a:srgbClr val="000000"/>
                </a:solidFill>
                <a:uFillTx/>
                <a:latin typeface="Tahoma"/>
                <a:ea typeface="Tahoma"/>
              </a:rPr>
              <a:t>Санкт-Петербургте жарық көрген «Ибрагим Құнанбайұғлының өлеңі» деген жинақта жарияланды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70" name="Прямоугольник: скругленные углы 19"/>
          <p:cNvSpPr/>
          <p:nvPr/>
        </p:nvSpPr>
        <p:spPr>
          <a:xfrm>
            <a:off x="4675320" y="2614680"/>
            <a:ext cx="2425680" cy="3116160"/>
          </a:xfrm>
          <a:custGeom>
            <a:avLst/>
            <a:gdLst>
              <a:gd name="textAreaLeft" fmla="*/ 118080 w 2425680"/>
              <a:gd name="textAreaRight" fmla="*/ 2307600 w 2425680"/>
              <a:gd name="textAreaTop" fmla="*/ 118080 h 3116160"/>
              <a:gd name="textAreaBottom" fmla="*/ 2998080 h 3116160"/>
            </a:gdLst>
            <a:ahLst/>
            <a:rect l="textAreaLeft" t="textAreaTop" r="textAreaRight" b="textAreaBottom"/>
            <a:pathLst>
              <a:path w="21600" h="27748">
                <a:moveTo>
                  <a:pt x="3600" y="0"/>
                </a:moveTo>
                <a:arcTo wR="3600" hR="3600" stAng="16200000" swAng="-5400000"/>
                <a:lnTo>
                  <a:pt x="0" y="24148"/>
                </a:lnTo>
                <a:arcTo wR="3600" hR="3600" stAng="10800000" swAng="-5400000"/>
                <a:lnTo>
                  <a:pt x="18000" y="27748"/>
                </a:lnTo>
                <a:arcTo wR="3600" hR="3600" stAng="5400000" swAng="-5400000"/>
                <a:lnTo>
                  <a:pt x="21600" y="3600"/>
                </a:lnTo>
                <a:arcTo wR="3600" hR="3600" stAng="0" swAng="-5400000"/>
                <a:close/>
              </a:path>
            </a:pathLst>
          </a:custGeom>
          <a:solidFill>
            <a:srgbClr val="4472c4"/>
          </a:solidFill>
          <a:ln w="12600">
            <a:solidFill>
              <a:srgbClr val="2f528f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rmAutofit/>
          </a:bodyPr>
          <a:p>
            <a:pPr algn="ctr">
              <a:lnSpc>
                <a:spcPct val="100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ru-RU" sz="1800" strike="noStrike" u="none">
                <a:solidFill>
                  <a:srgbClr val="000000"/>
                </a:solidFill>
                <a:uFillTx/>
                <a:latin typeface="Tahoma"/>
                <a:ea typeface="Tahoma"/>
              </a:rPr>
              <a:t>Араб, башқұрт, қарақалпақ, қырғыз, орыс, өзбек, татар, тәжік, түрікмен тілдеріне аударылған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71" name="Прямоугольник: скругленные углы 20"/>
          <p:cNvSpPr/>
          <p:nvPr/>
        </p:nvSpPr>
        <p:spPr>
          <a:xfrm>
            <a:off x="8624880" y="2579760"/>
            <a:ext cx="2427120" cy="3116160"/>
          </a:xfrm>
          <a:custGeom>
            <a:avLst/>
            <a:gdLst>
              <a:gd name="textAreaLeft" fmla="*/ 118440 w 2427120"/>
              <a:gd name="textAreaRight" fmla="*/ 2308680 w 2427120"/>
              <a:gd name="textAreaTop" fmla="*/ 118440 h 3116160"/>
              <a:gd name="textAreaBottom" fmla="*/ 2997720 h 3116160"/>
            </a:gdLst>
            <a:ahLst/>
            <a:rect l="textAreaLeft" t="textAreaTop" r="textAreaRight" b="textAreaBottom"/>
            <a:pathLst>
              <a:path w="21600" h="27731">
                <a:moveTo>
                  <a:pt x="3600" y="0"/>
                </a:moveTo>
                <a:arcTo wR="3600" hR="3600" stAng="16200000" swAng="-5400000"/>
                <a:lnTo>
                  <a:pt x="0" y="24131"/>
                </a:lnTo>
                <a:arcTo wR="3600" hR="3600" stAng="10800000" swAng="-5400000"/>
                <a:lnTo>
                  <a:pt x="18000" y="27731"/>
                </a:lnTo>
                <a:arcTo wR="3600" hR="3600" stAng="5400000" swAng="-5400000"/>
                <a:lnTo>
                  <a:pt x="21600" y="3600"/>
                </a:lnTo>
                <a:arcTo wR="3600" hR="3600" stAng="0" swAng="-5400000"/>
                <a:close/>
              </a:path>
            </a:pathLst>
          </a:custGeom>
          <a:solidFill>
            <a:srgbClr val="4472c4"/>
          </a:solidFill>
          <a:ln w="12600">
            <a:solidFill>
              <a:srgbClr val="2f528f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ru-RU" sz="1800" strike="noStrike" u="none">
                <a:solidFill>
                  <a:srgbClr val="202122"/>
                </a:solidFill>
                <a:uFillTx/>
                <a:latin typeface="Arial"/>
              </a:rPr>
              <a:t>М.Ю. Лермонтовтың «Журналист, читатель и писатель» атты шығармасымен, сондағы жазушының сөзімен сарындас келеді. 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object 2"/>
          <p:cNvSpPr/>
          <p:nvPr/>
        </p:nvSpPr>
        <p:spPr>
          <a:xfrm>
            <a:off x="1440" y="-12600"/>
            <a:ext cx="12190680" cy="977760"/>
          </a:xfrm>
          <a:prstGeom prst="pie">
            <a:avLst/>
          </a:prstGeom>
          <a:solidFill>
            <a:srgbClr val="2e77e2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rmAutofit/>
          </a:bodyPr>
          <a:p>
            <a:pPr>
              <a:lnSpc>
                <a:spcPct val="100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kk-KZ" sz="3200" strike="noStrike" u="none">
                <a:solidFill>
                  <a:srgbClr val="000000"/>
                </a:solidFill>
                <a:uFillTx/>
                <a:latin typeface="Calibri"/>
              </a:rPr>
              <a:t>                                      </a:t>
            </a:r>
            <a:r>
              <a:rPr b="1" lang="kk-KZ" sz="3600" strike="noStrike" u="none">
                <a:solidFill>
                  <a:srgbClr val="ffffff"/>
                </a:solidFill>
                <a:uFillTx/>
                <a:latin typeface="Times New Roman"/>
                <a:ea typeface="Times New Roman"/>
              </a:rPr>
              <a:t>Тыңдалым мәтіні</a:t>
            </a:r>
            <a:endParaRPr b="0" lang="ru-RU" sz="36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73" name="Прямоугольник 73"/>
          <p:cNvSpPr/>
          <p:nvPr/>
        </p:nvSpPr>
        <p:spPr>
          <a:xfrm>
            <a:off x="4349880" y="1343160"/>
            <a:ext cx="1573200" cy="825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</a:rPr>
              <a:t>37 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</a:rPr>
              <a:t>Частных детских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</a:rPr>
              <a:t>сада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74" name="Прямоугольник 74"/>
          <p:cNvSpPr/>
          <p:nvPr/>
        </p:nvSpPr>
        <p:spPr>
          <a:xfrm>
            <a:off x="5942160" y="1309680"/>
            <a:ext cx="157140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</a:rPr>
              <a:t>43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</a:rPr>
              <a:t>Мини-центра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cxnSp>
        <p:nvCxnSpPr>
          <p:cNvPr id="75" name="Google Shape;77;p1"/>
          <p:cNvCxnSpPr/>
          <p:nvPr/>
        </p:nvCxnSpPr>
        <p:spPr>
          <a:xfrm>
            <a:off x="212400" y="6621120"/>
            <a:ext cx="11729160" cy="26280"/>
          </a:xfrm>
          <a:prstGeom prst="straightConnector1">
            <a:avLst/>
          </a:prstGeom>
          <a:ln w="57240">
            <a:solidFill>
              <a:srgbClr val="33cccc"/>
            </a:solidFill>
            <a:miter/>
          </a:ln>
        </p:spPr>
      </p:cxnSp>
      <p:cxnSp>
        <p:nvCxnSpPr>
          <p:cNvPr id="76" name="Google Shape;78;p1"/>
          <p:cNvCxnSpPr/>
          <p:nvPr/>
        </p:nvCxnSpPr>
        <p:spPr>
          <a:xfrm>
            <a:off x="757080" y="6364080"/>
            <a:ext cx="10694160" cy="37080"/>
          </a:xfrm>
          <a:prstGeom prst="straightConnector1">
            <a:avLst/>
          </a:prstGeom>
          <a:ln w="38160">
            <a:solidFill>
              <a:srgbClr val="5b9bd5"/>
            </a:solidFill>
            <a:miter/>
          </a:ln>
        </p:spPr>
      </p:cxnSp>
      <p:sp>
        <p:nvSpPr>
          <p:cNvPr id="77" name="TextBox 1"/>
          <p:cNvSpPr/>
          <p:nvPr/>
        </p:nvSpPr>
        <p:spPr>
          <a:xfrm>
            <a:off x="1247760" y="1633680"/>
            <a:ext cx="5845320" cy="4483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kk-KZ" sz="1800" strike="noStrike" u="none">
                <a:solidFill>
                  <a:srgbClr val="000000"/>
                </a:solidFill>
                <a:uFillTx/>
                <a:latin typeface="Calibri"/>
              </a:rPr>
              <a:t>Адамның кейбір кездері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kk-KZ" sz="1800" strike="noStrike" u="none">
                <a:solidFill>
                  <a:srgbClr val="000000"/>
                </a:solidFill>
                <a:uFillTx/>
                <a:latin typeface="Calibri"/>
              </a:rPr>
              <a:t>Көңілде алаң басылса;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kk-KZ" sz="1800" strike="noStrike" u="none">
                <a:solidFill>
                  <a:srgbClr val="000000"/>
                </a:solidFill>
                <a:uFillTx/>
                <a:latin typeface="Calibri"/>
              </a:rPr>
              <a:t>Тәңірінің берген өнері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kk-KZ" sz="1800" strike="noStrike" u="none">
                <a:solidFill>
                  <a:srgbClr val="000000"/>
                </a:solidFill>
                <a:uFillTx/>
                <a:latin typeface="Calibri"/>
              </a:rPr>
              <a:t>Көк бұлттан ашылса.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kk-KZ" sz="1800" strike="noStrike" u="none">
                <a:solidFill>
                  <a:srgbClr val="000000"/>
                </a:solidFill>
                <a:uFillTx/>
                <a:latin typeface="Calibri"/>
              </a:rPr>
              <a:t>Сылдырлап өңкей келісім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kk-KZ" sz="1800" strike="noStrike" u="none">
                <a:solidFill>
                  <a:srgbClr val="000000"/>
                </a:solidFill>
                <a:uFillTx/>
                <a:latin typeface="Calibri"/>
              </a:rPr>
              <a:t>Тас бұлақтың суындай,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kk-KZ" sz="1800" strike="noStrike" u="none">
                <a:solidFill>
                  <a:srgbClr val="000000"/>
                </a:solidFill>
                <a:uFillTx/>
                <a:latin typeface="Calibri"/>
              </a:rPr>
              <a:t>Кірлеген жүрек өз ішін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kk-KZ" sz="1800" strike="noStrike" u="none">
                <a:solidFill>
                  <a:srgbClr val="000000"/>
                </a:solidFill>
                <a:uFillTx/>
                <a:latin typeface="Calibri"/>
              </a:rPr>
              <a:t>Тұра алмас әсте жуынбай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kk-KZ" sz="1800" strike="noStrike" u="none">
                <a:solidFill>
                  <a:srgbClr val="000000"/>
                </a:solidFill>
                <a:uFillTx/>
                <a:latin typeface="Calibri"/>
              </a:rPr>
              <a:t>Сонда ақын белін буынып,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kk-KZ" sz="1800" strike="noStrike" u="none">
                <a:solidFill>
                  <a:srgbClr val="000000"/>
                </a:solidFill>
                <a:uFillTx/>
                <a:latin typeface="Calibri"/>
              </a:rPr>
              <a:t>Алды –артына қаранар.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kk-KZ" sz="1800" strike="noStrike" u="none">
                <a:solidFill>
                  <a:srgbClr val="000000"/>
                </a:solidFill>
                <a:uFillTx/>
                <a:latin typeface="Calibri"/>
              </a:rPr>
              <a:t>Дүние кірін жуынып, 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kk-KZ" sz="1800" strike="noStrike" u="none">
                <a:solidFill>
                  <a:srgbClr val="000000"/>
                </a:solidFill>
                <a:uFillTx/>
                <a:latin typeface="Calibri"/>
              </a:rPr>
              <a:t>Көрініп ойға, сөз салар.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kk-KZ" sz="1800" strike="noStrike" u="none">
                <a:solidFill>
                  <a:srgbClr val="000000"/>
                </a:solidFill>
                <a:uFillTx/>
                <a:latin typeface="Calibri"/>
              </a:rPr>
              <a:t>Ызалы жүрек, долы қол,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kk-KZ" sz="1800" strike="noStrike" u="none">
                <a:solidFill>
                  <a:srgbClr val="000000"/>
                </a:solidFill>
                <a:uFillTx/>
                <a:latin typeface="Calibri"/>
              </a:rPr>
              <a:t>Улы сия, ащы тіл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kk-KZ" sz="1800" strike="noStrike" u="none">
                <a:solidFill>
                  <a:srgbClr val="000000"/>
                </a:solidFill>
                <a:uFillTx/>
                <a:latin typeface="Calibri"/>
              </a:rPr>
              <a:t>Не жазып кетсе, жайы -  сол 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kk-KZ" sz="1800" strike="noStrike" u="none">
                <a:solidFill>
                  <a:srgbClr val="000000"/>
                </a:solidFill>
                <a:uFillTx/>
                <a:latin typeface="Calibri"/>
              </a:rPr>
              <a:t>Жек көрсеңдер, өзің біл.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pic>
        <p:nvPicPr>
          <p:cNvPr id="78" name="Picture 4" descr="Первая книга Абая"/>
          <p:cNvPicPr/>
          <p:nvPr/>
        </p:nvPicPr>
        <p:blipFill>
          <a:blip r:embed="rId1"/>
          <a:stretch/>
        </p:blipFill>
        <p:spPr>
          <a:xfrm rot="457200">
            <a:off x="6968880" y="1863360"/>
            <a:ext cx="4173480" cy="3089160"/>
          </a:xfrm>
          <a:prstGeom prst="rect">
            <a:avLst/>
          </a:prstGeom>
          <a:ln w="0">
            <a:noFill/>
          </a:ln>
        </p:spPr>
      </p:pic>
    </p:spTree>
  </p:cSld>
</p:sld>
</file>

<file path=ppt/theme/theme1.xml><?xml version="1.0" encoding="utf-8"?>
<a:theme xmlns:a="http://schemas.openxmlformats.org/drawingml/2006/main" xmlns:r="http://schemas.openxmlformats.org/officeDocument/2006/relationships" name="Offic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6754</TotalTime>
  <Application>LibreOffice/24.8.2.1$MacOSX_AARCH64 LibreOffice_project/0f794b6e29741098670a3b95d60478a65d05ef13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2018-09-12T08:07:08Z</dcterms:created>
  <dc:creator>Жазира Асанова</dc:creator>
  <dc:description/>
  <dc:language>ru-RU</dc:language>
  <cp:lastModifiedBy>Kanaf1a Miras</cp:lastModifiedBy>
  <cp:lastPrinted>2020-03-24T14:36:16Z</cp:lastPrinted>
  <dcterms:modified xsi:type="dcterms:W3CDTF">2021-03-29T22:59:50Z</dcterms:modified>
  <cp:revision>498</cp:revision>
  <dc:subject/>
  <dc:title>Презентация PowerPoint</dc:title>
</cp:coreProperties>
</file>