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0" r:id="rId8"/>
    <p:sldId id="271" r:id="rId9"/>
    <p:sldId id="263" r:id="rId10"/>
    <p:sldId id="264" r:id="rId11"/>
    <p:sldId id="272" r:id="rId12"/>
    <p:sldId id="273" r:id="rId13"/>
    <p:sldId id="274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3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954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25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8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38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3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22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9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32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37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1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0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3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4C647-4679-4780-9498-F7CE7C761B22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56CE-ECA9-4478-ADC3-ED57AEEB3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17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0%96%D0%B0%D0%B9_%D2%9A%D0%B0%D0%B9%D1%82%D0%B0%D0%BB%D0%B0%D1%83&amp;action=edit&amp;redlink=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k.wikipedia.org/wiki/%D0%AD%D0%BF%D0%B8%D1%84%D0%BE%D1%80%D0%B0" TargetMode="External"/><Relationship Id="rId5" Type="http://schemas.openxmlformats.org/officeDocument/2006/relationships/hyperlink" Target="https://kk.wikipedia.org/wiki/%D0%90%D0%BD%D0%B0%D1%84%D0%BE%D1%80%D0%B0" TargetMode="External"/><Relationship Id="rId4" Type="http://schemas.openxmlformats.org/officeDocument/2006/relationships/hyperlink" Target="https://kk.wikipedia.org/w/index.php?title=%D0%95%D1%81%D0%BF%D0%B5_%D2%9A%D0%B0%D0%B9%D1%82%D0%B0%D0%BB%D0%B0%D1%83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adebiportal.kz/kz/retailing/view/364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QRUyZfbHX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8">
            <a:extLst>
              <a:ext uri="{FF2B5EF4-FFF2-40B4-BE49-F238E27FC236}">
                <a16:creationId xmlns:a16="http://schemas.microsoft.com/office/drawing/2014/main" xmlns="" id="{FACA545B-5535-4F1B-A5DE-1489FD45B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object 2">
            <a:extLst>
              <a:ext uri="{FF2B5EF4-FFF2-40B4-BE49-F238E27FC236}">
                <a16:creationId xmlns:a16="http://schemas.microsoft.com/office/drawing/2014/main" xmlns="" id="{67212CB3-7407-4553-B4CC-F9F910CE9728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2" name="Прямоугольник 73">
            <a:extLst>
              <a:ext uri="{FF2B5EF4-FFF2-40B4-BE49-F238E27FC236}">
                <a16:creationId xmlns:a16="http://schemas.microsoft.com/office/drawing/2014/main" xmlns="" id="{89573DA0-E1BC-4E45-9D35-53F2D1DAD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2053" name="Прямоугольник 74">
            <a:extLst>
              <a:ext uri="{FF2B5EF4-FFF2-40B4-BE49-F238E27FC236}">
                <a16:creationId xmlns:a16="http://schemas.microsoft.com/office/drawing/2014/main" xmlns="" id="{450CF7BD-55BB-4DFD-A124-AE436C26F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6D6870A9-5FF7-47F8-AA72-CD2E072CB6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2569" y="6621463"/>
            <a:ext cx="11728450" cy="25400"/>
          </a:xfrm>
          <a:prstGeom prst="straightConnector1">
            <a:avLst/>
          </a:prstGeom>
          <a:ln>
            <a:solidFill>
              <a:srgbClr val="002060"/>
            </a:solidFill>
            <a:headEnd type="none" w="sm" len="sm"/>
            <a:tailEnd type="none" w="sm" len="sm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900B3A37-585E-4C82-98E6-BC824169E3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2488" y="3284607"/>
            <a:ext cx="10723627" cy="3105"/>
          </a:xfrm>
          <a:prstGeom prst="straightConnector1">
            <a:avLst/>
          </a:prstGeom>
          <a:ln>
            <a:solidFill>
              <a:srgbClr val="613BCD"/>
            </a:solidFill>
            <a:headEnd type="none" w="sm" len="sm"/>
            <a:tailEnd type="none" w="sm" len="sm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56" name="TextBox 25">
            <a:extLst>
              <a:ext uri="{FF2B5EF4-FFF2-40B4-BE49-F238E27FC236}">
                <a16:creationId xmlns:a16="http://schemas.microsoft.com/office/drawing/2014/main" xmlns="" id="{5ACEC9EA-4024-4AF1-B6EC-969D12B60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897" y="3619090"/>
            <a:ext cx="107124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err="1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altLang="ru-RU" sz="3200" b="1" dirty="0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тақырыбы</a:t>
            </a:r>
            <a:r>
              <a:rPr lang="ru-RU" altLang="ru-RU" sz="3200" b="1" dirty="0" smtClean="0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«Махамбеттің Баймағанбетке айтқаны» </a:t>
            </a:r>
            <a:endParaRPr lang="kk-KZ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толғауының стилі</a:t>
            </a:r>
            <a:endParaRPr lang="ru-RU" alt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7" name="TextBox 9">
            <a:extLst>
              <a:ext uri="{FF2B5EF4-FFF2-40B4-BE49-F238E27FC236}">
                <a16:creationId xmlns:a16="http://schemas.microsoft.com/office/drawing/2014/main" xmlns="" id="{7E802B37-094E-4B7B-90BC-B71C1DF94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0105" y="209620"/>
            <a:ext cx="21034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 </a:t>
            </a:r>
            <a:r>
              <a:rPr lang="kk-KZ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ӘДЕБИЕТІ </a:t>
            </a:r>
            <a:endParaRPr lang="ru-RU" altLang="ru-RU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9 - СЫНЫП</a:t>
            </a:r>
            <a:endParaRPr lang="ru-RU" altLang="ru-RU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8" name="TextBox 1">
            <a:extLst>
              <a:ext uri="{FF2B5EF4-FFF2-40B4-BE49-F238E27FC236}">
                <a16:creationId xmlns:a16="http://schemas.microsoft.com/office/drawing/2014/main" xmlns="" id="{CBEB090A-F387-40AC-83CB-EE3B22C5A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320675"/>
            <a:ext cx="39549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kk-KZ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 тақырыбы:</a:t>
            </a:r>
            <a:endParaRPr lang="ru-RU" alt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8725" y="1470244"/>
            <a:ext cx="74350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Тарихи шындық пен көркемдік шешім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Google Shape;78;p1">
            <a:extLst>
              <a:ext uri="{FF2B5EF4-FFF2-40B4-BE49-F238E27FC236}">
                <a16:creationId xmlns:a16="http://schemas.microsoft.com/office/drawing/2014/main" xmlns="" id="{C7A6CEF6-C964-4E0D-B652-5DC2B572F8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2969" y="6408977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345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8">
            <a:extLst>
              <a:ext uri="{FF2B5EF4-FFF2-40B4-BE49-F238E27FC236}">
                <a16:creationId xmlns:a16="http://schemas.microsoft.com/office/drawing/2014/main" xmlns="" id="{BF8ACCE4-6737-4B94-9A4A-F9738A357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object 2">
            <a:extLst>
              <a:ext uri="{FF2B5EF4-FFF2-40B4-BE49-F238E27FC236}">
                <a16:creationId xmlns:a16="http://schemas.microsoft.com/office/drawing/2014/main" xmlns="" id="{FD95E4E3-082A-4BB3-B23A-2B13F33D8BC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Прямоугольник 73">
            <a:extLst>
              <a:ext uri="{FF2B5EF4-FFF2-40B4-BE49-F238E27FC236}">
                <a16:creationId xmlns:a16="http://schemas.microsoft.com/office/drawing/2014/main" xmlns="" id="{8CC269FE-9EBB-4BC4-AC48-9FEB58592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7173" name="Прямоугольник 74">
            <a:extLst>
              <a:ext uri="{FF2B5EF4-FFF2-40B4-BE49-F238E27FC236}">
                <a16:creationId xmlns:a16="http://schemas.microsoft.com/office/drawing/2014/main" xmlns="" id="{BF101E31-0D03-488D-A865-9ACF5410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1B3DB49B-4A7F-4BB4-9202-9ACA0D7784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66EDCD85-1906-45D8-906A-B3BDE60CD8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251989"/>
              </p:ext>
            </p:extLst>
          </p:nvPr>
        </p:nvGraphicFramePr>
        <p:xfrm>
          <a:off x="5043341" y="1464684"/>
          <a:ext cx="6407297" cy="4114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07297"/>
              </a:tblGrid>
              <a:tr h="393687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1" u="sng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 tooltip="Жай Қайталау (мұндай бет жоқ)"/>
                        </a:rPr>
                        <a:t>Жай</a:t>
                      </a:r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 tooltip="Жай Қайталау (мұндай бет жоқ)"/>
                        </a:rPr>
                        <a:t> </a:t>
                      </a:r>
                      <a:r>
                        <a:rPr lang="ru-RU" sz="1800" b="1" u="sng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 tooltip="Жай Қайталау (мұндай бет жоқ)"/>
                        </a:rPr>
                        <a:t>қайталау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сөзге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ерекше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екпін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түсіріп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бірнеше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рет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қайталау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 “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Мұнар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да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мұнар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мұнар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Бұлттан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шыққан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шұбар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Буыршын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мұзға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тайған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Бура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атанға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шөккен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Бұлықсып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ерлерден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Бұрынғы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дәурен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өткен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...” (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Махамбет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);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1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 tooltip="Еспе Қайталау (мұндай бет жоқ)"/>
                        </a:rPr>
                        <a:t>Еспе</a:t>
                      </a:r>
                      <a:r>
                        <a:rPr lang="ru-RU" sz="1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 tooltip="Еспе Қайталау (мұндай бет жоқ)"/>
                        </a:rPr>
                        <a:t> </a:t>
                      </a:r>
                      <a:r>
                        <a:rPr lang="ru-RU" sz="1800" b="1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 tooltip="Еспе Қайталау (мұндай бет жоқ)"/>
                        </a:rPr>
                        <a:t>қайталау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–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алдыңғы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тіркестің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аяғы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келесі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тіркестің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басында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қайталанып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отырады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 “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Сарқырайды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мұз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бұлақтар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Мұз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бұлақтар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у да шу” (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С.Сейфуллин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);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5" tooltip="Анафора"/>
                        </a:rPr>
                        <a:t>Анафора</a:t>
                      </a:r>
                      <a:r>
                        <a:rPr lang="ru-RU" sz="18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өлеңнің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әр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жолы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немесе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әрбір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ой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ағымы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сөзден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басталып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отырады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 “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Ұйқыдан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Жапырақпын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Жаңбыр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шайып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жаңарған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Ұйқыдан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Құспын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Ұзақ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ұшып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көліне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дем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алған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” (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С.Мәуленов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);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6" tooltip="Эпифора"/>
                        </a:rPr>
                        <a:t>Эпифора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–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өлеңнің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әр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жолының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немесе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ой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ағымының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соңындағы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бірнеше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рет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қайталанады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 “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Күншілдер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өледі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көңілін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от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қарып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Батырлар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өледі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борышын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атқарып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” (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Қ.Мырзалиев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endParaRPr lang="ru-RU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9">
            <a:extLst>
              <a:ext uri="{FF2B5EF4-FFF2-40B4-BE49-F238E27FC236}">
                <a16:creationId xmlns:a16="http://schemas.microsoft.com/office/drawing/2014/main" xmlns="" id="{FAB6042D-66ED-4E22-A2AC-076DF1698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375" y="265003"/>
            <a:ext cx="4246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Тақырыптық ақпарат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5024" y="2330758"/>
            <a:ext cx="2748551" cy="26468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u="sng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Қайталау</a:t>
            </a:r>
            <a:r>
              <a:rPr lang="ru-RU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u="sng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қайталама</a:t>
            </a:r>
            <a:r>
              <a:rPr lang="ru-RU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u="sng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ұйқас</a:t>
            </a:r>
            <a:r>
              <a:rPr lang="ru-RU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сөз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әсерін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айтар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ойды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күшейте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түсу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сөзді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сөз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тіркесін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бірнеше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мәрте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қайталап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тәсілі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Қайталаудың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бірнеше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</a:t>
            </a:r>
            <a:r>
              <a:rPr lang="ru-RU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бар.</a:t>
            </a:r>
          </a:p>
        </p:txBody>
      </p:sp>
      <p:cxnSp>
        <p:nvCxnSpPr>
          <p:cNvPr id="5" name="Прямая со стрелкой 4"/>
          <p:cNvCxnSpPr>
            <a:stCxn id="3" idx="3"/>
          </p:cNvCxnSpPr>
          <p:nvPr/>
        </p:nvCxnSpPr>
        <p:spPr>
          <a:xfrm flipV="1">
            <a:off x="3613575" y="1819374"/>
            <a:ext cx="1354351" cy="18348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3" idx="3"/>
          </p:cNvCxnSpPr>
          <p:nvPr/>
        </p:nvCxnSpPr>
        <p:spPr>
          <a:xfrm flipV="1">
            <a:off x="3613575" y="2912884"/>
            <a:ext cx="1354351" cy="7413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" idx="3"/>
          </p:cNvCxnSpPr>
          <p:nvPr/>
        </p:nvCxnSpPr>
        <p:spPr>
          <a:xfrm>
            <a:off x="3613575" y="3654197"/>
            <a:ext cx="1354351" cy="912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" idx="3"/>
          </p:cNvCxnSpPr>
          <p:nvPr/>
        </p:nvCxnSpPr>
        <p:spPr>
          <a:xfrm>
            <a:off x="3613575" y="3654197"/>
            <a:ext cx="1354351" cy="210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1434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8">
            <a:extLst>
              <a:ext uri="{FF2B5EF4-FFF2-40B4-BE49-F238E27FC236}">
                <a16:creationId xmlns:a16="http://schemas.microsoft.com/office/drawing/2014/main" xmlns="" id="{BF8ACCE4-6737-4B94-9A4A-F9738A357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object 2">
            <a:extLst>
              <a:ext uri="{FF2B5EF4-FFF2-40B4-BE49-F238E27FC236}">
                <a16:creationId xmlns:a16="http://schemas.microsoft.com/office/drawing/2014/main" xmlns="" id="{FD95E4E3-082A-4BB3-B23A-2B13F33D8BC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Прямоугольник 73">
            <a:extLst>
              <a:ext uri="{FF2B5EF4-FFF2-40B4-BE49-F238E27FC236}">
                <a16:creationId xmlns:a16="http://schemas.microsoft.com/office/drawing/2014/main" xmlns="" id="{8CC269FE-9EBB-4BC4-AC48-9FEB58592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7173" name="Прямоугольник 74">
            <a:extLst>
              <a:ext uri="{FF2B5EF4-FFF2-40B4-BE49-F238E27FC236}">
                <a16:creationId xmlns:a16="http://schemas.microsoft.com/office/drawing/2014/main" xmlns="" id="{BF101E31-0D03-488D-A865-9ACF5410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1B3DB49B-4A7F-4BB4-9202-9ACA0D7784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66EDCD85-1906-45D8-906A-B3BDE60CD8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176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27409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3 - т</a:t>
            </a:r>
            <a:r>
              <a:rPr lang="kk-KZ" altLang="ru-RU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апсырма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7" name="TextBox 9">
            <a:extLst>
              <a:ext uri="{FF2B5EF4-FFF2-40B4-BE49-F238E27FC236}">
                <a16:creationId xmlns:a16="http://schemas.microsoft.com/office/drawing/2014/main" xmlns="" id="{D1B1CB4E-E444-4284-B9A5-01B2E487E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4830763"/>
            <a:ext cx="1925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b="1">
                <a:solidFill>
                  <a:srgbClr val="FF0000"/>
                </a:solidFill>
              </a:rPr>
              <a:t>дескрипторымен</a:t>
            </a:r>
            <a:endParaRPr lang="ru-RU" altLang="ru-RU" sz="1800" b="1">
              <a:solidFill>
                <a:srgbClr val="FF0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70471"/>
              </p:ext>
            </p:extLst>
          </p:nvPr>
        </p:nvGraphicFramePr>
        <p:xfrm>
          <a:off x="1046375" y="2078348"/>
          <a:ext cx="10171930" cy="406792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223853"/>
                <a:gridCol w="5948077"/>
              </a:tblGrid>
              <a:tr h="4067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Екеуіміз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бірімізге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Үшеуіміз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Толып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жатқан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күш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бес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Бесеуіміз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Алашқа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болман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деуші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Өтемістен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туған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он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Онымыз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атқа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мінгенде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қайысқан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қол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 </a:t>
                      </a:r>
                      <a:endParaRPr lang="ru-RU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46376" y="1077803"/>
            <a:ext cx="9247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үзіндіден қайталау сөздерді тауып, түрлеріне ажыратыңыз. Автор ойын жеткізуге ықпалын талдаңыз.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0589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8">
            <a:extLst>
              <a:ext uri="{FF2B5EF4-FFF2-40B4-BE49-F238E27FC236}">
                <a16:creationId xmlns:a16="http://schemas.microsoft.com/office/drawing/2014/main" xmlns="" id="{BF8ACCE4-6737-4B94-9A4A-F9738A357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object 2">
            <a:extLst>
              <a:ext uri="{FF2B5EF4-FFF2-40B4-BE49-F238E27FC236}">
                <a16:creationId xmlns:a16="http://schemas.microsoft.com/office/drawing/2014/main" xmlns="" id="{FD95E4E3-082A-4BB3-B23A-2B13F33D8BC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Прямоугольник 73">
            <a:extLst>
              <a:ext uri="{FF2B5EF4-FFF2-40B4-BE49-F238E27FC236}">
                <a16:creationId xmlns:a16="http://schemas.microsoft.com/office/drawing/2014/main" xmlns="" id="{8CC269FE-9EBB-4BC4-AC48-9FEB58592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7173" name="Прямоугольник 74">
            <a:extLst>
              <a:ext uri="{FF2B5EF4-FFF2-40B4-BE49-F238E27FC236}">
                <a16:creationId xmlns:a16="http://schemas.microsoft.com/office/drawing/2014/main" xmlns="" id="{BF101E31-0D03-488D-A865-9ACF5410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1B3DB49B-4A7F-4BB4-9202-9ACA0D7784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66EDCD85-1906-45D8-906A-B3BDE60CD8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176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3216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Өзіңді тексер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7" name="TextBox 9">
            <a:extLst>
              <a:ext uri="{FF2B5EF4-FFF2-40B4-BE49-F238E27FC236}">
                <a16:creationId xmlns:a16="http://schemas.microsoft.com/office/drawing/2014/main" xmlns="" id="{D1B1CB4E-E444-4284-B9A5-01B2E487E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4830763"/>
            <a:ext cx="1925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b="1">
                <a:solidFill>
                  <a:srgbClr val="FF0000"/>
                </a:solidFill>
              </a:rPr>
              <a:t>дескрипторымен</a:t>
            </a:r>
            <a:endParaRPr lang="ru-RU" altLang="ru-RU" sz="1800" b="1">
              <a:solidFill>
                <a:srgbClr val="FF0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13085"/>
              </p:ext>
            </p:extLst>
          </p:nvPr>
        </p:nvGraphicFramePr>
        <p:xfrm>
          <a:off x="990985" y="1632744"/>
          <a:ext cx="10171930" cy="4267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223853"/>
                <a:gridCol w="5948077"/>
              </a:tblGrid>
              <a:tr h="4067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Екеуіміз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бірімізге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Үшеуіміз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Толып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жатқан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күш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бес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Бесеуіміз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Алашқа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болман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деуші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Өтемістен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туған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он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Онымыз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атқа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мінгенде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қайысқан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қол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- эпифора,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өлең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соң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ындағы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қайталау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- 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жай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қайталау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сөзге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ерекше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екпін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түсіріп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бірнеше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рет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қайталау</a:t>
                      </a:r>
                      <a:r>
                        <a:rPr lang="ru-RU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Біз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екі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6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бес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деген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жолдарда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бірнеше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рет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қайталанып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тіркесіне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оқырманның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көңілін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аударып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тұр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Үшеуіміз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Толып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жатқан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күш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енеден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 </a:t>
                      </a: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Бесеуіміз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жүргенде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Алашқа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болман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деуші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Өтемістен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туған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 </a:t>
                      </a: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едік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Онымыз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атқа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мінгенде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 -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еспе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қайталау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ақын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өлең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соңындағы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ойын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келесі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жолдың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басына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келтіріп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екпінді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үдете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түсе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жырлайды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Осы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тәсіл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арқылы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жігерлі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қайсар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ортада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өсіп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қалыптасқанын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білдіреді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1771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8">
            <a:extLst>
              <a:ext uri="{FF2B5EF4-FFF2-40B4-BE49-F238E27FC236}">
                <a16:creationId xmlns:a16="http://schemas.microsoft.com/office/drawing/2014/main" xmlns="" id="{BF8ACCE4-6737-4B94-9A4A-F9738A357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object 2">
            <a:extLst>
              <a:ext uri="{FF2B5EF4-FFF2-40B4-BE49-F238E27FC236}">
                <a16:creationId xmlns:a16="http://schemas.microsoft.com/office/drawing/2014/main" xmlns="" id="{FD95E4E3-082A-4BB3-B23A-2B13F33D8BC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3" name="Прямоугольник 74">
            <a:extLst>
              <a:ext uri="{FF2B5EF4-FFF2-40B4-BE49-F238E27FC236}">
                <a16:creationId xmlns:a16="http://schemas.microsoft.com/office/drawing/2014/main" xmlns="" id="{BF101E31-0D03-488D-A865-9ACF5410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1B3DB49B-4A7F-4BB4-9202-9ACA0D7784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66EDCD85-1906-45D8-906A-B3BDE60CD8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176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8316" y="290702"/>
            <a:ext cx="3216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Ғалым сөзі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7050" y="1795373"/>
            <a:ext cx="78181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Ескіні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жинақтап,түйіндеп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жаңаны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бастауда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қазақтың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әдеби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тілінде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қалдырған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сөз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шеберлері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тұрды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Солардың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бірегейі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Махамбет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Өтемісұлы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</a:t>
            </a:r>
            <a:r>
              <a:rPr lang="ru-RU" sz="1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Рәбиға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Сыздық</a:t>
            </a:r>
            <a:endParaRPr lang="ru-RU" sz="1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ru-RU" sz="15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Филология </a:t>
            </a:r>
            <a:r>
              <a:rPr lang="ru-RU" sz="15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ғылымдарының</a:t>
            </a:r>
            <a:r>
              <a:rPr lang="ru-RU" sz="15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докторы</a:t>
            </a:r>
            <a:r>
              <a:rPr lang="ru-RU" sz="15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профессор </a:t>
            </a:r>
            <a:r>
              <a:rPr lang="ru-RU" sz="1600" dirty="0"/>
              <a:t> 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040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8">
            <a:extLst>
              <a:ext uri="{FF2B5EF4-FFF2-40B4-BE49-F238E27FC236}">
                <a16:creationId xmlns:a16="http://schemas.microsoft.com/office/drawing/2014/main" xmlns="" id="{13F14A16-8287-4777-8075-F03DD4CA0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object 2">
            <a:extLst>
              <a:ext uri="{FF2B5EF4-FFF2-40B4-BE49-F238E27FC236}">
                <a16:creationId xmlns:a16="http://schemas.microsoft.com/office/drawing/2014/main" xmlns="" id="{1BB94500-3A74-4ED4-B4E5-87593F08E7A7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Прямоугольник 73">
            <a:extLst>
              <a:ext uri="{FF2B5EF4-FFF2-40B4-BE49-F238E27FC236}">
                <a16:creationId xmlns:a16="http://schemas.microsoft.com/office/drawing/2014/main" xmlns="" id="{633395AF-6872-4116-B57E-75A3E1F96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10245" name="Прямоугольник 74">
            <a:extLst>
              <a:ext uri="{FF2B5EF4-FFF2-40B4-BE49-F238E27FC236}">
                <a16:creationId xmlns:a16="http://schemas.microsoft.com/office/drawing/2014/main" xmlns="" id="{07A17B7A-6ED7-4EEA-9F27-C27C9BAFA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78FFEC7D-8FF6-440C-9C4E-B9EBE8388A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2569" y="6423500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4F52A0DB-7E46-4C2D-A43F-7ABED35372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2475" y="6138044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248" name="TextBox 8">
            <a:extLst>
              <a:ext uri="{FF2B5EF4-FFF2-40B4-BE49-F238E27FC236}">
                <a16:creationId xmlns:a16="http://schemas.microsoft.com/office/drawing/2014/main" xmlns="" id="{94596D5E-CB59-4160-8BE9-1C1890FFE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1420020"/>
            <a:ext cx="35686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alt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xmlns="" id="{A5656ADC-3625-450E-87E1-9E2DF5E69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36194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3200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endParaRPr lang="ru-RU" altLang="ru-RU" sz="3200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3475" y="2300288"/>
            <a:ext cx="89154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Шығармадағы көркемдегіш құралдар мен айшықтау амалдарының қызметін талдай отырып, автор стилін анықтадыңыз. </a:t>
            </a:r>
            <a:endParaRPr lang="kk-K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059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8">
            <a:extLst>
              <a:ext uri="{FF2B5EF4-FFF2-40B4-BE49-F238E27FC236}">
                <a16:creationId xmlns:a16="http://schemas.microsoft.com/office/drawing/2014/main" xmlns="" id="{13F14A16-8287-4777-8075-F03DD4CA0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object 2">
            <a:extLst>
              <a:ext uri="{FF2B5EF4-FFF2-40B4-BE49-F238E27FC236}">
                <a16:creationId xmlns:a16="http://schemas.microsoft.com/office/drawing/2014/main" xmlns="" id="{1BB94500-3A74-4ED4-B4E5-87593F08E7A7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245" name="Прямоугольник 74">
            <a:extLst>
              <a:ext uri="{FF2B5EF4-FFF2-40B4-BE49-F238E27FC236}">
                <a16:creationId xmlns:a16="http://schemas.microsoft.com/office/drawing/2014/main" xmlns="" id="{07A17B7A-6ED7-4EEA-9F27-C27C9BAFA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78FFEC7D-8FF6-440C-9C4E-B9EBE8388A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4F52A0DB-7E46-4C2D-A43F-7ABED35372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TextBox 8">
            <a:extLst>
              <a:ext uri="{FF2B5EF4-FFF2-40B4-BE49-F238E27FC236}">
                <a16:creationId xmlns:a16="http://schemas.microsoft.com/office/drawing/2014/main" xmlns="" id="{A5656ADC-3625-450E-87E1-9E2DF5E69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49149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Қосымша  тапсырма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Әлімжанов Ә. : Махамбеттің жебесі: купить книгу по низкой цене в  интернет-магазине Marwin | Алматы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381" t="2562" r="20083" b="2428"/>
          <a:stretch/>
        </p:blipFill>
        <p:spPr bwMode="auto">
          <a:xfrm>
            <a:off x="1133475" y="1186906"/>
            <a:ext cx="3938146" cy="495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2345" y="1772439"/>
            <a:ext cx="53353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/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“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Махамбеттің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жебесі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романында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Әнуар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Әлімжанов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халқының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тарихындағы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айрықша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оқиғаларды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бейнелеген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сол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себепті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өміріндегі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осына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ірі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құбылыс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шалғайлығына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қарамастан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ұлт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өкілдерінің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тағдырына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ықпал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етеді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Хиуа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Петербург,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Орынбор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Нарынқұм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Көтеріліс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әдепкіде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шағын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сипатта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кедейлерінің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Бөкей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ордасындағы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қанқұйлы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езгімен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бетпе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-бет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тартысты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Бірақ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жазушы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тартыстың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тамыры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терең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көлемге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ұлғайып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кеткенін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сенімді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көрсетеді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Жергілікті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қақтығыс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сахарадағы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антагонистік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таптар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қоғамдық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тартыс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дәрежесіне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дейін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өседі</a:t>
            </a:r>
            <a:r>
              <a:rPr lang="ru-RU" sz="1600" b="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r" fontAlgn="t"/>
            <a:endParaRPr lang="kk-KZ" sz="1600" b="0" i="0" u="none" strike="noStrike" dirty="0" smtClean="0">
              <a:solidFill>
                <a:srgbClr val="00A77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5"/>
            </a:endParaRPr>
          </a:p>
          <a:p>
            <a:pPr algn="r" fontAlgn="t"/>
            <a:r>
              <a:rPr lang="en-US" sz="1200" b="0" i="0" u="none" strike="noStrike" dirty="0" smtClean="0">
                <a:solidFill>
                  <a:srgbClr val="00A77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https://adebiportal.kz/kz/retailing/view/364</a:t>
            </a:r>
            <a:endParaRPr lang="en-US" sz="1200" b="0" i="0" dirty="0" smtClean="0">
              <a:solidFill>
                <a:srgbClr val="333333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383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8">
            <a:extLst>
              <a:ext uri="{FF2B5EF4-FFF2-40B4-BE49-F238E27FC236}">
                <a16:creationId xmlns:a16="http://schemas.microsoft.com/office/drawing/2014/main" xmlns="" id="{EA9CE064-BAF5-48EF-B462-68B81618D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object 2">
            <a:extLst>
              <a:ext uri="{FF2B5EF4-FFF2-40B4-BE49-F238E27FC236}">
                <a16:creationId xmlns:a16="http://schemas.microsoft.com/office/drawing/2014/main" xmlns="" id="{94A4B16A-2D08-4E49-9A03-C282B6EC3178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6" name="Прямоугольник 73">
            <a:extLst>
              <a:ext uri="{FF2B5EF4-FFF2-40B4-BE49-F238E27FC236}">
                <a16:creationId xmlns:a16="http://schemas.microsoft.com/office/drawing/2014/main" xmlns="" id="{068823E9-4032-4882-8CB7-2CFEBF7A9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4" y="1343025"/>
            <a:ext cx="5270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3077" name="Прямоугольник 74">
            <a:extLst>
              <a:ext uri="{FF2B5EF4-FFF2-40B4-BE49-F238E27FC236}">
                <a16:creationId xmlns:a16="http://schemas.microsoft.com/office/drawing/2014/main" xmlns="" id="{D8110133-7C7C-4F33-B9B5-E2E549691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99731E4-4B1B-487D-BF7C-67F766DDBD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C7A6CEF6-C964-4E0D-B652-5DC2B572F8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2969" y="6408977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080" name="TextBox 8">
            <a:extLst>
              <a:ext uri="{FF2B5EF4-FFF2-40B4-BE49-F238E27FC236}">
                <a16:creationId xmlns:a16="http://schemas.microsoft.com/office/drawing/2014/main" xmlns="" id="{C5F6AA2A-DA22-4500-9B51-F1422CF6C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58763"/>
            <a:ext cx="42465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err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Оқу</a:t>
            </a:r>
            <a:r>
              <a:rPr lang="ru-RU" altLang="ru-RU" sz="32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мақсат</a:t>
            </a:r>
            <a:r>
              <a:rPr lang="ru-RU" altLang="ru-RU" sz="32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(тар)ы</a:t>
            </a:r>
          </a:p>
        </p:txBody>
      </p:sp>
      <p:sp>
        <p:nvSpPr>
          <p:cNvPr id="3081" name="TextBox 1">
            <a:extLst>
              <a:ext uri="{FF2B5EF4-FFF2-40B4-BE49-F238E27FC236}">
                <a16:creationId xmlns:a16="http://schemas.microsoft.com/office/drawing/2014/main" xmlns="" id="{1D222CE4-BEF8-4687-98F2-C5336D458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969" y="3549728"/>
            <a:ext cx="10174201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kk-KZ" altLang="en-US" sz="3200" b="1" dirty="0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 </a:t>
            </a:r>
            <a:r>
              <a:rPr lang="kk-KZ" altLang="en-US" sz="3200" b="1" dirty="0" smtClean="0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мақсаттары:</a:t>
            </a:r>
          </a:p>
          <a:p>
            <a:pPr eaLnBrk="1" hangingPunct="1"/>
            <a:endParaRPr lang="kk-K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шығармадағы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көркемдегіш құралдар мен айшықтау амалдарының қызметін талдай отырып, автор стилін анықтайсыз.</a:t>
            </a:r>
            <a:endParaRPr lang="kk-K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endParaRPr lang="ru-RU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0598" y="1351290"/>
            <a:ext cx="101734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Шығармадағы әдеби 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тілді құбылту мен айшықтаудың   (троп пен фигура) түрлерін талдай отырып, автор стиліне баға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беру.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Google Shape;78;p1">
            <a:extLst>
              <a:ext uri="{FF2B5EF4-FFF2-40B4-BE49-F238E27FC236}">
                <a16:creationId xmlns:a16="http://schemas.microsoft.com/office/drawing/2014/main" xmlns="" id="{900B3A37-585E-4C82-98E6-BC824169E3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51347" y="3212711"/>
            <a:ext cx="10128843" cy="11256"/>
          </a:xfrm>
          <a:prstGeom prst="straightConnector1">
            <a:avLst/>
          </a:prstGeom>
          <a:ln w="38100">
            <a:solidFill>
              <a:srgbClr val="613BCD"/>
            </a:solidFill>
            <a:headEnd type="none" w="sm" len="sm"/>
            <a:tailEnd type="none" w="sm" len="sm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910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8">
            <a:extLst>
              <a:ext uri="{FF2B5EF4-FFF2-40B4-BE49-F238E27FC236}">
                <a16:creationId xmlns:a16="http://schemas.microsoft.com/office/drawing/2014/main" xmlns="" id="{EA9CE064-BAF5-48EF-B462-68B81618D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object 2">
            <a:extLst>
              <a:ext uri="{FF2B5EF4-FFF2-40B4-BE49-F238E27FC236}">
                <a16:creationId xmlns:a16="http://schemas.microsoft.com/office/drawing/2014/main" xmlns="" id="{94A4B16A-2D08-4E49-9A03-C282B6EC3178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7" name="Прямоугольник 74">
            <a:extLst>
              <a:ext uri="{FF2B5EF4-FFF2-40B4-BE49-F238E27FC236}">
                <a16:creationId xmlns:a16="http://schemas.microsoft.com/office/drawing/2014/main" xmlns="" id="{D8110133-7C7C-4F33-B9B5-E2E549691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99731E4-4B1B-487D-BF7C-67F766DDBD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C7A6CEF6-C964-4E0D-B652-5DC2B572F8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2969" y="6408977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080" name="TextBox 8">
            <a:extLst>
              <a:ext uri="{FF2B5EF4-FFF2-40B4-BE49-F238E27FC236}">
                <a16:creationId xmlns:a16="http://schemas.microsoft.com/office/drawing/2014/main" xmlns="" id="{C5F6AA2A-DA22-4500-9B51-F1422CF6C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58763"/>
            <a:ext cx="53144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err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Бағалау</a:t>
            </a:r>
            <a:r>
              <a:rPr lang="ru-RU" altLang="ru-RU" sz="32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altLang="ru-RU" sz="3200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критерийі </a:t>
            </a:r>
            <a:endParaRPr lang="ru-RU" altLang="ru-RU" sz="3200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915076"/>
              </p:ext>
            </p:extLst>
          </p:nvPr>
        </p:nvGraphicFramePr>
        <p:xfrm>
          <a:off x="704851" y="1655763"/>
          <a:ext cx="9105900" cy="3403282"/>
        </p:xfrm>
        <a:graphic>
          <a:graphicData uri="http://schemas.openxmlformats.org/drawingml/2006/table">
            <a:tbl>
              <a:tblPr/>
              <a:tblGrid>
                <a:gridCol w="2923323"/>
                <a:gridCol w="4868126"/>
                <a:gridCol w="1314451"/>
              </a:tblGrid>
              <a:tr h="9040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26289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algn="just"/>
                      <a:r>
                        <a:rPr lang="kk-KZ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Шығармадағы әдеби тілді құбылту мен айшықтаудың   (троп пен фигура) түрлерін талдай отырып, автор стиліне баға беру. </a:t>
                      </a:r>
                      <a:endParaRPr lang="ru-R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kk-KZ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өлеңнен көркемдегіш құралдарды табады.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көркемдегіш құралдар мен айшықтау амалдарының қызметін талдай отырып, автор стилін анықтайды.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kk-KZ" sz="18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231" y="1955800"/>
            <a:ext cx="341041" cy="26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113753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8">
            <a:extLst>
              <a:ext uri="{FF2B5EF4-FFF2-40B4-BE49-F238E27FC236}">
                <a16:creationId xmlns:a16="http://schemas.microsoft.com/office/drawing/2014/main" xmlns="" id="{E4CFE9CD-131C-48AC-B96E-4F95A34E9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object 2">
            <a:extLst>
              <a:ext uri="{FF2B5EF4-FFF2-40B4-BE49-F238E27FC236}">
                <a16:creationId xmlns:a16="http://schemas.microsoft.com/office/drawing/2014/main" xmlns="" id="{4BCFD0D3-2521-4C1E-93BC-CDA6C7CF5906}"/>
              </a:ext>
            </a:extLst>
          </p:cNvPr>
          <p:cNvSpPr>
            <a:spLocks/>
          </p:cNvSpPr>
          <p:nvPr/>
        </p:nvSpPr>
        <p:spPr bwMode="auto">
          <a:xfrm>
            <a:off x="-17921" y="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 dirty="0"/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2981E2A0-95CE-45E3-81D2-3B7C9B4534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8EEB5994-6CC3-4F4C-ADB1-DD9D626FC0E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12743" y="1488098"/>
            <a:ext cx="6096000" cy="41088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https://www.youtube.com/watch?v=QQRUyZfbHXU</a:t>
            </a:r>
            <a:r>
              <a:rPr lang="kk-K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02:05 - 03:37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Алашұлы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МАХАМБЕТ»</a:t>
            </a:r>
          </a:p>
          <a:p>
            <a:pPr algn="just">
              <a:lnSpc>
                <a:spcPct val="150000"/>
              </a:lnSpc>
            </a:pP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Махамбет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Өтемісұлы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—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халқының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азаттығы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теңдігі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жолында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найзасымен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азаткер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асқақ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жырымен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қасық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қаны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қалғанша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күрескен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тіпті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сол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жолда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құрбан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әрі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батыр,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әрі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ақын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Алашұлының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әні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«Махамбеттің Баймағанбетке айтқаны»</a:t>
            </a:r>
            <a:r>
              <a:rPr lang="ru-RU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деген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9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толғауы</a:t>
            </a:r>
            <a:r>
              <a:rPr lang="ru-RU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xmlns="" id="{C5F6AA2A-DA22-4500-9B51-F1422CF6C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64" y="355837"/>
            <a:ext cx="25335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3200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Ой қозғау</a:t>
            </a:r>
            <a:endParaRPr lang="ru-RU" altLang="ru-RU" sz="3200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1802" y="1899444"/>
            <a:ext cx="3459161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85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8">
            <a:extLst>
              <a:ext uri="{FF2B5EF4-FFF2-40B4-BE49-F238E27FC236}">
                <a16:creationId xmlns:a16="http://schemas.microsoft.com/office/drawing/2014/main" xmlns="" id="{07D77DA3-D036-4E30-BB42-B08CCC7C4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ject 2">
            <a:extLst>
              <a:ext uri="{FF2B5EF4-FFF2-40B4-BE49-F238E27FC236}">
                <a16:creationId xmlns:a16="http://schemas.microsoft.com/office/drawing/2014/main" xmlns="" id="{EBC570DB-AB4F-46EA-B917-2EF7EF52B753}"/>
              </a:ext>
            </a:extLst>
          </p:cNvPr>
          <p:cNvSpPr>
            <a:spLocks/>
          </p:cNvSpPr>
          <p:nvPr/>
        </p:nvSpPr>
        <p:spPr bwMode="auto">
          <a:xfrm>
            <a:off x="8732" y="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1" name="Прямоугольник 74">
            <a:extLst>
              <a:ext uri="{FF2B5EF4-FFF2-40B4-BE49-F238E27FC236}">
                <a16:creationId xmlns:a16="http://schemas.microsoft.com/office/drawing/2014/main" xmlns="" id="{F515A256-347F-4CA5-A039-99F05374A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1417D4C6-4E19-4AE6-A347-ADE8E63E25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89A944C1-3E0C-4D14-90B1-2772E4D2E1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104" name="TextBox 8">
            <a:extLst>
              <a:ext uri="{FF2B5EF4-FFF2-40B4-BE49-F238E27FC236}">
                <a16:creationId xmlns:a16="http://schemas.microsoft.com/office/drawing/2014/main" xmlns="" id="{7323277E-9A26-4957-8278-8DFAB80D9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19923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105" name="TextBox 9">
            <a:extLst>
              <a:ext uri="{FF2B5EF4-FFF2-40B4-BE49-F238E27FC236}">
                <a16:creationId xmlns:a16="http://schemas.microsoft.com/office/drawing/2014/main" xmlns="" id="{FAB6042D-66ED-4E22-A2AC-076DF1698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58763"/>
            <a:ext cx="4246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2400" b="1" dirty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Тақырыптық ақпарат</a:t>
            </a:r>
            <a:endParaRPr lang="ru-RU" altLang="ru-RU" sz="2400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2475" y="1439625"/>
            <a:ext cx="3069063" cy="2800767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kk-KZ" sz="1600" b="1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Теңеу</a:t>
            </a:r>
            <a:r>
              <a:rPr lang="kk-KZ" sz="1600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заттың, нәрсенің, құбылыстың белгісін, қасиетін, сапасын өзге затпен не құбылыспен салыстыра суреттеу арқылы көрсететін көркемдік ұғым. Олар –дай, -дей, -тай, -тей,- дайын,-дейін, -ша, -ше жұрнақтары мен секілді, сияқты, тәрізді, бейне, тең, ұқсас сөздерінің көмегімен жасалады.</a:t>
            </a:r>
            <a:endParaRPr lang="ru-RU" sz="1600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14085" y="1808956"/>
            <a:ext cx="3126557" cy="2062103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Эпитет– </a:t>
            </a:r>
            <a:r>
              <a:rPr lang="kk-KZ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заттың, яки құбылыстың ерекшелігін, сыр-сипатын бейнелі түрде танытатын поэтикалық және стилистикалық ұғым. Мысалы: </a:t>
            </a:r>
          </a:p>
          <a:p>
            <a:pPr algn="just"/>
            <a:r>
              <a:rPr lang="kk-KZ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Қараңғы түнде тау қалғып... «қараңғы» – эпитет, түннің қандай екенін ерекшелеп тұр.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33189" y="1427329"/>
            <a:ext cx="3481011" cy="2800767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Метафора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троптың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Құбылыстар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заттардың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ұқсастық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белгілері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негізінде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астарлы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мағынада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қолданылуы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Мен-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ақсұңқар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құстың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сойы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едім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Махамбет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кім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«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Ақсұңқар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құстың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сойы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  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Ақсұңқар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құстың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сойы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кім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Махамбет.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Екеуі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бірінің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алмастырып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</a:t>
            </a:r>
          </a:p>
          <a:p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6961" y="4467493"/>
            <a:ext cx="7534684" cy="1323439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Әсірелеу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гипербола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құбылтудың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 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әдебиеттегі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көркемдеу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тәсілдерінің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әртүрлі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құбылыстарды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нәрсені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шамадан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асыра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суреттеу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тәсілі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«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Аққан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жасы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сел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Етегі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толып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көл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Көздің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жасын</a:t>
            </a:r>
            <a:r>
              <a:rPr lang="ru-RU" sz="1600" dirty="0">
                <a:solidFill>
                  <a:srgbClr val="2021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2021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тым</a:t>
            </a:r>
            <a:r>
              <a:rPr lang="ru-RU" sz="1600" dirty="0" smtClean="0">
                <a:solidFill>
                  <a:srgbClr val="2021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2021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әсірелеп</a:t>
            </a:r>
            <a:r>
              <a:rPr lang="ru-RU" sz="1600" dirty="0" smtClean="0">
                <a:solidFill>
                  <a:srgbClr val="2021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«сел», 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көл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әсіре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бейнелеу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мұңға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батуды </a:t>
            </a:r>
            <a:r>
              <a:rPr lang="ru-RU" sz="1600" b="0" i="0" dirty="0" err="1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білдіреді</a:t>
            </a:r>
            <a:r>
              <a:rPr lang="ru-RU" sz="1600" b="0" i="0" dirty="0" smtClean="0">
                <a:solidFill>
                  <a:srgbClr val="2021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1600" b="0" i="0" dirty="0">
              <a:solidFill>
                <a:srgbClr val="20212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186187" y="780998"/>
            <a:ext cx="5917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65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8">
            <a:extLst>
              <a:ext uri="{FF2B5EF4-FFF2-40B4-BE49-F238E27FC236}">
                <a16:creationId xmlns:a16="http://schemas.microsoft.com/office/drawing/2014/main" xmlns="" id="{B4315904-E874-4D43-9373-7F83A09F9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ject 2">
            <a:extLst>
              <a:ext uri="{FF2B5EF4-FFF2-40B4-BE49-F238E27FC236}">
                <a16:creationId xmlns:a16="http://schemas.microsoft.com/office/drawing/2014/main" xmlns="" id="{14F99EF1-29E8-4C80-9C6E-09264E3E73CE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92D050"/>
            </a:solidFill>
          </a:ln>
          <a:extLst/>
        </p:spPr>
        <p:txBody>
          <a:bodyPr lIns="0" tIns="0" rIns="0" bIns="0"/>
          <a:lstStyle/>
          <a:p>
            <a:endParaRPr lang="en-US"/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92DA090-6759-4C50-89AF-898794F851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29772BD1-3A89-49FB-95AF-FEDCFB1DE0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133476" y="1185863"/>
            <a:ext cx="88229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үзіндіден теңеу сөздерді тауып, автор ойын талдаңыз.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6" y="273050"/>
            <a:ext cx="27032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1-т</a:t>
            </a:r>
            <a:r>
              <a:rPr lang="kk-KZ" altLang="ru-RU" sz="32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апсырма</a:t>
            </a:r>
            <a:endParaRPr lang="ru-RU" altLang="ru-RU" sz="2400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76705"/>
              </p:ext>
            </p:extLst>
          </p:nvPr>
        </p:nvGraphicFramePr>
        <p:xfrm>
          <a:off x="852488" y="1826614"/>
          <a:ext cx="10346555" cy="4206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192473"/>
                <a:gridCol w="5154082"/>
              </a:tblGrid>
              <a:tr h="2457916">
                <a:tc>
                  <a:txBody>
                    <a:bodyPr/>
                    <a:lstStyle/>
                    <a:p>
                      <a:pPr marL="180975" indent="0" algn="l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Арқаның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алпыс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саласына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барғанда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Айдаһардай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арбадың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</a:t>
                      </a:r>
                    </a:p>
                    <a:p>
                      <a:pPr marL="180975" indent="0" algn="l"/>
                      <a:endParaRPr lang="kk-KZ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сапыран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болғанда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Бөліне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көшкен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еліңді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Бөріккен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қойдай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қылармын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180975" indent="0" algn="l"/>
                      <a:endParaRPr lang="kk-KZ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Маған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оңаша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жолықсаң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Қайраңнан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алған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шабақтай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Қия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соғып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ас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етсем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Тамағыма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қылқаның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кетер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демес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ем!</a:t>
                      </a:r>
                    </a:p>
                    <a:p>
                      <a:pPr marL="180975" indent="0" algn="l"/>
                      <a:endParaRPr lang="ru-RU" sz="18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6046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8">
            <a:extLst>
              <a:ext uri="{FF2B5EF4-FFF2-40B4-BE49-F238E27FC236}">
                <a16:creationId xmlns:a16="http://schemas.microsoft.com/office/drawing/2014/main" xmlns="" id="{B4315904-E874-4D43-9373-7F83A09F9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ject 2">
            <a:extLst>
              <a:ext uri="{FF2B5EF4-FFF2-40B4-BE49-F238E27FC236}">
                <a16:creationId xmlns:a16="http://schemas.microsoft.com/office/drawing/2014/main" xmlns="" id="{14F99EF1-29E8-4C80-9C6E-09264E3E73CE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92D050"/>
            </a:solidFill>
          </a:ln>
          <a:extLst/>
        </p:spPr>
        <p:txBody>
          <a:bodyPr lIns="0" tIns="0" rIns="0" bIns="0"/>
          <a:lstStyle/>
          <a:p>
            <a:endParaRPr lang="en-US"/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92DA090-6759-4C50-89AF-898794F851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00206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29772BD1-3A89-49FB-95AF-FEDCFB1DE0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718429"/>
              </p:ext>
            </p:extLst>
          </p:nvPr>
        </p:nvGraphicFramePr>
        <p:xfrm>
          <a:off x="757238" y="1515530"/>
          <a:ext cx="10346555" cy="4206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860155"/>
                <a:gridCol w="5486400"/>
              </a:tblGrid>
              <a:tr h="2457916">
                <a:tc>
                  <a:txBody>
                    <a:bodyPr/>
                    <a:lstStyle/>
                    <a:p>
                      <a:pPr marL="180975" indent="0" algn="l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Арқаның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алпыс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саласына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барғанда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Айдаһардай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арбадың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</a:t>
                      </a:r>
                    </a:p>
                    <a:p>
                      <a:pPr marL="180975" indent="0" algn="l"/>
                      <a:endParaRPr lang="kk-KZ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сапыран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болғанда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Бөліне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көшкен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еліңді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Бөріккен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қойдай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қылармын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180975" indent="0" algn="l"/>
                      <a:endParaRPr lang="kk-KZ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80975" indent="0" algn="l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Маған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оңаша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жолықсаң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Қайраңнан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алған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шабақтай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Қия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соғып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ас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етсем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Тамағыма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қылқаның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кетер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демес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ем!</a:t>
                      </a:r>
                    </a:p>
                    <a:p>
                      <a:pPr marL="180975" indent="0" algn="l"/>
                      <a:endParaRPr lang="ru-RU" sz="18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«Махамбеттің Баймағанбетке айтқаны» толғауынан</a:t>
                      </a:r>
                      <a:r>
                        <a:rPr lang="kk-KZ" sz="16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берілген үзіндіде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айдаһардай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»,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қойдай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»,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шабақтай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деген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теңеулер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қолданған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Махамбет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ақын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Баймағамбет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сұлтанның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қулығын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абжыландай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айдаһарға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теңесе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қойдай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теңеу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сөзін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бөріккен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сөзімен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қатар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алып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сұлтанға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халқыңның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үрейі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ұшып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қорыққан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қойдай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қалармын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деген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сөзін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жеткізді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Шабақ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көлемі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жағынан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өте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шағын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балық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түрі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Баймағамбет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сұлтанды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ер Махамбет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шабаққа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теңеп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оны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өзіне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әлсіз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жау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көретінін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айтады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6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88" y="183862"/>
            <a:ext cx="37949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Өзіңді тексер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894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8">
            <a:extLst>
              <a:ext uri="{FF2B5EF4-FFF2-40B4-BE49-F238E27FC236}">
                <a16:creationId xmlns:a16="http://schemas.microsoft.com/office/drawing/2014/main" xmlns="" id="{B4315904-E874-4D43-9373-7F83A09F9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ject 2">
            <a:extLst>
              <a:ext uri="{FF2B5EF4-FFF2-40B4-BE49-F238E27FC236}">
                <a16:creationId xmlns:a16="http://schemas.microsoft.com/office/drawing/2014/main" xmlns="" id="{14F99EF1-29E8-4C80-9C6E-09264E3E73CE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92D050"/>
            </a:solidFill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Прямоугольник 74">
            <a:extLst>
              <a:ext uri="{FF2B5EF4-FFF2-40B4-BE49-F238E27FC236}">
                <a16:creationId xmlns:a16="http://schemas.microsoft.com/office/drawing/2014/main" xmlns="" id="{0B8EFA9A-0D1A-4C7B-BC8A-33FE5446D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92DA090-6759-4C50-89AF-898794F851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29772BD1-3A89-49FB-95AF-FEDCFB1DE0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102067"/>
              </p:ext>
            </p:extLst>
          </p:nvPr>
        </p:nvGraphicFramePr>
        <p:xfrm>
          <a:off x="852488" y="1955800"/>
          <a:ext cx="10161833" cy="3162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840"/>
                <a:gridCol w="2309567"/>
                <a:gridCol w="359542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Мен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кесекті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ердің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сойымын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Кескілеспей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басылман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Әсірелеу (гипербола)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334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Ашуыма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көп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тисең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Өзекті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жанға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өлім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Ордаңды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1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талқан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ғып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шабармын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Эпитет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Ерегіскен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дұшпанға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Қызыл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сырлы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жебе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Метафора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370" y="214640"/>
            <a:ext cx="27032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2 - т</a:t>
            </a:r>
            <a:r>
              <a:rPr lang="kk-KZ" altLang="ru-RU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апсырма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53212" y="1096635"/>
            <a:ext cx="96781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Ерекшеленіп берілген сөз, сөз тіркестерін көркемдегіш құралдармен сәйкестендіріңіз.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4843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8">
            <a:extLst>
              <a:ext uri="{FF2B5EF4-FFF2-40B4-BE49-F238E27FC236}">
                <a16:creationId xmlns:a16="http://schemas.microsoft.com/office/drawing/2014/main" xmlns="" id="{B4315904-E874-4D43-9373-7F83A09F9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ject 2">
            <a:extLst>
              <a:ext uri="{FF2B5EF4-FFF2-40B4-BE49-F238E27FC236}">
                <a16:creationId xmlns:a16="http://schemas.microsoft.com/office/drawing/2014/main" xmlns="" id="{14F99EF1-29E8-4C80-9C6E-09264E3E73CE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397 h 1221740"/>
              <a:gd name="T2" fmla="*/ 29469 w 15238094"/>
              <a:gd name="T3" fmla="*/ 2397 h 1221740"/>
              <a:gd name="T4" fmla="*/ 29469 w 15238094"/>
              <a:gd name="T5" fmla="*/ 0 h 1221740"/>
              <a:gd name="T6" fmla="*/ 0 w 15238094"/>
              <a:gd name="T7" fmla="*/ 0 h 1221740"/>
              <a:gd name="T8" fmla="*/ 0 w 15238094"/>
              <a:gd name="T9" fmla="*/ 239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92D050"/>
            </a:solidFill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Прямоугольник 74">
            <a:extLst>
              <a:ext uri="{FF2B5EF4-FFF2-40B4-BE49-F238E27FC236}">
                <a16:creationId xmlns:a16="http://schemas.microsoft.com/office/drawing/2014/main" xmlns="" id="{0B8EFA9A-0D1A-4C7B-BC8A-33FE5446D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xmlns="" id="{392DA090-6759-4C50-89AF-898794F851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xmlns="" id="{29772BD1-3A89-49FB-95AF-FEDCFB1DE0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28575">
            <a:solidFill>
              <a:srgbClr val="7030A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3957"/>
              </p:ext>
            </p:extLst>
          </p:nvPr>
        </p:nvGraphicFramePr>
        <p:xfrm>
          <a:off x="861096" y="2248031"/>
          <a:ext cx="10161833" cy="3162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840"/>
                <a:gridCol w="2309567"/>
                <a:gridCol w="3595426"/>
              </a:tblGrid>
              <a:tr h="627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Мен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кесекті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ердің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сойымын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Кескілеспей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басылман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Әсірелеу (гипербола)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334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Ашуыма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көп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тисең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Өзекті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жанға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бір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өлім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Ордаңды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1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талқан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ғып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0" i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шабармын</a:t>
                      </a:r>
                      <a:r>
                        <a:rPr lang="ru-RU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Эпитет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Ерегіскен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дұшпанға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Қызыл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сырлы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жебе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едім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Метафора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5042002" y="2614458"/>
            <a:ext cx="2572180" cy="12505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042002" y="3610467"/>
            <a:ext cx="2669124" cy="131827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042002" y="2731264"/>
            <a:ext cx="2669124" cy="219748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TextBox 8">
            <a:extLst>
              <a:ext uri="{FF2B5EF4-FFF2-40B4-BE49-F238E27FC236}">
                <a16:creationId xmlns:a16="http://schemas.microsoft.com/office/drawing/2014/main" xmlns="" id="{8F1B6FD4-5F80-4E21-B512-45706780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513" y="190307"/>
            <a:ext cx="27032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Өзіңді тексер</a:t>
            </a:r>
            <a:endParaRPr lang="ru-RU" altLang="ru-RU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0416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695</Words>
  <Application>Microsoft Office PowerPoint</Application>
  <PresentationFormat>Произвольный</PresentationFormat>
  <Paragraphs>139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1</cp:lastModifiedBy>
  <cp:revision>53</cp:revision>
  <dcterms:created xsi:type="dcterms:W3CDTF">2020-11-19T04:55:18Z</dcterms:created>
  <dcterms:modified xsi:type="dcterms:W3CDTF">2020-11-20T17:38:47Z</dcterms:modified>
</cp:coreProperties>
</file>