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64" r:id="rId3"/>
    <p:sldId id="256" r:id="rId4"/>
    <p:sldId id="258" r:id="rId5"/>
    <p:sldId id="265" r:id="rId6"/>
    <p:sldId id="266" r:id="rId7"/>
    <p:sldId id="260" r:id="rId8"/>
    <p:sldId id="267" r:id="rId9"/>
    <p:sldId id="268" r:id="rId10"/>
    <p:sldId id="262" r:id="rId11"/>
    <p:sldId id="269" r:id="rId12"/>
    <p:sldId id="263"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endParaRPr lang="ru-RU" smtClean="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53C59-30EB-4249-8504-3CAB9517F991}" type="slidenum">
              <a:rPr lang="ru-RU" smtClean="0"/>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endParaRPr lang="ru-RU" smtClean="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53C59-30EB-4249-8504-3CAB9517F991}" type="slidenum">
              <a:rPr lang="ru-RU" smtClean="0"/>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panose="020B0604020202020204"/>
              </a:rPr>
              <a:t>”</a:t>
            </a:r>
            <a:endParaRPr lang="en-US" sz="8000" baseline="0" dirty="0">
              <a:ln w="3175" cmpd="sng">
                <a:noFill/>
              </a:ln>
              <a:solidFill>
                <a:schemeClr val="accent1"/>
              </a:solidFill>
              <a:effectLst/>
              <a:latin typeface="Arial" panose="020B0604020202020204"/>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endParaRPr lang="ru-RU" smtClean="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endParaRPr lang="ru-RU" smtClean="0"/>
          </a:p>
        </p:txBody>
      </p:sp>
      <p:sp>
        <p:nvSpPr>
          <p:cNvPr id="4" name="Date Placeholder 3"/>
          <p:cNvSpPr>
            <a:spLocks noGrp="1"/>
          </p:cNvSpPr>
          <p:nvPr>
            <p:ph type="dt" sz="half" idx="10"/>
          </p:nvPr>
        </p:nvSpPr>
        <p:spPr/>
        <p:txBody>
          <a:bodyPr/>
          <a:lstStyle/>
          <a:p>
            <a:fld id="{54E5DBA9-620B-478B-8879-351B9859973E}" type="datetimeFigureOut">
              <a:rPr lang="ru-RU" smtClean="0"/>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endParaRPr lang="ru-RU" smtClean="0"/>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4E5DBA9-620B-478B-8879-351B9859973E}" type="datetimeFigureOut">
              <a:rPr lang="ru-RU" smtClean="0"/>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553C59-30EB-4249-8504-3CAB9517F991}" type="slidenum">
              <a:rPr lang="ru-RU" smtClean="0"/>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4E5DBA9-620B-478B-8879-351B9859973E}" type="datetimeFigureOut">
              <a:rPr lang="ru-RU" smtClean="0"/>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E5DBA9-620B-478B-8879-351B9859973E}" type="datetimeFigureOut">
              <a:rPr lang="ru-RU" smtClean="0"/>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5D553C59-30EB-4249-8504-3CAB9517F991}" type="slidenum">
              <a:rPr lang="ru-RU" smtClean="0"/>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endParaRPr lang="ru-RU" smtClean="0"/>
          </a:p>
        </p:txBody>
      </p:sp>
      <p:sp>
        <p:nvSpPr>
          <p:cNvPr id="5" name="Date Placeholder 4"/>
          <p:cNvSpPr>
            <a:spLocks noGrp="1"/>
          </p:cNvSpPr>
          <p:nvPr>
            <p:ph type="dt" sz="half" idx="10"/>
          </p:nvPr>
        </p:nvSpPr>
        <p:spPr/>
        <p:txBody>
          <a:bodyPr/>
          <a:lstStyle/>
          <a:p>
            <a:fld id="{54E5DBA9-620B-478B-8879-351B9859973E}" type="datetimeFigureOut">
              <a:rPr lang="ru-RU" smtClean="0"/>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5D553C59-30EB-4249-8504-3CAB9517F991}" type="slidenum">
              <a:rPr lang="ru-RU" smtClean="0"/>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7" Type="http://schemas.openxmlformats.org/officeDocument/2006/relationships/theme" Target="../theme/theme1.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endParaRPr lang="ru-RU" smtClean="0"/>
          </a:p>
          <a:p>
            <a:pPr lvl="1"/>
            <a:r>
              <a:rPr lang="ru-RU" smtClean="0"/>
              <a:t>Второй уровень</a:t>
            </a:r>
            <a:endParaRPr lang="ru-RU" smtClean="0"/>
          </a:p>
          <a:p>
            <a:pPr lvl="2"/>
            <a:r>
              <a:rPr lang="ru-RU" smtClean="0"/>
              <a:t>Третий уровень</a:t>
            </a:r>
            <a:endParaRPr lang="ru-RU" smtClean="0"/>
          </a:p>
          <a:p>
            <a:pPr lvl="3"/>
            <a:r>
              <a:rPr lang="ru-RU" smtClean="0"/>
              <a:t>Четвертый уровень</a:t>
            </a:r>
            <a:endParaRPr lang="ru-RU" smtClean="0"/>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4E5DBA9-620B-478B-8879-351B9859973E}" type="datetimeFigureOut">
              <a:rPr lang="ru-RU" smtClean="0"/>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5D553C59-30EB-4249-8504-3CAB9517F991}" type="slidenum">
              <a:rPr lang="ru-RU" smtClean="0"/>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5.jpe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3.jpeg"/></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4.jpe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7.xml"/><Relationship Id="rId1"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96289" y="659702"/>
            <a:ext cx="9005455" cy="4031873"/>
          </a:xfrm>
          <a:prstGeom prst="rect">
            <a:avLst/>
          </a:prstGeom>
        </p:spPr>
        <p:txBody>
          <a:bodyPr wrap="square">
            <a:spAutoFit/>
          </a:bodyPr>
          <a:lstStyle/>
          <a:p>
            <a:pPr algn="ctr"/>
            <a:r>
              <a:rPr lang="en-US" sz="3200" b="1" i="0" dirty="0" smtClean="0">
                <a:solidFill>
                  <a:srgbClr val="002060"/>
                </a:solidFill>
                <a:effectLst/>
                <a:latin typeface="Times New Roman" panose="02020603050405020304" pitchFamily="18" charset="0"/>
                <a:cs typeface="Times New Roman" panose="02020603050405020304" pitchFamily="18" charset="0"/>
              </a:rPr>
              <a:t>ІІ БӨЛІМ</a:t>
            </a:r>
            <a:endParaRPr lang="en-US" sz="3200" b="1" i="0" dirty="0" smtClean="0">
              <a:solidFill>
                <a:srgbClr val="002060"/>
              </a:solidFill>
              <a:effectLst/>
              <a:latin typeface="Times New Roman" panose="02020603050405020304" pitchFamily="18" charset="0"/>
              <a:cs typeface="Times New Roman" panose="02020603050405020304" pitchFamily="18" charset="0"/>
            </a:endParaRPr>
          </a:p>
          <a:p>
            <a:pPr algn="ctr"/>
            <a:endParaRPr lang="en-US" sz="3200" b="1" i="0" dirty="0" smtClean="0">
              <a:solidFill>
                <a:srgbClr val="002060"/>
              </a:solidFill>
              <a:effectLst/>
              <a:latin typeface="Times New Roman" panose="02020603050405020304" pitchFamily="18" charset="0"/>
              <a:cs typeface="Times New Roman" panose="02020603050405020304" pitchFamily="18" charset="0"/>
            </a:endParaRPr>
          </a:p>
          <a:p>
            <a:pPr algn="ctr"/>
            <a:r>
              <a:rPr lang="en-US" sz="3200" b="1" dirty="0" smtClean="0">
                <a:solidFill>
                  <a:srgbClr val="002060"/>
                </a:solidFill>
                <a:latin typeface="Times New Roman" panose="02020603050405020304" pitchFamily="18" charset="0"/>
                <a:cs typeface="Times New Roman" panose="02020603050405020304" pitchFamily="18" charset="0"/>
              </a:rPr>
              <a:t>ТАРИХИ ШЫНДЫҚ ПЕН КӨРКЕМДІК ШЕШІМ</a:t>
            </a:r>
            <a:endParaRPr lang="en-US" sz="3200" b="1" dirty="0" smtClean="0">
              <a:solidFill>
                <a:srgbClr val="002060"/>
              </a:solidFill>
              <a:latin typeface="Times New Roman" panose="02020603050405020304" pitchFamily="18" charset="0"/>
              <a:cs typeface="Times New Roman" panose="02020603050405020304" pitchFamily="18" charset="0"/>
            </a:endParaRPr>
          </a:p>
          <a:p>
            <a:pPr algn="ctr"/>
            <a:endParaRPr lang="en-US" sz="3200" b="1" i="0" dirty="0">
              <a:solidFill>
                <a:srgbClr val="002060"/>
              </a:solidFill>
              <a:effectLst/>
              <a:latin typeface="Times New Roman" panose="02020603050405020304" pitchFamily="18" charset="0"/>
              <a:cs typeface="Times New Roman" panose="02020603050405020304" pitchFamily="18" charset="0"/>
            </a:endParaRPr>
          </a:p>
          <a:p>
            <a:pPr algn="ctr"/>
            <a:r>
              <a:rPr lang="en-US" sz="3200" b="1" i="0" dirty="0" smtClean="0">
                <a:solidFill>
                  <a:srgbClr val="002060"/>
                </a:solidFill>
                <a:effectLst/>
                <a:latin typeface="Times New Roman" panose="02020603050405020304" pitchFamily="18" charset="0"/>
                <a:cs typeface="Times New Roman" panose="02020603050405020304" pitchFamily="18" charset="0"/>
              </a:rPr>
              <a:t>САБАҚТЫҢ ТАҚЫРЫБЫ:</a:t>
            </a:r>
            <a:endParaRPr lang="en-US" sz="3200" b="1" i="0" dirty="0" smtClean="0">
              <a:solidFill>
                <a:srgbClr val="002060"/>
              </a:solidFill>
              <a:effectLst/>
              <a:latin typeface="Times New Roman" panose="02020603050405020304" pitchFamily="18" charset="0"/>
              <a:cs typeface="Times New Roman" panose="02020603050405020304" pitchFamily="18" charset="0"/>
            </a:endParaRPr>
          </a:p>
          <a:p>
            <a:pPr algn="ctr"/>
            <a:endParaRPr lang="en-US" sz="3200" b="1" i="0" dirty="0" smtClean="0">
              <a:solidFill>
                <a:srgbClr val="002060"/>
              </a:solidFill>
              <a:effectLst/>
              <a:latin typeface="Times New Roman" panose="02020603050405020304" pitchFamily="18" charset="0"/>
              <a:cs typeface="Times New Roman" panose="02020603050405020304" pitchFamily="18" charset="0"/>
            </a:endParaRPr>
          </a:p>
          <a:p>
            <a:pPr algn="ctr"/>
            <a:r>
              <a:rPr lang="en-US" sz="3200" b="1" dirty="0" smtClean="0">
                <a:solidFill>
                  <a:srgbClr val="002060"/>
                </a:solidFill>
                <a:latin typeface="Times New Roman" panose="02020603050405020304" pitchFamily="18" charset="0"/>
                <a:cs typeface="Times New Roman" panose="02020603050405020304" pitchFamily="18" charset="0"/>
              </a:rPr>
              <a:t>Махамбет Өтемісұлы «Бағаналы терек»</a:t>
            </a:r>
            <a:endParaRPr lang="ru-RU" sz="2800" b="1" i="0" dirty="0">
              <a:solidFill>
                <a:srgbClr val="002060"/>
              </a:solidFill>
              <a:effectLst/>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9123217" y="5184017"/>
            <a:ext cx="2757054" cy="830997"/>
          </a:xfrm>
          <a:prstGeom prst="rect">
            <a:avLst/>
          </a:prstGeom>
        </p:spPr>
        <p:txBody>
          <a:bodyPr wrap="square">
            <a:spAutoFit/>
          </a:bodyPr>
          <a:lstStyle/>
          <a:p>
            <a:r>
              <a:rPr lang="ru-RU" sz="2400" b="1" dirty="0" err="1" smtClean="0">
                <a:solidFill>
                  <a:srgbClr val="002060"/>
                </a:solidFill>
                <a:latin typeface="Times New Roman" panose="02020603050405020304" pitchFamily="18" charset="0"/>
                <a:cs typeface="Times New Roman" panose="02020603050405020304" pitchFamily="18" charset="0"/>
              </a:rPr>
              <a:t>Қазақ</a:t>
            </a:r>
            <a:r>
              <a:rPr lang="ru-RU" sz="2400" b="1" dirty="0" smtClean="0">
                <a:solidFill>
                  <a:srgbClr val="002060"/>
                </a:solidFill>
                <a:latin typeface="Times New Roman" panose="02020603050405020304" pitchFamily="18" charset="0"/>
                <a:cs typeface="Times New Roman" panose="02020603050405020304" pitchFamily="18" charset="0"/>
              </a:rPr>
              <a:t> </a:t>
            </a:r>
            <a:r>
              <a:rPr lang="ru-RU" sz="2400" b="1" dirty="0" err="1" smtClean="0">
                <a:solidFill>
                  <a:srgbClr val="002060"/>
                </a:solidFill>
                <a:latin typeface="Times New Roman" panose="02020603050405020304" pitchFamily="18" charset="0"/>
                <a:cs typeface="Times New Roman" panose="02020603050405020304" pitchFamily="18" charset="0"/>
              </a:rPr>
              <a:t>әдебиеті</a:t>
            </a:r>
            <a:endParaRPr lang="ru-RU" sz="2400" b="1" dirty="0" smtClean="0">
              <a:solidFill>
                <a:srgbClr val="002060"/>
              </a:solidFill>
              <a:latin typeface="Times New Roman" panose="02020603050405020304" pitchFamily="18" charset="0"/>
              <a:cs typeface="Times New Roman" panose="02020603050405020304" pitchFamily="18" charset="0"/>
            </a:endParaRPr>
          </a:p>
          <a:p>
            <a:r>
              <a:rPr lang="en-US" sz="2400" b="1" i="0" dirty="0" smtClean="0">
                <a:solidFill>
                  <a:srgbClr val="002060"/>
                </a:solidFill>
                <a:effectLst/>
                <a:latin typeface="Times New Roman" panose="02020603050405020304" pitchFamily="18" charset="0"/>
                <a:cs typeface="Times New Roman" panose="02020603050405020304" pitchFamily="18" charset="0"/>
              </a:rPr>
              <a:t>9-сынып</a:t>
            </a:r>
            <a:endParaRPr lang="ru-RU" sz="2400" b="1" i="0" dirty="0">
              <a:solidFill>
                <a:srgbClr val="002060"/>
              </a:solidFill>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453826" y="0"/>
            <a:ext cx="1738174" cy="2313709"/>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665018" y="332839"/>
            <a:ext cx="9982425" cy="6370975"/>
          </a:xfrm>
          <a:prstGeom prst="rect">
            <a:avLst/>
          </a:prstGeom>
        </p:spPr>
        <p:txBody>
          <a:bodyPr wrap="square">
            <a:spAutoFit/>
          </a:bodyPr>
          <a:lstStyle/>
          <a:p>
            <a:pPr>
              <a:spcAft>
                <a:spcPts val="0"/>
              </a:spcAft>
            </a:pPr>
            <a:r>
              <a:rPr lang="en-US" sz="20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en-US" sz="24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Өзіңді тексер!</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r>
              <a:rPr lang="en-US" sz="2400" dirty="0" smtClean="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002060"/>
                </a:solidFill>
                <a:latin typeface="Times New Roman" panose="02020603050405020304" pitchFamily="18" charset="0"/>
                <a:cs typeface="Times New Roman" panose="02020603050405020304" pitchFamily="18" charset="0"/>
              </a:rPr>
              <a:t>Махамбет жырларының үлкен тақырыбы – халық, шаруа, солардың феодалдық-хандық құрылыс тепкісінен құтылуға бағытталған бостандығы мен арманы болған еді. Яғни ақын поэзиясының халық тағдыры туралы жыр екенін оның «Ереуіл атқа ер салмайынан» өзге де «Соғыс», «Толғау» деген алғашқы өлеңдері дәлелдей алады. Жәңгір хан ордасының үстіне халық қаһарының бұлты төнген күндерді ақын өзгеше шабыт, ынтамен жырлайды.</a:t>
            </a:r>
            <a:endParaRPr lang="ru-RU" sz="2000" dirty="0">
              <a:solidFill>
                <a:srgbClr val="002060"/>
              </a:solidFill>
              <a:latin typeface="Times New Roman" panose="02020603050405020304" pitchFamily="18" charset="0"/>
              <a:cs typeface="Times New Roman" panose="02020603050405020304" pitchFamily="18" charset="0"/>
            </a:endParaRPr>
          </a:p>
          <a:p>
            <a:r>
              <a:rPr lang="en-US" sz="2000" dirty="0" smtClean="0">
                <a:solidFill>
                  <a:srgbClr val="002060"/>
                </a:solidFill>
                <a:latin typeface="Times New Roman" panose="02020603050405020304" pitchFamily="18" charset="0"/>
                <a:cs typeface="Times New Roman" panose="02020603050405020304" pitchFamily="18" charset="0"/>
              </a:rPr>
              <a:t>	Ақынның </a:t>
            </a:r>
            <a:r>
              <a:rPr lang="en-US" sz="2000" dirty="0">
                <a:solidFill>
                  <a:srgbClr val="002060"/>
                </a:solidFill>
                <a:latin typeface="Times New Roman" panose="02020603050405020304" pitchFamily="18" charset="0"/>
                <a:cs typeface="Times New Roman" panose="02020603050405020304" pitchFamily="18" charset="0"/>
              </a:rPr>
              <a:t>өлеңдері ерлікке, өрлікке арналады. Не үшін соғысып жүргенін айтады. </a:t>
            </a:r>
            <a:r>
              <a:rPr lang="en-US" sz="2000" b="1" dirty="0" smtClean="0">
                <a:solidFill>
                  <a:srgbClr val="002060"/>
                </a:solidFill>
                <a:latin typeface="Times New Roman" panose="02020603050405020304" pitchFamily="18" charset="0"/>
                <a:cs typeface="Times New Roman" panose="02020603050405020304" pitchFamily="18" charset="0"/>
              </a:rPr>
              <a:t>Ер </a:t>
            </a:r>
            <a:r>
              <a:rPr lang="en-US" sz="2000" b="1" dirty="0">
                <a:solidFill>
                  <a:srgbClr val="002060"/>
                </a:solidFill>
                <a:latin typeface="Times New Roman" panose="02020603050405020304" pitchFamily="18" charset="0"/>
                <a:cs typeface="Times New Roman" panose="02020603050405020304" pitchFamily="18" charset="0"/>
              </a:rPr>
              <a:t>қандай болу керек</a:t>
            </a:r>
            <a:r>
              <a:rPr lang="en-US" sz="2000" dirty="0">
                <a:solidFill>
                  <a:srgbClr val="002060"/>
                </a:solidFill>
                <a:latin typeface="Times New Roman" panose="02020603050405020304" pitchFamily="18" charset="0"/>
                <a:cs typeface="Times New Roman" panose="02020603050405020304" pitchFamily="18" charset="0"/>
              </a:rPr>
              <a:t> деген сауалдарға жауап іздейді. Ақын өлеңдерінде халықтың қорғаны болатын ер азамат екендігін естен шығармау нақты айтылады, себебі елдің тыныштығы мен жауыздардан азат болуы үшін нағыз ержүрек батыл ұлдар керек. Ақын өлеңдері ерлікке толы. Бүгінгі ақындардың өлеңдерімен салыстырсақ, Махамбет өлеңдерінде қайсарлық, ұлтжандылық, өр мінезділік ерекше байқалады. </a:t>
            </a:r>
            <a:endParaRPr lang="ru-RU" sz="2000" dirty="0">
              <a:solidFill>
                <a:srgbClr val="002060"/>
              </a:solidFill>
              <a:latin typeface="Times New Roman" panose="02020603050405020304" pitchFamily="18" charset="0"/>
              <a:cs typeface="Times New Roman" panose="02020603050405020304" pitchFamily="18" charset="0"/>
            </a:endParaRPr>
          </a:p>
          <a:p>
            <a:r>
              <a:rPr lang="en-US" sz="2000" dirty="0">
                <a:solidFill>
                  <a:srgbClr val="002060"/>
                </a:solidFill>
                <a:latin typeface="Times New Roman" panose="02020603050405020304" pitchFamily="18" charset="0"/>
                <a:cs typeface="Times New Roman" panose="02020603050405020304" pitchFamily="18" charset="0"/>
              </a:rPr>
              <a:t>Махамбет поэзиясының балалар әдебиетіне өзіндік үлкен үлес қосқандығы оның жасөспірімдерді ерлікке, патриоттыққа, әділеттілікке, бірсөзділікке, ел қамына жан күйдіре білуге шақыруында.</a:t>
            </a:r>
            <a:endParaRPr lang="ru-RU" sz="2000" dirty="0">
              <a:solidFill>
                <a:srgbClr val="002060"/>
              </a:solidFill>
              <a:latin typeface="Times New Roman" panose="02020603050405020304" pitchFamily="18" charset="0"/>
              <a:cs typeface="Times New Roman" panose="02020603050405020304" pitchFamily="18" charset="0"/>
            </a:endParaRPr>
          </a:p>
          <a:p>
            <a:r>
              <a:rPr lang="en-US" sz="2000" dirty="0" smtClean="0">
                <a:solidFill>
                  <a:srgbClr val="002060"/>
                </a:solidFill>
                <a:latin typeface="Times New Roman" panose="02020603050405020304" pitchFamily="18" charset="0"/>
                <a:cs typeface="Times New Roman" panose="02020603050405020304" pitchFamily="18" charset="0"/>
              </a:rPr>
              <a:t>	Қазақ </a:t>
            </a:r>
            <a:r>
              <a:rPr lang="en-US" sz="2000" dirty="0">
                <a:solidFill>
                  <a:srgbClr val="002060"/>
                </a:solidFill>
                <a:latin typeface="Times New Roman" panose="02020603050405020304" pitchFamily="18" charset="0"/>
                <a:cs typeface="Times New Roman" panose="02020603050405020304" pitchFamily="18" charset="0"/>
              </a:rPr>
              <a:t>халқының азаттығы мен бостандығы жолында туған, қалыптасқан, дамыған Махамбет шығармашылығы, тұтастай алғанда, автордың «сегіз қырлы, бір сырлы» автопортретін жасап, мұның өзі тек біздің ғана ұлттық менталитетімізге тән ерлік пен елдіктің өшпес рухына айналып отыр.</a:t>
            </a:r>
            <a:endParaRPr lang="ru-RU" sz="2000" dirty="0">
              <a:solidFill>
                <a:srgbClr val="002060"/>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579418" y="531050"/>
            <a:ext cx="9171709" cy="6001643"/>
          </a:xfrm>
          <a:prstGeom prst="rect">
            <a:avLst/>
          </a:prstGeom>
        </p:spPr>
        <p:txBody>
          <a:bodyPr wrap="square">
            <a:spAutoFit/>
          </a:bodyPr>
          <a:lstStyle/>
          <a:p>
            <a:pPr>
              <a:spcAft>
                <a:spcPts val="0"/>
              </a:spcAft>
            </a:pPr>
            <a:r>
              <a:rPr lang="en-US" sz="3200" b="1" dirty="0" smtClean="0">
                <a:solidFill>
                  <a:srgbClr val="002060"/>
                </a:solidFill>
                <a:latin typeface="Times New Roman" panose="02020603050405020304" pitchFamily="18" charset="0"/>
                <a:cs typeface="Times New Roman" panose="02020603050405020304" pitchFamily="18" charset="0"/>
              </a:rPr>
              <a:t>Бүгінгі сабақта:</a:t>
            </a:r>
            <a:endParaRPr lang="en-US" sz="3200" b="1" dirty="0" smtClean="0">
              <a:solidFill>
                <a:srgbClr val="002060"/>
              </a:solidFill>
              <a:latin typeface="Times New Roman" panose="02020603050405020304" pitchFamily="18" charset="0"/>
              <a:cs typeface="Times New Roman" panose="02020603050405020304" pitchFamily="18" charset="0"/>
            </a:endParaRPr>
          </a:p>
          <a:p>
            <a:pPr>
              <a:spcAft>
                <a:spcPts val="0"/>
              </a:spcAft>
            </a:pPr>
            <a:endParaRPr lang="en-US" sz="3200" dirty="0" smtClean="0">
              <a:solidFill>
                <a:srgbClr val="002060"/>
              </a:solidFill>
              <a:latin typeface="Times New Roman" panose="02020603050405020304" pitchFamily="18" charset="0"/>
              <a:cs typeface="Times New Roman" panose="02020603050405020304" pitchFamily="18" charset="0"/>
            </a:endParaRPr>
          </a:p>
          <a:p>
            <a:pPr marL="457200" indent="-457200">
              <a:spcAft>
                <a:spcPts val="0"/>
              </a:spcAft>
              <a:buFontTx/>
              <a:buChar char="-"/>
            </a:pPr>
            <a:r>
              <a:rPr lang="en-US" sz="3200" dirty="0" smtClean="0">
                <a:solidFill>
                  <a:srgbClr val="002060"/>
                </a:solidFill>
                <a:latin typeface="Times New Roman" panose="02020603050405020304" pitchFamily="18" charset="0"/>
                <a:ea typeface="Calibri" panose="020F0502020204030204" pitchFamily="34" charset="0"/>
              </a:rPr>
              <a:t>шығарманың жаңашылдығын анықтадым; </a:t>
            </a:r>
            <a:endParaRPr lang="en-US" sz="3200" dirty="0" smtClean="0">
              <a:solidFill>
                <a:srgbClr val="002060"/>
              </a:solidFill>
              <a:latin typeface="Times New Roman" panose="02020603050405020304" pitchFamily="18" charset="0"/>
              <a:ea typeface="Calibri" panose="020F0502020204030204" pitchFamily="34" charset="0"/>
            </a:endParaRPr>
          </a:p>
          <a:p>
            <a:pPr marL="457200" indent="-457200">
              <a:spcAft>
                <a:spcPts val="0"/>
              </a:spcAft>
              <a:buFontTx/>
              <a:buChar char="-"/>
            </a:pPr>
            <a:r>
              <a:rPr lang="en-US" sz="3200" dirty="0" smtClean="0">
                <a:solidFill>
                  <a:srgbClr val="002060"/>
                </a:solidFill>
                <a:latin typeface="Times New Roman" panose="02020603050405020304" pitchFamily="18" charset="0"/>
                <a:ea typeface="Calibri" panose="020F0502020204030204" pitchFamily="34" charset="0"/>
              </a:rPr>
              <a:t>ұрпақтар </a:t>
            </a:r>
            <a:r>
              <a:rPr lang="en-US" sz="3200" dirty="0">
                <a:solidFill>
                  <a:srgbClr val="002060"/>
                </a:solidFill>
                <a:latin typeface="Times New Roman" panose="02020603050405020304" pitchFamily="18" charset="0"/>
                <a:ea typeface="Calibri" panose="020F0502020204030204" pitchFamily="34" charset="0"/>
              </a:rPr>
              <a:t>сабақтастығын заманауи тұрғыда талдап, </a:t>
            </a:r>
            <a:r>
              <a:rPr lang="en-US" sz="3200" dirty="0" smtClean="0">
                <a:solidFill>
                  <a:srgbClr val="002060"/>
                </a:solidFill>
                <a:latin typeface="Times New Roman" panose="02020603050405020304" pitchFamily="18" charset="0"/>
                <a:ea typeface="Calibri" panose="020F0502020204030204" pitchFamily="34" charset="0"/>
              </a:rPr>
              <a:t>құндылығына баға беруді үйрендім.</a:t>
            </a:r>
            <a:endParaRPr lang="en-US" sz="3200" dirty="0" smtClean="0">
              <a:solidFill>
                <a:srgbClr val="002060"/>
              </a:solidFill>
              <a:latin typeface="Times New Roman" panose="02020603050405020304" pitchFamily="18" charset="0"/>
              <a:ea typeface="Calibri" panose="020F0502020204030204" pitchFamily="34" charset="0"/>
            </a:endParaRPr>
          </a:p>
          <a:p>
            <a:pPr>
              <a:spcAft>
                <a:spcPts val="0"/>
              </a:spcAft>
            </a:pPr>
            <a:endParaRPr lang="en-US" sz="3200" dirty="0" smtClean="0">
              <a:solidFill>
                <a:srgbClr val="002060"/>
              </a:solidFill>
              <a:latin typeface="Times New Roman" panose="02020603050405020304" pitchFamily="18" charset="0"/>
              <a:cs typeface="Times New Roman" panose="02020603050405020304" pitchFamily="18" charset="0"/>
            </a:endParaRPr>
          </a:p>
          <a:p>
            <a:pPr>
              <a:spcAft>
                <a:spcPts val="0"/>
              </a:spcAft>
            </a:pPr>
            <a:r>
              <a:rPr lang="en-US" sz="3200" b="1" dirty="0" smtClean="0">
                <a:solidFill>
                  <a:srgbClr val="002060"/>
                </a:solidFill>
                <a:latin typeface="Times New Roman" panose="02020603050405020304" pitchFamily="18" charset="0"/>
                <a:cs typeface="Times New Roman" panose="02020603050405020304" pitchFamily="18" charset="0"/>
              </a:rPr>
              <a:t>Қосымша тапсырма:</a:t>
            </a:r>
            <a:endParaRPr lang="en-US" sz="3200" b="1" dirty="0" smtClean="0">
              <a:solidFill>
                <a:srgbClr val="002060"/>
              </a:solidFill>
              <a:latin typeface="Times New Roman" panose="02020603050405020304" pitchFamily="18" charset="0"/>
              <a:cs typeface="Times New Roman" panose="02020603050405020304" pitchFamily="18" charset="0"/>
            </a:endParaRPr>
          </a:p>
          <a:p>
            <a:pPr>
              <a:spcAft>
                <a:spcPts val="0"/>
              </a:spcAft>
            </a:pPr>
            <a:r>
              <a:rPr lang="en-US" sz="3200" dirty="0" smtClean="0">
                <a:solidFill>
                  <a:srgbClr val="002060"/>
                </a:solidFill>
                <a:latin typeface="Times New Roman" panose="02020603050405020304" pitchFamily="18" charset="0"/>
                <a:cs typeface="Times New Roman" panose="02020603050405020304" pitchFamily="18" charset="0"/>
              </a:rPr>
              <a:t>«Мен, мен едім, мен едім...», «Махамбеттің Баймағамбет сұлтанға айтқаны», «Бағаналы терек жарылса» өлеңдерін салыстырып, олардағы ортақ ойды көрсет.</a:t>
            </a:r>
            <a:endParaRPr lang="en-US" sz="3200" dirty="0" smtClean="0">
              <a:solidFill>
                <a:srgbClr val="002060"/>
              </a:solidFill>
              <a:latin typeface="Times New Roman" panose="02020603050405020304" pitchFamily="18" charset="0"/>
              <a:cs typeface="Times New Roman" panose="02020603050405020304" pitchFamily="18" charset="0"/>
            </a:endParaRPr>
          </a:p>
          <a:p>
            <a:pPr>
              <a:spcAft>
                <a:spcPts val="0"/>
              </a:spcAft>
            </a:pPr>
            <a:endParaRPr lang="ru-RU" sz="3200" dirty="0">
              <a:solidFill>
                <a:srgbClr val="002060"/>
              </a:solidFill>
              <a:latin typeface="Times New Roman" panose="02020603050405020304" pitchFamily="18" charset="0"/>
              <a:cs typeface="Times New Roman" panose="02020603050405020304" pitchFamily="18" charset="0"/>
            </a:endParaRPr>
          </a:p>
        </p:txBody>
      </p:sp>
      <p:pic>
        <p:nvPicPr>
          <p:cNvPr id="7"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127673" y="0"/>
            <a:ext cx="2064327" cy="27478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3240" y="771566"/>
            <a:ext cx="10465196" cy="2985433"/>
          </a:xfrm>
          <a:prstGeom prst="rect">
            <a:avLst/>
          </a:prstGeom>
        </p:spPr>
        <p:txBody>
          <a:bodyPr wrap="square">
            <a:spAutoFit/>
          </a:bodyPr>
          <a:lstStyle/>
          <a:p>
            <a:endParaRPr lang="en-US" sz="2800" dirty="0" smtClean="0">
              <a:effectLst/>
              <a:latin typeface="Times New Roman" panose="02020603050405020304" pitchFamily="18" charset="0"/>
              <a:ea typeface="Calibri" panose="020F0502020204030204" pitchFamily="34" charset="0"/>
            </a:endParaRPr>
          </a:p>
          <a:p>
            <a:r>
              <a:rPr lang="en-US" sz="3200" b="1" dirty="0" smtClean="0">
                <a:solidFill>
                  <a:srgbClr val="002060"/>
                </a:solidFill>
                <a:effectLst/>
                <a:latin typeface="Times New Roman" panose="02020603050405020304" pitchFamily="18" charset="0"/>
                <a:ea typeface="Calibri" panose="020F0502020204030204" pitchFamily="34" charset="0"/>
              </a:rPr>
              <a:t>Оқу мақсаты:</a:t>
            </a:r>
            <a:endParaRPr lang="en-US" sz="3200" b="1" dirty="0" smtClean="0">
              <a:solidFill>
                <a:srgbClr val="002060"/>
              </a:solidFill>
              <a:effectLst/>
              <a:latin typeface="Times New Roman" panose="02020603050405020304" pitchFamily="18" charset="0"/>
              <a:ea typeface="Calibri" panose="020F0502020204030204" pitchFamily="34" charset="0"/>
            </a:endParaRPr>
          </a:p>
          <a:p>
            <a:endParaRPr lang="en-US" sz="3200" b="1" dirty="0" smtClean="0">
              <a:solidFill>
                <a:srgbClr val="002060"/>
              </a:solidFill>
              <a:effectLst/>
              <a:latin typeface="Times New Roman" panose="02020603050405020304" pitchFamily="18" charset="0"/>
              <a:ea typeface="Calibri" panose="020F0502020204030204" pitchFamily="34" charset="0"/>
            </a:endParaRPr>
          </a:p>
          <a:p>
            <a:r>
              <a:rPr lang="en-US" sz="3200" dirty="0" smtClean="0">
                <a:solidFill>
                  <a:srgbClr val="002060"/>
                </a:solidFill>
                <a:effectLst/>
                <a:latin typeface="Times New Roman" panose="02020603050405020304" pitchFamily="18" charset="0"/>
                <a:ea typeface="Calibri" panose="020F0502020204030204" pitchFamily="34" charset="0"/>
              </a:rPr>
              <a:t>9.3.2.1 шығармадағы ұрпақтар сабақтастығы </a:t>
            </a:r>
            <a:endParaRPr lang="en-US" sz="3200" dirty="0" smtClean="0">
              <a:solidFill>
                <a:srgbClr val="002060"/>
              </a:solidFill>
              <a:effectLst/>
              <a:latin typeface="Times New Roman" panose="02020603050405020304" pitchFamily="18" charset="0"/>
              <a:ea typeface="Calibri" panose="020F0502020204030204" pitchFamily="34" charset="0"/>
            </a:endParaRPr>
          </a:p>
          <a:p>
            <a:r>
              <a:rPr lang="en-US" sz="3200" dirty="0" smtClean="0">
                <a:solidFill>
                  <a:srgbClr val="002060"/>
                </a:solidFill>
                <a:effectLst/>
                <a:latin typeface="Times New Roman" panose="02020603050405020304" pitchFamily="18" charset="0"/>
                <a:ea typeface="Calibri" panose="020F0502020204030204" pitchFamily="34" charset="0"/>
              </a:rPr>
              <a:t>көрінісін заманауи тұрғыда салыстырып, жаңашылдығына баға беру.</a:t>
            </a:r>
            <a:endParaRPr lang="ru-RU" sz="3200" dirty="0">
              <a:solidFill>
                <a:srgbClr val="002060"/>
              </a:solidFill>
            </a:endParaRPr>
          </a:p>
        </p:txBody>
      </p:sp>
      <p:sp>
        <p:nvSpPr>
          <p:cNvPr id="3" name="Прямоугольник 2"/>
          <p:cNvSpPr/>
          <p:nvPr/>
        </p:nvSpPr>
        <p:spPr>
          <a:xfrm>
            <a:off x="923240" y="4006381"/>
            <a:ext cx="9952578" cy="2062103"/>
          </a:xfrm>
          <a:prstGeom prst="rect">
            <a:avLst/>
          </a:prstGeom>
        </p:spPr>
        <p:txBody>
          <a:bodyPr wrap="square">
            <a:spAutoFit/>
          </a:bodyPr>
          <a:lstStyle/>
          <a:p>
            <a:r>
              <a:rPr lang="en-US" sz="3200" b="1" dirty="0" smtClean="0">
                <a:solidFill>
                  <a:srgbClr val="002060"/>
                </a:solidFill>
                <a:effectLst/>
                <a:latin typeface="Times New Roman" panose="02020603050405020304" pitchFamily="18" charset="0"/>
                <a:ea typeface="Calibri" panose="020F0502020204030204" pitchFamily="34" charset="0"/>
              </a:rPr>
              <a:t>Бағалау критерийі: </a:t>
            </a:r>
            <a:endParaRPr lang="en-US" sz="3200" b="1" dirty="0" smtClean="0">
              <a:solidFill>
                <a:srgbClr val="002060"/>
              </a:solidFill>
              <a:effectLst/>
              <a:latin typeface="Times New Roman" panose="02020603050405020304" pitchFamily="18" charset="0"/>
              <a:ea typeface="Calibri" panose="020F0502020204030204" pitchFamily="34" charset="0"/>
            </a:endParaRPr>
          </a:p>
          <a:p>
            <a:endParaRPr lang="en-US" sz="3200" b="1" dirty="0" smtClean="0">
              <a:solidFill>
                <a:srgbClr val="002060"/>
              </a:solidFill>
              <a:effectLst/>
              <a:latin typeface="Times New Roman" panose="02020603050405020304" pitchFamily="18" charset="0"/>
              <a:ea typeface="Calibri" panose="020F0502020204030204" pitchFamily="34" charset="0"/>
            </a:endParaRPr>
          </a:p>
          <a:p>
            <a:r>
              <a:rPr lang="en-US" sz="3200" dirty="0" smtClean="0">
                <a:solidFill>
                  <a:srgbClr val="002060"/>
                </a:solidFill>
                <a:effectLst/>
                <a:latin typeface="Times New Roman" panose="02020603050405020304" pitchFamily="18" charset="0"/>
                <a:ea typeface="Calibri" panose="020F0502020204030204" pitchFamily="34" charset="0"/>
              </a:rPr>
              <a:t>Шығармадағы ұрпақтар сабақтастығын заманауи тұрғыда талдап, баға береді.</a:t>
            </a:r>
            <a:endParaRPr lang="ru-RU" sz="3200" dirty="0">
              <a:solidFill>
                <a:srgbClr val="002060"/>
              </a:solidFill>
            </a:endParaRPr>
          </a:p>
        </p:txBody>
      </p:sp>
      <p:pic>
        <p:nvPicPr>
          <p:cNvPr id="4"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210800" y="0"/>
            <a:ext cx="1981200" cy="263720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28798" y="1027564"/>
            <a:ext cx="7661564" cy="4538294"/>
          </a:xfrm>
          <a:prstGeom prst="rect">
            <a:avLst/>
          </a:prstGeom>
        </p:spPr>
        <p:txBody>
          <a:bodyPr wrap="square">
            <a:spAutoFit/>
          </a:bodyPr>
          <a:lstStyle/>
          <a:p>
            <a:pPr>
              <a:lnSpc>
                <a:spcPct val="107000"/>
              </a:lnSpc>
              <a:spcAft>
                <a:spcPts val="0"/>
              </a:spcAft>
            </a:pPr>
            <a:r>
              <a:rPr lang="en-US"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Бос орынға тиісті сөздерді қойыңыз.</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Ханнан ... туғанша,</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бір-ақ тусайшы,</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Халықтың ...  қусайшы,</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Артымыздан біздердің</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Ақырып ...  сұрарға!</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28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127673" y="0"/>
            <a:ext cx="2064327" cy="27478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842653" y="1193819"/>
            <a:ext cx="7661564" cy="4538294"/>
          </a:xfrm>
          <a:prstGeom prst="rect">
            <a:avLst/>
          </a:prstGeom>
        </p:spPr>
        <p:txBody>
          <a:bodyPr wrap="square">
            <a:spAutoFit/>
          </a:bodyPr>
          <a:lstStyle/>
          <a:p>
            <a:pPr>
              <a:lnSpc>
                <a:spcPct val="107000"/>
              </a:lnSpc>
              <a:spcAft>
                <a:spcPts val="0"/>
              </a:spcAft>
            </a:pPr>
            <a:r>
              <a:rPr lang="en-US"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Өзіңді тексер!</a:t>
            </a:r>
            <a:endParaRPr lang="ru-RU"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en-US"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Ханнан қырық туғанша,</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Қарадан бір-ақ тусайшы,</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Халықтың кегін қусайшы,</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Артымыздан біздердің</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Ақырып теңдік сұрарға!</a:t>
            </a:r>
            <a:endParaRPr lang="ru-RU" sz="32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2800" dirty="0" smtClean="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US" dirty="0" smtClean="0">
                <a:effectLst/>
                <a:latin typeface="Times New Roman" panose="02020603050405020304" pitchFamily="18" charset="0"/>
                <a:ea typeface="Calibri" panose="020F0502020204030204" pitchFamily="34" charset="0"/>
                <a:cs typeface="Times New Roman" panose="02020603050405020304" pitchFamily="18" charset="0"/>
              </a:rPr>
              <a:t> </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6"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127673" y="0"/>
            <a:ext cx="2064327" cy="27478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73112" y="387927"/>
            <a:ext cx="11518888" cy="5132174"/>
          </a:xfrm>
          <a:prstGeom prst="rect">
            <a:avLst/>
          </a:prstGeom>
        </p:spPr>
        <p:txBody>
          <a:bodyPr wrap="square">
            <a:spAutoFit/>
          </a:bodyPr>
          <a:lstStyle/>
          <a:p>
            <a:pPr algn="ctr"/>
            <a:r>
              <a:rPr lang="en-US"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Өлеңге талдау жаса. </a:t>
            </a:r>
            <a:endParaRPr lang="en-US"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sz="24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b="1" dirty="0">
                <a:solidFill>
                  <a:srgbClr val="002060"/>
                </a:solidFill>
                <a:latin typeface="Times New Roman" panose="02020603050405020304" pitchFamily="18" charset="0"/>
                <a:cs typeface="Times New Roman" panose="02020603050405020304" pitchFamily="18" charset="0"/>
              </a:rPr>
              <a:t>Дескриптор:</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smtClean="0">
                <a:solidFill>
                  <a:srgbClr val="002060"/>
                </a:solidFill>
                <a:latin typeface="Times New Roman" panose="02020603050405020304" pitchFamily="18" charset="0"/>
                <a:cs typeface="Times New Roman" panose="02020603050405020304" pitchFamily="18" charset="0"/>
              </a:rPr>
              <a:t>               </a:t>
            </a:r>
            <a:r>
              <a:rPr lang="en-US" sz="2400" dirty="0" smtClean="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қазіргі заманмен байланыстырады;</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smtClean="0">
                <a:solidFill>
                  <a:srgbClr val="002060"/>
                </a:solidFill>
                <a:latin typeface="Times New Roman" panose="02020603050405020304" pitchFamily="18" charset="0"/>
                <a:cs typeface="Times New Roman" panose="02020603050405020304" pitchFamily="18" charset="0"/>
              </a:rPr>
              <a:t>               </a:t>
            </a:r>
            <a:r>
              <a:rPr lang="en-US" sz="2400" dirty="0" smtClean="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ұтымды ой айтады;</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smtClean="0">
                <a:solidFill>
                  <a:srgbClr val="002060"/>
                </a:solidFill>
                <a:latin typeface="Times New Roman" panose="02020603050405020304" pitchFamily="18" charset="0"/>
                <a:cs typeface="Times New Roman" panose="02020603050405020304" pitchFamily="18" charset="0"/>
              </a:rPr>
              <a:t>               - </a:t>
            </a:r>
            <a:r>
              <a:rPr lang="en-US" sz="2400" dirty="0">
                <a:solidFill>
                  <a:srgbClr val="002060"/>
                </a:solidFill>
                <a:latin typeface="Times New Roman" panose="02020603050405020304" pitchFamily="18" charset="0"/>
                <a:cs typeface="Times New Roman" panose="02020603050405020304" pitchFamily="18" charset="0"/>
              </a:rPr>
              <a:t>терең талдау жасайды.</a:t>
            </a:r>
            <a:endParaRPr lang="ru-RU" sz="2400" dirty="0">
              <a:solidFill>
                <a:srgbClr val="002060"/>
              </a:solidFill>
              <a:latin typeface="Times New Roman" panose="02020603050405020304" pitchFamily="18" charset="0"/>
              <a:cs typeface="Times New Roman" panose="02020603050405020304" pitchFamily="18" charset="0"/>
            </a:endParaRPr>
          </a:p>
          <a:p>
            <a:endParaRPr lang="en-US" sz="24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БІЛУ.</a:t>
            </a: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«Еңіреп жүрген ер», ол қандай адам?</a:t>
            </a:r>
            <a:endPar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endParaRPr lang="ru-RU"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300"/>
              </a:spcBef>
            </a:pPr>
            <a:r>
              <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ТҮСІНУ.</a:t>
            </a: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«Екі тарлан бөрі» деген ұғымды қалай түсінесіз.</a:t>
            </a:r>
            <a:endPar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spcBef>
                <a:spcPts val="300"/>
              </a:spcBef>
            </a:pPr>
            <a:endParaRPr lang="ru-RU" sz="28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Bef>
                <a:spcPts val="300"/>
              </a:spcBef>
            </a:pPr>
            <a:r>
              <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ҚОЛДАНУ.</a:t>
            </a: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«Қай қазақтан кем едім, бір қазақпен тең едім» деген ақын көзқарасын қазіргі заманға сай қолданып, монолог айтыңыз.</a:t>
            </a:r>
            <a:endPar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127673" y="0"/>
            <a:ext cx="2064327" cy="27478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5513" y="228828"/>
            <a:ext cx="10022596" cy="5625258"/>
          </a:xfrm>
          <a:prstGeom prst="rect">
            <a:avLst/>
          </a:prstGeom>
        </p:spPr>
        <p:txBody>
          <a:bodyPr wrap="square">
            <a:spAutoFit/>
          </a:bodyPr>
          <a:lstStyle/>
          <a:p>
            <a:pPr>
              <a:lnSpc>
                <a:spcPct val="107000"/>
              </a:lnSpc>
              <a:spcBef>
                <a:spcPts val="300"/>
              </a:spcBef>
              <a:spcAft>
                <a:spcPts val="300"/>
              </a:spcAft>
            </a:pPr>
            <a:r>
              <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АНАЛИЗ. </a:t>
            </a: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«Қарағайға қарсы бұтақ біткенше,</a:t>
            </a:r>
            <a:b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Еменге иір бұтақ бітсейші,</a:t>
            </a:r>
            <a:b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Қыранға тұғыр қыларға» деген тармақтағы </a:t>
            </a:r>
            <a:endPar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ойды  қазіргі заман адамымен салыстырып, талдау жасаңыз.</a:t>
            </a:r>
            <a:endParaRPr lang="ru-RU"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endPar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r>
              <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СИНТЕЗ.</a:t>
            </a: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«Ханнан қырық туғанша,</a:t>
            </a:r>
            <a:endParaRPr lang="ru-RU"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Қарадан бір-ақ тусайшы» деген автор көзқарасына қазіргі ұрпақ келісе ме? Ойыңызды тұжырымдаңыз.</a:t>
            </a:r>
            <a:endPar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endParaRPr lang="ru-RU"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Bef>
                <a:spcPts val="300"/>
              </a:spcBef>
              <a:spcAft>
                <a:spcPts val="300"/>
              </a:spcAft>
            </a:pPr>
            <a:r>
              <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БАҒАЛАУ.  </a:t>
            </a:r>
            <a:r>
              <a:rPr lang="en-US" sz="28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«Әлдилеген баласын жетім етсем деп едім» деген ойға баға беріңіз.</a:t>
            </a:r>
            <a:endParaRPr lang="ru-RU" sz="2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127673" y="0"/>
            <a:ext cx="2064327" cy="27478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51164" y="159555"/>
            <a:ext cx="9767455" cy="7369966"/>
          </a:xfrm>
          <a:prstGeom prst="rect">
            <a:avLst/>
          </a:prstGeom>
        </p:spPr>
        <p:txBody>
          <a:bodyPr wrap="square">
            <a:spAutoFit/>
          </a:bodyPr>
          <a:lstStyle/>
          <a:p>
            <a:pPr>
              <a:lnSpc>
                <a:spcPct val="107000"/>
              </a:lnSpc>
              <a:spcBef>
                <a:spcPts val="300"/>
              </a:spcBef>
              <a:spcAft>
                <a:spcPts val="300"/>
              </a:spcAft>
            </a:pPr>
            <a:r>
              <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Өзіңді тексер</a:t>
            </a:r>
            <a:r>
              <a:rPr lang="en-US" sz="24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t>
            </a:r>
            <a:endParaRPr lang="en-US" sz="24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sz="2000" b="1" dirty="0" smtClean="0">
                <a:solidFill>
                  <a:srgbClr val="002060"/>
                </a:solidFill>
                <a:latin typeface="Times New Roman" panose="02020603050405020304" pitchFamily="18" charset="0"/>
                <a:cs typeface="Times New Roman" panose="02020603050405020304" pitchFamily="18" charset="0"/>
              </a:rPr>
              <a:t>              БІЛУ.  </a:t>
            </a:r>
            <a:endParaRPr lang="ru-RU" sz="2000" dirty="0">
              <a:solidFill>
                <a:srgbClr val="002060"/>
              </a:solidFill>
              <a:latin typeface="Times New Roman" panose="02020603050405020304" pitchFamily="18" charset="0"/>
              <a:cs typeface="Times New Roman" panose="02020603050405020304" pitchFamily="18" charset="0"/>
            </a:endParaRPr>
          </a:p>
          <a:p>
            <a:r>
              <a:rPr lang="en-US" sz="2000" dirty="0">
                <a:solidFill>
                  <a:srgbClr val="002060"/>
                </a:solidFill>
                <a:latin typeface="Times New Roman" panose="02020603050405020304" pitchFamily="18" charset="0"/>
                <a:cs typeface="Times New Roman" panose="02020603050405020304" pitchFamily="18" charset="0"/>
              </a:rPr>
              <a:t> 	</a:t>
            </a:r>
            <a:r>
              <a:rPr lang="en-US" sz="2200" dirty="0">
                <a:solidFill>
                  <a:srgbClr val="002060"/>
                </a:solidFill>
                <a:latin typeface="Times New Roman" panose="02020603050405020304" pitchFamily="18" charset="0"/>
                <a:cs typeface="Times New Roman" panose="02020603050405020304" pitchFamily="18" charset="0"/>
              </a:rPr>
              <a:t>Әр істі бастайтын ер бар. Кескілеспей басылмайтын қайтпас қайсар батыр бар. Істеген ісін бітірмей тынбайтын кескекті ердің сойы бар, боз ағаштан биік батыр бар. Яғни әрекеттің басында, барысында, аяғында жүрген істің иесі бар. Ол басталған іске өз жауапкершілігін толық сезінеді. Сәтті ісіне де, сәтсіз ісіне де тек өзі ғана жауап береді деген ойдамын.</a:t>
            </a:r>
            <a:endParaRPr lang="ru-RU" sz="2200" dirty="0">
              <a:solidFill>
                <a:srgbClr val="002060"/>
              </a:solidFill>
              <a:latin typeface="Times New Roman" panose="02020603050405020304" pitchFamily="18" charset="0"/>
              <a:cs typeface="Times New Roman" panose="02020603050405020304" pitchFamily="18" charset="0"/>
            </a:endParaRPr>
          </a:p>
          <a:p>
            <a:r>
              <a:rPr lang="en-US" sz="2000" b="1" dirty="0" smtClean="0">
                <a:solidFill>
                  <a:srgbClr val="002060"/>
                </a:solidFill>
                <a:latin typeface="Times New Roman" panose="02020603050405020304" pitchFamily="18" charset="0"/>
                <a:cs typeface="Times New Roman" panose="02020603050405020304" pitchFamily="18" charset="0"/>
              </a:rPr>
              <a:t>            </a:t>
            </a:r>
            <a:r>
              <a:rPr lang="en-US" sz="2000" b="1" dirty="0" smtClean="0">
                <a:solidFill>
                  <a:srgbClr val="002060"/>
                </a:solidFill>
                <a:latin typeface="Times New Roman" panose="02020603050405020304" pitchFamily="18" charset="0"/>
                <a:cs typeface="Times New Roman" panose="02020603050405020304" pitchFamily="18" charset="0"/>
              </a:rPr>
              <a:t>ТҮСІНУ</a:t>
            </a:r>
            <a:r>
              <a:rPr lang="en-US" sz="2000" b="1" dirty="0">
                <a:solidFill>
                  <a:srgbClr val="002060"/>
                </a:solidFill>
                <a:latin typeface="Times New Roman" panose="02020603050405020304" pitchFamily="18" charset="0"/>
                <a:cs typeface="Times New Roman" panose="02020603050405020304" pitchFamily="18" charset="0"/>
              </a:rPr>
              <a:t>. </a:t>
            </a:r>
            <a:endParaRPr lang="ru-RU" sz="2000" dirty="0">
              <a:solidFill>
                <a:srgbClr val="002060"/>
              </a:solidFill>
              <a:latin typeface="Times New Roman" panose="02020603050405020304" pitchFamily="18" charset="0"/>
              <a:cs typeface="Times New Roman" panose="02020603050405020304" pitchFamily="18" charset="0"/>
            </a:endParaRPr>
          </a:p>
          <a:p>
            <a:r>
              <a:rPr lang="en-US" sz="2200" dirty="0" smtClean="0">
                <a:solidFill>
                  <a:srgbClr val="002060"/>
                </a:solidFill>
                <a:latin typeface="Times New Roman" panose="02020603050405020304" pitchFamily="18" charset="0"/>
                <a:cs typeface="Times New Roman" panose="02020603050405020304" pitchFamily="18" charset="0"/>
              </a:rPr>
              <a:t>Менің ойымша, </a:t>
            </a:r>
            <a:r>
              <a:rPr lang="en-US" sz="2200" dirty="0">
                <a:solidFill>
                  <a:srgbClr val="002060"/>
                </a:solidFill>
                <a:latin typeface="Times New Roman" panose="02020603050405020304" pitchFamily="18" charset="0"/>
                <a:cs typeface="Times New Roman" panose="02020603050405020304" pitchFamily="18" charset="0"/>
              </a:rPr>
              <a:t>ешкімнен қорықпайтын, жасымайтын, жасқанбайтын, өзін жасырмайтын, ешкімге табынбайды. Махамбеттің Мені – қазақ халқының МЕНІ. Өзі жау іздемейтін, қарсы келген дұшпанға қаймықпай, кірпік қақпай қарсы қарап тұратын қазақ халқының жауынгер ұлдары мен қыздарының Мені</a:t>
            </a:r>
            <a:r>
              <a:rPr lang="en-US" sz="2200" dirty="0" smtClean="0">
                <a:solidFill>
                  <a:srgbClr val="002060"/>
                </a:solidFill>
                <a:latin typeface="Times New Roman" panose="02020603050405020304" pitchFamily="18" charset="0"/>
                <a:cs typeface="Times New Roman" panose="02020603050405020304" pitchFamily="18" charset="0"/>
              </a:rPr>
              <a:t>.</a:t>
            </a:r>
            <a:endParaRPr lang="en-US" sz="2200" dirty="0" smtClean="0">
              <a:solidFill>
                <a:srgbClr val="002060"/>
              </a:solidFill>
              <a:latin typeface="Times New Roman" panose="02020603050405020304" pitchFamily="18" charset="0"/>
              <a:cs typeface="Times New Roman" panose="02020603050405020304" pitchFamily="18" charset="0"/>
            </a:endParaRPr>
          </a:p>
          <a:p>
            <a:r>
              <a:rPr lang="en-US" sz="2000" b="1" dirty="0" smtClean="0">
                <a:solidFill>
                  <a:srgbClr val="002060"/>
                </a:solidFill>
                <a:latin typeface="Times New Roman" panose="02020603050405020304" pitchFamily="18" charset="0"/>
                <a:cs typeface="Times New Roman" panose="02020603050405020304" pitchFamily="18" charset="0"/>
              </a:rPr>
              <a:t>          ҚОЛДАНУ</a:t>
            </a:r>
            <a:r>
              <a:rPr lang="en-US" sz="2000" b="1" dirty="0">
                <a:solidFill>
                  <a:srgbClr val="002060"/>
                </a:solidFill>
                <a:latin typeface="Times New Roman" panose="02020603050405020304" pitchFamily="18" charset="0"/>
                <a:cs typeface="Times New Roman" panose="02020603050405020304" pitchFamily="18" charset="0"/>
              </a:rPr>
              <a:t>. </a:t>
            </a:r>
            <a:endParaRPr lang="ru-RU" sz="2000" dirty="0">
              <a:solidFill>
                <a:srgbClr val="002060"/>
              </a:solidFill>
              <a:latin typeface="Times New Roman" panose="02020603050405020304" pitchFamily="18" charset="0"/>
              <a:cs typeface="Times New Roman" panose="02020603050405020304" pitchFamily="18" charset="0"/>
            </a:endParaRPr>
          </a:p>
          <a:p>
            <a:r>
              <a:rPr lang="en-US" sz="2000" dirty="0">
                <a:solidFill>
                  <a:srgbClr val="002060"/>
                </a:solidFill>
                <a:latin typeface="Times New Roman" panose="02020603050405020304" pitchFamily="18" charset="0"/>
                <a:cs typeface="Times New Roman" panose="02020603050405020304" pitchFamily="18" charset="0"/>
              </a:rPr>
              <a:t> </a:t>
            </a:r>
            <a:r>
              <a:rPr lang="en-US" sz="2000" dirty="0" smtClean="0">
                <a:solidFill>
                  <a:srgbClr val="002060"/>
                </a:solidFill>
                <a:latin typeface="Times New Roman" panose="02020603050405020304" pitchFamily="18" charset="0"/>
                <a:cs typeface="Times New Roman" panose="02020603050405020304" pitchFamily="18" charset="0"/>
              </a:rPr>
              <a:t>      </a:t>
            </a:r>
            <a:r>
              <a:rPr lang="en-US" sz="2200" dirty="0">
                <a:solidFill>
                  <a:srgbClr val="002060"/>
                </a:solidFill>
                <a:latin typeface="Times New Roman" panose="02020603050405020304" pitchFamily="18" charset="0"/>
                <a:cs typeface="Times New Roman" panose="02020603050405020304" pitchFamily="18" charset="0"/>
              </a:rPr>
              <a:t>Менің ойымша, Махамбет демі, отты жүрегі, дауылды сөзі, ұранды мінезі бізді әсер етпеуі, бей-жай қалдыруы мүмкін емес.</a:t>
            </a:r>
            <a:endParaRPr lang="ru-RU" sz="2200" dirty="0">
              <a:solidFill>
                <a:srgbClr val="002060"/>
              </a:solidFill>
              <a:latin typeface="Times New Roman" panose="02020603050405020304" pitchFamily="18" charset="0"/>
              <a:cs typeface="Times New Roman" panose="02020603050405020304" pitchFamily="18" charset="0"/>
            </a:endParaRPr>
          </a:p>
          <a:p>
            <a:r>
              <a:rPr lang="en-US" sz="2200" dirty="0">
                <a:solidFill>
                  <a:srgbClr val="002060"/>
                </a:solidFill>
                <a:latin typeface="Times New Roman" panose="02020603050405020304" pitchFamily="18" charset="0"/>
                <a:cs typeface="Times New Roman" panose="02020603050405020304" pitchFamily="18" charset="0"/>
              </a:rPr>
              <a:t>Махамбет-ақын өз ісінің ақтығына сенеді. Мақсаты — анық, ойы – нық. Күн-түн қатып жүргені “ана Нарында жатқан жас баланың қамы”. Қара қазан, сары бала қамы үшін қолға қылыш алды. Еділ үшін егесті, Жайық үшін жандасты, Қиғаш үшін қырылды, Теңсіздікке жаны көне </a:t>
            </a:r>
            <a:r>
              <a:rPr lang="en-US" sz="2200" dirty="0" smtClean="0">
                <a:solidFill>
                  <a:srgbClr val="002060"/>
                </a:solidFill>
                <a:latin typeface="Times New Roman" panose="02020603050405020304" pitchFamily="18" charset="0"/>
                <a:cs typeface="Times New Roman" panose="02020603050405020304" pitchFamily="18" charset="0"/>
              </a:rPr>
              <a:t>алмады.</a:t>
            </a:r>
            <a:endParaRPr lang="ru-RU" sz="2200" dirty="0">
              <a:solidFill>
                <a:srgbClr val="002060"/>
              </a:solidFill>
              <a:latin typeface="Times New Roman" panose="02020603050405020304" pitchFamily="18" charset="0"/>
              <a:cs typeface="Times New Roman" panose="02020603050405020304" pitchFamily="18" charset="0"/>
            </a:endParaRPr>
          </a:p>
          <a:p>
            <a:r>
              <a:rPr lang="en-US" dirty="0">
                <a:solidFill>
                  <a:srgbClr val="002060"/>
                </a:solidFill>
                <a:latin typeface="Times New Roman" panose="02020603050405020304" pitchFamily="18" charset="0"/>
                <a:cs typeface="Times New Roman" panose="02020603050405020304" pitchFamily="18" charset="0"/>
              </a:rPr>
              <a:t> </a:t>
            </a:r>
            <a:endParaRPr lang="ru-RU" dirty="0">
              <a:solidFill>
                <a:srgbClr val="002060"/>
              </a:solidFill>
              <a:latin typeface="Times New Roman" panose="02020603050405020304" pitchFamily="18" charset="0"/>
              <a:cs typeface="Times New Roman" panose="02020603050405020304" pitchFamily="18" charset="0"/>
            </a:endParaRPr>
          </a:p>
          <a:p>
            <a:pPr>
              <a:lnSpc>
                <a:spcPct val="107000"/>
              </a:lnSpc>
              <a:spcBef>
                <a:spcPts val="300"/>
              </a:spcBef>
              <a:spcAft>
                <a:spcPts val="300"/>
              </a:spcAft>
            </a:pPr>
            <a:endParaRPr lang="ru-RU" sz="28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280073" y="-1"/>
            <a:ext cx="1911927" cy="254499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25513" y="117991"/>
            <a:ext cx="9814778" cy="6131807"/>
          </a:xfrm>
          <a:prstGeom prst="rect">
            <a:avLst/>
          </a:prstGeom>
        </p:spPr>
        <p:txBody>
          <a:bodyPr wrap="square">
            <a:spAutoFit/>
          </a:bodyPr>
          <a:lstStyle/>
          <a:p>
            <a:pPr>
              <a:lnSpc>
                <a:spcPct val="107000"/>
              </a:lnSpc>
              <a:spcBef>
                <a:spcPts val="300"/>
              </a:spcBef>
              <a:spcAft>
                <a:spcPts val="300"/>
              </a:spcAft>
            </a:pPr>
            <a:r>
              <a:rPr lang="en-US" sz="28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4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b="1" dirty="0" smtClean="0">
                <a:solidFill>
                  <a:srgbClr val="002060"/>
                </a:solidFill>
                <a:latin typeface="Times New Roman" panose="02020603050405020304" pitchFamily="18" charset="0"/>
                <a:cs typeface="Times New Roman" panose="02020603050405020304" pitchFamily="18" charset="0"/>
              </a:rPr>
              <a:t>              </a:t>
            </a:r>
            <a:r>
              <a:rPr lang="en-US" sz="2400" b="1" dirty="0">
                <a:solidFill>
                  <a:srgbClr val="002060"/>
                </a:solidFill>
                <a:latin typeface="Times New Roman" panose="02020603050405020304" pitchFamily="18" charset="0"/>
                <a:cs typeface="Times New Roman" panose="02020603050405020304" pitchFamily="18" charset="0"/>
              </a:rPr>
              <a:t>АНАЛИЗ. </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smtClean="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Осы үзіндісі арқылы Исатай батырдың ерлігін үлгі етті. Бүгінгі жастардың бойынан осындай ерлік істер табылар ма? Әрине, әр заманның өз батыры бар. Өз елінің амандығын ойлайтын болашақ ізбасарларына үлкен үмітпен қараған ақынның жан сыры деуге болады.  </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b="1" dirty="0" smtClean="0">
                <a:solidFill>
                  <a:srgbClr val="002060"/>
                </a:solidFill>
                <a:latin typeface="Times New Roman" panose="02020603050405020304" pitchFamily="18" charset="0"/>
                <a:cs typeface="Times New Roman" panose="02020603050405020304" pitchFamily="18" charset="0"/>
              </a:rPr>
              <a:t>        </a:t>
            </a:r>
            <a:endParaRPr lang="en-US" sz="2400" b="1" dirty="0" smtClean="0">
              <a:solidFill>
                <a:srgbClr val="002060"/>
              </a:solidFill>
              <a:latin typeface="Times New Roman" panose="02020603050405020304" pitchFamily="18" charset="0"/>
              <a:cs typeface="Times New Roman" panose="02020603050405020304" pitchFamily="18" charset="0"/>
            </a:endParaRPr>
          </a:p>
          <a:p>
            <a:r>
              <a:rPr lang="en-US" sz="2400" b="1" dirty="0">
                <a:solidFill>
                  <a:srgbClr val="002060"/>
                </a:solidFill>
                <a:latin typeface="Times New Roman" panose="02020603050405020304" pitchFamily="18" charset="0"/>
                <a:cs typeface="Times New Roman" panose="02020603050405020304" pitchFamily="18" charset="0"/>
              </a:rPr>
              <a:t> </a:t>
            </a:r>
            <a:r>
              <a:rPr lang="en-US" sz="2400" b="1" dirty="0" smtClean="0">
                <a:solidFill>
                  <a:srgbClr val="002060"/>
                </a:solidFill>
                <a:latin typeface="Times New Roman" panose="02020603050405020304" pitchFamily="18" charset="0"/>
                <a:cs typeface="Times New Roman" panose="02020603050405020304" pitchFamily="18" charset="0"/>
              </a:rPr>
              <a:t>     </a:t>
            </a:r>
            <a:r>
              <a:rPr lang="en-US" sz="2400" b="1" dirty="0" smtClean="0">
                <a:solidFill>
                  <a:srgbClr val="002060"/>
                </a:solidFill>
                <a:latin typeface="Times New Roman" panose="02020603050405020304" pitchFamily="18" charset="0"/>
                <a:cs typeface="Times New Roman" panose="02020603050405020304" pitchFamily="18" charset="0"/>
              </a:rPr>
              <a:t>   </a:t>
            </a:r>
            <a:r>
              <a:rPr lang="en-US" sz="2400" b="1" dirty="0" smtClean="0">
                <a:solidFill>
                  <a:srgbClr val="002060"/>
                </a:solidFill>
                <a:latin typeface="Times New Roman" panose="02020603050405020304" pitchFamily="18" charset="0"/>
                <a:cs typeface="Times New Roman" panose="02020603050405020304" pitchFamily="18" charset="0"/>
              </a:rPr>
              <a:t>СИНТЕЗ</a:t>
            </a:r>
            <a:r>
              <a:rPr lang="en-US" sz="2400" b="1" dirty="0">
                <a:solidFill>
                  <a:srgbClr val="002060"/>
                </a:solidFill>
                <a:latin typeface="Times New Roman" panose="02020603050405020304" pitchFamily="18" charset="0"/>
                <a:cs typeface="Times New Roman" panose="02020603050405020304" pitchFamily="18" charset="0"/>
              </a:rPr>
              <a:t>.  </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smtClean="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Иә, деп ойлаймын. Себебі ақын сынған нәрсе қайта қалпына келмейді, елге жаңа ерлер керек деген ойын білдіріп отыр. Осы үзнідісінде  болашақ ұрпаққа аманатын айтып тұр</a:t>
            </a:r>
            <a:r>
              <a:rPr lang="en-US" dirty="0"/>
              <a:t>.</a:t>
            </a:r>
            <a:endParaRPr lang="ru-RU" dirty="0"/>
          </a:p>
          <a:p>
            <a:endParaRPr lang="ru-RU" sz="2400" dirty="0">
              <a:solidFill>
                <a:srgbClr val="002060"/>
              </a:solidFill>
              <a:latin typeface="Times New Roman" panose="02020603050405020304" pitchFamily="18" charset="0"/>
              <a:cs typeface="Times New Roman" panose="02020603050405020304" pitchFamily="18" charset="0"/>
            </a:endParaRPr>
          </a:p>
          <a:p>
            <a:r>
              <a:rPr lang="en-US" sz="2400" b="1" dirty="0" smtClean="0">
                <a:solidFill>
                  <a:srgbClr val="002060"/>
                </a:solidFill>
                <a:latin typeface="Times New Roman" panose="02020603050405020304" pitchFamily="18" charset="0"/>
                <a:cs typeface="Times New Roman" panose="02020603050405020304" pitchFamily="18" charset="0"/>
              </a:rPr>
              <a:t>        БАҒАЛАУ</a:t>
            </a:r>
            <a:r>
              <a:rPr lang="en-US" sz="2400" b="1" dirty="0">
                <a:solidFill>
                  <a:srgbClr val="002060"/>
                </a:solidFill>
                <a:latin typeface="Times New Roman" panose="02020603050405020304" pitchFamily="18" charset="0"/>
                <a:cs typeface="Times New Roman" panose="02020603050405020304" pitchFamily="18" charset="0"/>
              </a:rPr>
              <a:t>.  </a:t>
            </a:r>
            <a:endParaRPr lang="ru-RU" sz="2400" dirty="0">
              <a:solidFill>
                <a:srgbClr val="002060"/>
              </a:solidFill>
              <a:latin typeface="Times New Roman" panose="02020603050405020304" pitchFamily="18" charset="0"/>
              <a:cs typeface="Times New Roman" panose="02020603050405020304" pitchFamily="18" charset="0"/>
            </a:endParaRPr>
          </a:p>
          <a:p>
            <a:r>
              <a:rPr lang="en-US" sz="2400" dirty="0" smtClean="0">
                <a:solidFill>
                  <a:srgbClr val="002060"/>
                </a:solidFill>
                <a:latin typeface="Times New Roman" panose="02020603050405020304" pitchFamily="18" charset="0"/>
                <a:cs typeface="Times New Roman" panose="02020603050405020304" pitchFamily="18" charset="0"/>
              </a:rPr>
              <a:t>	</a:t>
            </a:r>
            <a:r>
              <a:rPr lang="en-US" sz="2400" dirty="0">
                <a:solidFill>
                  <a:srgbClr val="002060"/>
                </a:solidFill>
                <a:latin typeface="Times New Roman" panose="02020603050405020304" pitchFamily="18" charset="0"/>
                <a:cs typeface="Times New Roman" panose="02020603050405020304" pitchFamily="18" charset="0"/>
              </a:rPr>
              <a:t>Мұңдағаны ел мұңы, жырлағаны – елдің жыры. Айтары қара қазан, сары бала қамы. Халық үшін қан төкті, қараны ханға теңегісі келді. Махамбеттің Мені – халық үшін жанын қиған ер.</a:t>
            </a:r>
            <a:endParaRPr lang="ru-RU" sz="3600" dirty="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p:txBody>
      </p:sp>
      <p:pic>
        <p:nvPicPr>
          <p:cNvPr id="5"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293927" y="0"/>
            <a:ext cx="1898073" cy="252655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271630" y="3529997"/>
            <a:ext cx="10144515" cy="2492990"/>
          </a:xfrm>
          <a:prstGeom prst="rect">
            <a:avLst/>
          </a:prstGeom>
        </p:spPr>
        <p:txBody>
          <a:bodyPr wrap="square">
            <a:spAutoFit/>
          </a:bodyPr>
          <a:lstStyle/>
          <a:p>
            <a:pPr>
              <a:spcAft>
                <a:spcPts val="0"/>
              </a:spcAft>
            </a:pPr>
            <a:r>
              <a:rPr lang="en-US"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Жаңашылдығы (анықтау)</a:t>
            </a:r>
            <a:endParaRPr lang="ru-RU"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Ұрпақтар сабақтастығы (табу)</a:t>
            </a:r>
            <a:endParaRPr lang="ru-RU"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32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a:t>
            </a:r>
            <a:r>
              <a:rPr lang="en-US"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алыстыру (заманауи өлеңмен салыстыру)</a:t>
            </a:r>
            <a:endParaRPr lang="ru-RU" sz="3200"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3200" b="1" dirty="0" smtClean="0">
                <a:solidFill>
                  <a:srgbClr val="002060"/>
                </a:solidFill>
                <a:effectLst/>
                <a:latin typeface="Times New Roman" panose="02020603050405020304" pitchFamily="18" charset="0"/>
                <a:ea typeface="Calibri" panose="020F0502020204030204" pitchFamily="34" charset="0"/>
                <a:cs typeface="Times New Roman" panose="02020603050405020304" pitchFamily="18" charset="0"/>
              </a:rPr>
              <a:t>Баға беру (өлеңнің тарихи құндылығына баға беру)</a:t>
            </a:r>
            <a:endParaRPr lang="en-US" sz="3200" b="1"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spcAft>
                <a:spcPts val="0"/>
              </a:spcAft>
            </a:pPr>
            <a:endParaRPr lang="en-US" sz="2800" b="1" dirty="0" smtClean="0">
              <a:solidFill>
                <a:srgbClr val="002060"/>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5" name="Picture 2" descr="Великие батыры казахской степи | МИКС Tengrinews.kz"/>
          <p:cNvPicPr>
            <a:picLocks noChangeAspect="1" noChangeArrowheads="1"/>
          </p:cNvPicPr>
          <p:nvPr/>
        </p:nvPicPr>
        <p:blipFill>
          <a:blip r:embed="rId1" cstate="print">
            <a:extLst>
              <a:ext uri="{28A0092B-C50C-407E-A947-70E740481C1C}">
                <a14:useLocalDpi xmlns:a14="http://schemas.microsoft.com/office/drawing/2010/main" val="0"/>
              </a:ext>
            </a:extLst>
          </a:blip>
          <a:srcRect/>
          <a:stretch>
            <a:fillRect/>
          </a:stretch>
        </p:blipFill>
        <p:spPr bwMode="auto">
          <a:xfrm>
            <a:off x="10127673" y="0"/>
            <a:ext cx="2064327" cy="2747856"/>
          </a:xfrm>
          <a:prstGeom prst="rect">
            <a:avLst/>
          </a:prstGeom>
          <a:noFill/>
          <a:extLst>
            <a:ext uri="{909E8E84-426E-40DD-AFC4-6F175D3DCCD1}">
              <a14:hiddenFill xmlns:a14="http://schemas.microsoft.com/office/drawing/2010/main">
                <a:solidFill>
                  <a:srgbClr val="FFFFFF"/>
                </a:solidFill>
              </a14:hiddenFill>
            </a:ext>
          </a:extLst>
        </p:spPr>
      </p:pic>
      <p:sp>
        <p:nvSpPr>
          <p:cNvPr id="3" name="Прямоугольник 2"/>
          <p:cNvSpPr/>
          <p:nvPr/>
        </p:nvSpPr>
        <p:spPr>
          <a:xfrm>
            <a:off x="1271630" y="1199935"/>
            <a:ext cx="6096000" cy="1938992"/>
          </a:xfrm>
          <a:prstGeom prst="rect">
            <a:avLst/>
          </a:prstGeom>
        </p:spPr>
        <p:txBody>
          <a:bodyPr>
            <a:spAutoFit/>
          </a:bodyPr>
          <a:lstStyle/>
          <a:p>
            <a:pPr>
              <a:spcAft>
                <a:spcPts val="0"/>
              </a:spcAft>
            </a:pPr>
            <a:r>
              <a:rPr lang="en-US" sz="2400" b="1" dirty="0">
                <a:solidFill>
                  <a:srgbClr val="002060"/>
                </a:solidFill>
                <a:latin typeface="Times New Roman" panose="02020603050405020304" pitchFamily="18" charset="0"/>
                <a:ea typeface="Times New Roman" panose="02020603050405020304" pitchFamily="18" charset="0"/>
                <a:cs typeface="Times New Roman" panose="02020603050405020304" pitchFamily="18" charset="0"/>
              </a:rPr>
              <a:t>Дескриптор: </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24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жаңашылдығын </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анықтайды;</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24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ұрпақтар </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сабақтастығын табады;</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24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заманауи </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өлеңмен салыстырады;</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a:p>
            <a:pPr>
              <a:spcAft>
                <a:spcPts val="0"/>
              </a:spcAft>
            </a:pPr>
            <a:r>
              <a:rPr lang="en-US" sz="2400"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тарихи </a:t>
            </a:r>
            <a:r>
              <a:rPr lang="en-US"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құндылығына баға береді.</a:t>
            </a:r>
            <a:endParaRPr lang="ru-RU" sz="24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3567250" y="482354"/>
            <a:ext cx="3983477" cy="584775"/>
          </a:xfrm>
          <a:prstGeom prst="rect">
            <a:avLst/>
          </a:prstGeom>
        </p:spPr>
        <p:txBody>
          <a:bodyPr wrap="square">
            <a:spAutoFit/>
          </a:bodyPr>
          <a:lstStyle/>
          <a:p>
            <a:pPr>
              <a:spcAft>
                <a:spcPts val="0"/>
              </a:spcAft>
            </a:pPr>
            <a:r>
              <a:rPr lang="en-US" sz="32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FEST –</a:t>
            </a:r>
            <a:r>
              <a:rPr lang="en-US" sz="3200" b="1" dirty="0" smtClean="0">
                <a:solidFill>
                  <a:srgbClr val="002060"/>
                </a:solidFill>
                <a:latin typeface="Times New Roman" panose="02020603050405020304" pitchFamily="18" charset="0"/>
                <a:ea typeface="Calibri" panose="020F0502020204030204" pitchFamily="34" charset="0"/>
                <a:cs typeface="Times New Roman" panose="02020603050405020304" pitchFamily="18" charset="0"/>
              </a:rPr>
              <a:t>талдау</a:t>
            </a:r>
            <a:endParaRPr lang="en-US" sz="3200" b="1" dirty="0">
              <a:solidFill>
                <a:srgbClr val="002060"/>
              </a:solidFill>
              <a:latin typeface="Times New Roman" panose="02020603050405020304" pitchFamily="18" charset="0"/>
              <a:ea typeface="Calibri" panose="020F0502020204030204" pitchFamily="34"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Легкий дым</Template>
  <TotalTime>0</TotalTime>
  <Words>5143</Words>
  <Application>WPS Presentation</Application>
  <PresentationFormat>Широкоэкранный</PresentationFormat>
  <Paragraphs>110</Paragraphs>
  <Slides>11</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11</vt:i4>
      </vt:variant>
    </vt:vector>
  </HeadingPairs>
  <TitlesOfParts>
    <vt:vector size="24" baseType="lpstr">
      <vt:lpstr>Arial</vt:lpstr>
      <vt:lpstr>SimSun</vt:lpstr>
      <vt:lpstr>Wingdings</vt:lpstr>
      <vt:lpstr>Wingdings 3</vt:lpstr>
      <vt:lpstr>Symbol</vt:lpstr>
      <vt:lpstr>Arial</vt:lpstr>
      <vt:lpstr>Times New Roman</vt:lpstr>
      <vt:lpstr>Calibri</vt:lpstr>
      <vt:lpstr>Microsoft YaHei</vt:lpstr>
      <vt:lpstr/>
      <vt:lpstr>Arial Unicode MS</vt:lpstr>
      <vt:lpstr>Century Gothic</vt:lpstr>
      <vt:lpstr>Легкий дым</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Койшыбаева Нургул</dc:creator>
  <cp:lastModifiedBy>hp-pc</cp:lastModifiedBy>
  <cp:revision>19</cp:revision>
  <dcterms:created xsi:type="dcterms:W3CDTF">2018-11-29T09:18:00Z</dcterms:created>
  <dcterms:modified xsi:type="dcterms:W3CDTF">2020-10-20T18:46:13Z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1049-11.2.0.9718</vt:lpwstr>
  </property>
</Properties>
</file>