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62" r:id="rId4"/>
    <p:sldId id="302" r:id="rId6"/>
    <p:sldId id="256" r:id="rId7"/>
    <p:sldId id="264" r:id="rId8"/>
    <p:sldId id="272" r:id="rId9"/>
    <p:sldId id="280" r:id="rId10"/>
    <p:sldId id="258" r:id="rId11"/>
    <p:sldId id="289" r:id="rId12"/>
    <p:sldId id="263" r:id="rId13"/>
    <p:sldId id="296" r:id="rId14"/>
    <p:sldId id="260" r:id="rId15"/>
    <p:sldId id="297" r:id="rId16"/>
    <p:sldId id="266" r:id="rId17"/>
    <p:sldId id="298"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D652B2-8C6E-419B-8E93-813F678ADC08}" type="datetimeFigureOut">
              <a:rPr lang="ru-RU" smtClean="0"/>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C6DC3D-C717-495C-B489-C044A339A551}" type="slidenum">
              <a:rPr lang="ru-RU" smtClean="0"/>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мещающий образ слайда 1"/>
          <p:cNvSpPr/>
          <p:nvPr>
            <p:ph type="sldImg" idx="2"/>
          </p:nvPr>
        </p:nvSpPr>
        <p:spPr/>
      </p:sp>
      <p:sp>
        <p:nvSpPr>
          <p:cNvPr id="3" name="Замещающий текст 2"/>
          <p:cNvSpPr/>
          <p:nvPr>
            <p:ph type="body" idx="3"/>
          </p:nvPr>
        </p:nvSpPr>
        <p:spPr/>
        <p:txBody>
          <a:bodyPr/>
          <a:p>
            <a:endParaRPr lang="ru-RU"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endParaRPr lang="ru-RU"/>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endParaRPr lang="ru-RU"/>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endParaRPr lang="en-US" sz="8000" baseline="0" dirty="0">
              <a:ln w="3175" cmpd="sng">
                <a:noFill/>
              </a:ln>
              <a:solidFill>
                <a:schemeClr val="accent1">
                  <a:lumMod val="60000"/>
                  <a:lumOff val="40000"/>
                </a:schemeClr>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endParaRPr lang="ru-RU"/>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Date Placeholder 3"/>
          <p:cNvSpPr>
            <a:spLocks noGrp="1"/>
          </p:cNvSpPr>
          <p:nvPr>
            <p:ph type="dt" sz="half" idx="10"/>
          </p:nvPr>
        </p:nvSpPr>
        <p:spPr/>
        <p:txBody>
          <a:bodyPr/>
          <a:lstStyle/>
          <a:p>
            <a:fld id="{EA20FA9B-C404-482F-BEEB-8769978417A1}" type="datetimeFigureOut">
              <a:rPr lang="ru-RU" smtClean="0"/>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Date Placeholder 4"/>
          <p:cNvSpPr>
            <a:spLocks noGrp="1"/>
          </p:cNvSpPr>
          <p:nvPr>
            <p:ph type="dt" sz="half" idx="10"/>
          </p:nvPr>
        </p:nvSpPr>
        <p:spPr/>
        <p:txBody>
          <a:bodyPr/>
          <a:lstStyle/>
          <a:p>
            <a:fld id="{EA20FA9B-C404-482F-BEEB-8769978417A1}"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7" name="Date Placeholder 6"/>
          <p:cNvSpPr>
            <a:spLocks noGrp="1"/>
          </p:cNvSpPr>
          <p:nvPr>
            <p:ph type="dt" sz="half" idx="10"/>
          </p:nvPr>
        </p:nvSpPr>
        <p:spPr/>
        <p:txBody>
          <a:bodyPr/>
          <a:lstStyle/>
          <a:p>
            <a:fld id="{EA20FA9B-C404-482F-BEEB-8769978417A1}" type="datetimeFigureOut">
              <a:rPr lang="ru-RU" smtClean="0"/>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A20FA9B-C404-482F-BEEB-8769978417A1}" type="datetimeFigureOut">
              <a:rPr lang="ru-RU" smtClean="0"/>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0FA9B-C404-482F-BEEB-8769978417A1}" type="datetimeFigureOut">
              <a:rPr lang="ru-RU" smtClean="0"/>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ru-RU"/>
              <a:t>Образец текста</a:t>
            </a:r>
            <a:endParaRPr lang="ru-RU"/>
          </a:p>
        </p:txBody>
      </p:sp>
      <p:sp>
        <p:nvSpPr>
          <p:cNvPr id="5" name="Date Placeholder 4"/>
          <p:cNvSpPr>
            <a:spLocks noGrp="1"/>
          </p:cNvSpPr>
          <p:nvPr>
            <p:ph type="dt" sz="half" idx="10"/>
          </p:nvPr>
        </p:nvSpPr>
        <p:spPr/>
        <p:txBody>
          <a:bodyPr/>
          <a:lstStyle/>
          <a:p>
            <a:fld id="{EA20FA9B-C404-482F-BEEB-8769978417A1}"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Date Placeholder 4"/>
          <p:cNvSpPr>
            <a:spLocks noGrp="1"/>
          </p:cNvSpPr>
          <p:nvPr>
            <p:ph type="dt" sz="half" idx="10"/>
          </p:nvPr>
        </p:nvSpPr>
        <p:spPr/>
        <p:txBody>
          <a:bodyPr/>
          <a:lstStyle/>
          <a:p>
            <a:fld id="{EA20FA9B-C404-482F-BEEB-8769978417A1}" type="datetimeFigureOut">
              <a:rPr lang="ru-RU" smtClean="0"/>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9C7C024-6DF1-4479-8045-57D4482EA91A}"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20FA9B-C404-482F-BEEB-8769978417A1}" type="datetimeFigureOut">
              <a:rPr lang="ru-RU" smtClean="0"/>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C7C024-6DF1-4479-8045-57D4482EA91A}"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597729" y="944980"/>
          <a:ext cx="8549998" cy="3330258"/>
        </p:xfrm>
        <a:graphic>
          <a:graphicData uri="http://schemas.openxmlformats.org/drawingml/2006/table">
            <a:tbl>
              <a:tblPr firstRow="1" firstCol="1" bandRow="1">
                <a:tableStyleId>{5C22544A-7EE6-4342-B048-85BDC9FD1C3A}</a:tableStyleId>
              </a:tblPr>
              <a:tblGrid>
                <a:gridCol w="8549998"/>
              </a:tblGrid>
              <a:tr h="1513772">
                <a:tc>
                  <a:txBody>
                    <a:bodyPr/>
                    <a:lstStyle/>
                    <a:p>
                      <a:r>
                        <a:rPr lang="en-US" sz="1800" b="1" kern="1200" dirty="0">
                          <a:solidFill>
                            <a:schemeClr val="lt1"/>
                          </a:solidFill>
                          <a:effectLst/>
                          <a:latin typeface="+mn-lt"/>
                          <a:ea typeface="+mn-ea"/>
                          <a:cs typeface="+mn-cs"/>
                        </a:rPr>
                        <a:t>Қазақстандағы  </a:t>
                      </a:r>
                      <a:r>
                        <a:rPr lang="en-US" sz="2000" b="1" kern="1200" dirty="0" err="1">
                          <a:solidFill>
                            <a:schemeClr val="lt1"/>
                          </a:solidFill>
                          <a:effectLst/>
                          <a:latin typeface="+mn-lt"/>
                          <a:ea typeface="+mn-ea"/>
                          <a:cs typeface="+mn-cs"/>
                        </a:rPr>
                        <a:t>көрікт</a:t>
                      </a:r>
                      <a:r>
                        <a:rPr lang="en-US" sz="2000" b="1" kern="1200" dirty="0">
                          <a:solidFill>
                            <a:schemeClr val="lt1"/>
                          </a:solidFill>
                          <a:effectLst/>
                          <a:latin typeface="+mn-lt"/>
                          <a:ea typeface="+mn-ea"/>
                          <a:cs typeface="+mn-cs"/>
                        </a:rPr>
                        <a:t>       </a:t>
                      </a:r>
                      <a:r>
                        <a:rPr lang="en-US" sz="2000" b="1" kern="1200" dirty="0">
                          <a:solidFill>
                            <a:srgbClr val="0070C0"/>
                          </a:solidFill>
                          <a:effectLst/>
                          <a:latin typeface="+mn-lt"/>
                          <a:ea typeface="+mn-ea"/>
                          <a:cs typeface="+mn-cs"/>
                        </a:rPr>
                        <a:t> </a:t>
                      </a:r>
                      <a:r>
                        <a:rPr lang="en-US" sz="2000" i="0" dirty="0">
                          <a:solidFill>
                            <a:srgbClr val="0070C0"/>
                          </a:solidFill>
                          <a:effectLst/>
                          <a:latin typeface="Times New Roman" panose="02020603050405020304" pitchFamily="18" charset="0"/>
                          <a:cs typeface="Times New Roman" panose="02020603050405020304" pitchFamily="18" charset="0"/>
                        </a:rPr>
                        <a:t>І</a:t>
                      </a:r>
                      <a:r>
                        <a:rPr lang="en-US" altLang="en-US" sz="2000" i="0" dirty="0">
                          <a:solidFill>
                            <a:srgbClr val="0070C0"/>
                          </a:solidFill>
                          <a:effectLst/>
                          <a:latin typeface="Times New Roman" panose="02020603050405020304" pitchFamily="18" charset="0"/>
                          <a:cs typeface="Times New Roman" panose="02020603050405020304" pitchFamily="18" charset="0"/>
                        </a:rPr>
                        <a:t>І</a:t>
                      </a:r>
                      <a:r>
                        <a:rPr lang="en-US" sz="2000" i="0" dirty="0">
                          <a:solidFill>
                            <a:srgbClr val="0070C0"/>
                          </a:solidFill>
                          <a:effectLst/>
                          <a:latin typeface="Times New Roman" panose="02020603050405020304" pitchFamily="18" charset="0"/>
                          <a:cs typeface="Times New Roman" panose="02020603050405020304" pitchFamily="18" charset="0"/>
                        </a:rPr>
                        <a:t> БӨЛІМ</a:t>
                      </a:r>
                      <a:endParaRPr lang="en-US" sz="2000" i="0" dirty="0">
                        <a:solidFill>
                          <a:srgbClr val="0070C0"/>
                        </a:solidFill>
                        <a:effectLst/>
                        <a:latin typeface="Times New Roman" panose="02020603050405020304" pitchFamily="18" charset="0"/>
                        <a:cs typeface="Times New Roman" panose="02020603050405020304" pitchFamily="18" charset="0"/>
                      </a:endParaRPr>
                    </a:p>
                    <a:p>
                      <a:endParaRPr lang="en-US" sz="2400" b="1" kern="1200" dirty="0">
                        <a:solidFill>
                          <a:srgbClr val="0070C0"/>
                        </a:solidFill>
                        <a:effectLst/>
                        <a:latin typeface="+mn-lt"/>
                        <a:ea typeface="+mn-ea"/>
                        <a:cs typeface="+mn-cs"/>
                      </a:endParaRPr>
                    </a:p>
                    <a:p>
                      <a:pPr algn="ctr"/>
                      <a:r>
                        <a:rPr lang="en-US" altLang="en-US" sz="2400" i="1" dirty="0">
                          <a:solidFill>
                            <a:srgbClr val="002060"/>
                          </a:solidFill>
                          <a:effectLst/>
                          <a:latin typeface="Times New Roman" panose="02020603050405020304" pitchFamily="18" charset="0"/>
                          <a:cs typeface="Times New Roman" panose="02020603050405020304" pitchFamily="18" charset="0"/>
                        </a:rPr>
                        <a:t>Тарихи шындық пен көркемдік шешім</a:t>
                      </a:r>
                      <a:r>
                        <a:rPr lang="en-US" sz="2400" i="1" dirty="0">
                          <a:solidFill>
                            <a:srgbClr val="002060"/>
                          </a:solidFill>
                          <a:effectLst/>
                          <a:latin typeface="Times New Roman" panose="02020603050405020304" pitchFamily="18" charset="0"/>
                          <a:cs typeface="Times New Roman" panose="02020603050405020304" pitchFamily="18" charset="0"/>
                        </a:rPr>
                        <a:t> </a:t>
                      </a:r>
                      <a:endParaRPr lang="en-US" sz="2400" i="1" dirty="0">
                        <a:solidFill>
                          <a:srgbClr val="002060"/>
                        </a:solidFill>
                        <a:effectLst/>
                        <a:latin typeface="Times New Roman" panose="02020603050405020304" pitchFamily="18" charset="0"/>
                        <a:cs typeface="Times New Roman" panose="02020603050405020304" pitchFamily="18" charset="0"/>
                      </a:endParaRPr>
                    </a:p>
                    <a:p>
                      <a:r>
                        <a:rPr lang="en-US" sz="1800" b="1" kern="1200" dirty="0">
                          <a:solidFill>
                            <a:schemeClr val="lt1"/>
                          </a:solidFill>
                          <a:effectLst/>
                          <a:latin typeface="+mn-lt"/>
                          <a:ea typeface="+mn-ea"/>
                          <a:cs typeface="+mn-cs"/>
                        </a:rPr>
                        <a:t> жерлер.</a:t>
                      </a:r>
                      <a:r>
                        <a:rPr lang="en-US" sz="2800" b="1" kern="1200" dirty="0">
                          <a:solidFill>
                            <a:schemeClr val="lt1"/>
                          </a:solidFill>
                          <a:effectLst/>
                          <a:latin typeface="Times New Roman" panose="02020603050405020304" pitchFamily="18" charset="0"/>
                          <a:ea typeface="+mn-ea"/>
                          <a:cs typeface="Times New Roman" panose="02020603050405020304" pitchFamily="18" charset="0"/>
                        </a:rPr>
                        <a:t>C</a:t>
                      </a:r>
                      <a:r>
                        <a:rPr lang="en-US" sz="2800" b="1" kern="1200" dirty="0">
                          <a:solidFill>
                            <a:schemeClr val="lt1"/>
                          </a:solidFill>
                          <a:effectLst/>
                          <a:latin typeface="Times New Roman" panose="02020603050405020304" pitchFamily="18" charset="0"/>
                          <a:ea typeface="+mn-ea"/>
                          <a:cs typeface="Times New Roman" panose="02020603050405020304" pitchFamily="18" charset="0"/>
                        </a:rPr>
                        <a:t> </a:t>
                      </a:r>
                      <a:r>
                        <a:rPr lang="en-US" sz="2800" b="1" kern="1200" dirty="0" err="1">
                          <a:solidFill>
                            <a:schemeClr val="lt1"/>
                          </a:solidFill>
                          <a:effectLst/>
                          <a:latin typeface="Times New Roman" panose="02020603050405020304" pitchFamily="18" charset="0"/>
                          <a:ea typeface="+mn-ea"/>
                          <a:cs typeface="Times New Roman" panose="02020603050405020304" pitchFamily="18" charset="0"/>
                        </a:rPr>
                        <a:t>сұл</a:t>
                      </a:r>
                      <a:r>
                        <a:rPr lang="en-US" sz="2800" b="1" kern="1200" dirty="0">
                          <a:solidFill>
                            <a:schemeClr val="lt1"/>
                          </a:solidFill>
                          <a:effectLst/>
                          <a:latin typeface="Times New Roman" panose="02020603050405020304" pitchFamily="18" charset="0"/>
                          <a:ea typeface="+mn-ea"/>
                          <a:cs typeface="Times New Roman" panose="02020603050405020304" pitchFamily="18" charset="0"/>
                        </a:rPr>
                        <a:t>      </a:t>
                      </a:r>
                      <a:endParaRPr lang="en-US" sz="2800" b="1"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800" b="1" i="0" kern="1200" dirty="0">
                          <a:solidFill>
                            <a:schemeClr val="lt1"/>
                          </a:solidFill>
                          <a:effectLst/>
                          <a:latin typeface="Times New Roman" panose="02020603050405020304" pitchFamily="18" charset="0"/>
                          <a:ea typeface="+mn-ea"/>
                          <a:cs typeface="Times New Roman" panose="02020603050405020304" pitchFamily="18" charset="0"/>
                        </a:rPr>
                        <a:t>                           </a:t>
                      </a:r>
                      <a:endParaRPr lang="en-US" sz="2800" b="1" i="0" kern="1200" dirty="0">
                        <a:solidFill>
                          <a:schemeClr val="lt1"/>
                        </a:solidFill>
                        <a:effectLst/>
                        <a:latin typeface="Times New Roman" panose="02020603050405020304" pitchFamily="18" charset="0"/>
                        <a:ea typeface="+mn-ea"/>
                        <a:cs typeface="Times New Roman" panose="02020603050405020304" pitchFamily="18" charset="0"/>
                      </a:endParaRPr>
                    </a:p>
                    <a:p>
                      <a:r>
                        <a:rPr lang="en-US" sz="2800" b="1" i="0" kern="1200" dirty="0">
                          <a:solidFill>
                            <a:schemeClr val="lt1"/>
                          </a:solidFill>
                          <a:effectLst/>
                          <a:latin typeface="Times New Roman" panose="02020603050405020304" pitchFamily="18" charset="0"/>
                          <a:ea typeface="+mn-ea"/>
                          <a:cs typeface="Times New Roman" panose="02020603050405020304" pitchFamily="18" charset="0"/>
                        </a:rPr>
                        <a:t>                          </a:t>
                      </a:r>
                      <a:r>
                        <a:rPr lang="en-US" sz="2400" b="1" i="0" dirty="0">
                          <a:solidFill>
                            <a:srgbClr val="0070C0"/>
                          </a:solidFill>
                          <a:effectLst/>
                          <a:latin typeface="Times New Roman" panose="02020603050405020304" pitchFamily="18" charset="0"/>
                          <a:cs typeface="Times New Roman" panose="02020603050405020304" pitchFamily="18" charset="0"/>
                        </a:rPr>
                        <a:t>Сабақтың тақырыбы:</a:t>
                      </a:r>
                      <a:endParaRPr lang="ru-RU" sz="2400" b="1" i="0" dirty="0">
                        <a:solidFill>
                          <a:srgbClr val="0070C0"/>
                        </a:solidFill>
                        <a:effectLst/>
                        <a:latin typeface="Times New Roman" panose="02020603050405020304" pitchFamily="18" charset="0"/>
                        <a:cs typeface="Times New Roman" panose="02020603050405020304" pitchFamily="18" charset="0"/>
                      </a:endParaRPr>
                    </a:p>
                    <a:p>
                      <a:pPr algn="ctr">
                        <a:lnSpc>
                          <a:spcPct val="100000"/>
                        </a:lnSpc>
                        <a:spcAft>
                          <a:spcPts val="0"/>
                        </a:spcAft>
                      </a:pPr>
                      <a:r>
                        <a:rPr lang="en-US" altLang="en-US" sz="2400" dirty="0">
                          <a:solidFill>
                            <a:srgbClr val="002060"/>
                          </a:solidFill>
                          <a:effectLst/>
                          <a:latin typeface="Times New Roman" panose="02020603050405020304" pitchFamily="18" charset="0"/>
                          <a:cs typeface="Times New Roman" panose="02020603050405020304" pitchFamily="18" charset="0"/>
                        </a:rPr>
                        <a:t>Шоқан </a:t>
                      </a:r>
                      <a:r>
                        <a:rPr lang="ru-RU" sz="2400" i="1" dirty="0">
                          <a:solidFill>
                            <a:srgbClr val="002060"/>
                          </a:solidFill>
                          <a:latin typeface="Times New Roman" panose="02020603050405020304" pitchFamily="18" charset="0"/>
                          <a:cs typeface="Times New Roman" panose="02020603050405020304" pitchFamily="18" charset="0"/>
                          <a:sym typeface="+mn-ea"/>
                        </a:rPr>
                        <a:t>–</a:t>
                      </a:r>
                      <a:r>
                        <a:rPr lang="en-US" altLang="en-US" sz="2400" dirty="0">
                          <a:solidFill>
                            <a:srgbClr val="002060"/>
                          </a:solidFill>
                          <a:effectLst/>
                          <a:latin typeface="Times New Roman" panose="02020603050405020304" pitchFamily="18" charset="0"/>
                          <a:cs typeface="Times New Roman" panose="02020603050405020304" pitchFamily="18" charset="0"/>
                        </a:rPr>
                        <a:t> әдебиеттанушы, ғалым, зерттеуші. </a:t>
                      </a:r>
                      <a:endParaRPr lang="en-US" altLang="en-US" sz="2400" dirty="0">
                        <a:solidFill>
                          <a:srgbClr val="002060"/>
                        </a:solidFill>
                        <a:effectLst/>
                        <a:latin typeface="Times New Roman" panose="02020603050405020304" pitchFamily="18" charset="0"/>
                        <a:cs typeface="Times New Roman" panose="02020603050405020304" pitchFamily="18" charset="0"/>
                      </a:endParaRPr>
                    </a:p>
                    <a:p>
                      <a:pPr algn="ctr">
                        <a:lnSpc>
                          <a:spcPct val="100000"/>
                        </a:lnSpc>
                        <a:spcAft>
                          <a:spcPts val="0"/>
                        </a:spcAft>
                      </a:pPr>
                      <a:r>
                        <a:rPr lang="en-US" altLang="en-US" sz="2400" dirty="0">
                          <a:solidFill>
                            <a:srgbClr val="002060"/>
                          </a:solidFill>
                          <a:effectLst/>
                          <a:latin typeface="Times New Roman" panose="02020603050405020304" pitchFamily="18" charset="0"/>
                          <a:cs typeface="Times New Roman" panose="02020603050405020304" pitchFamily="18" charset="0"/>
                        </a:rPr>
                        <a:t>“Ыстықкөл күнделігі” атты </a:t>
                      </a:r>
                      <a:r>
                        <a:rPr lang="en-US" altLang="en-US" sz="2400" dirty="0">
                          <a:solidFill>
                            <a:srgbClr val="002060"/>
                          </a:solidFill>
                          <a:effectLst/>
                          <a:latin typeface="Times New Roman" panose="02020603050405020304" pitchFamily="18" charset="0"/>
                          <a:cs typeface="Times New Roman" panose="02020603050405020304" pitchFamily="18" charset="0"/>
                        </a:rPr>
                        <a:t>зерттеу </a:t>
                      </a:r>
                      <a:r>
                        <a:rPr lang="en-US" altLang="en-US" sz="2400" dirty="0">
                          <a:solidFill>
                            <a:srgbClr val="002060"/>
                          </a:solidFill>
                          <a:effectLst/>
                          <a:latin typeface="Times New Roman" panose="02020603050405020304" pitchFamily="18" charset="0"/>
                          <a:cs typeface="Times New Roman" panose="02020603050405020304" pitchFamily="18" charset="0"/>
                        </a:rPr>
                        <a:t>еңбегі.</a:t>
                      </a:r>
                      <a:endParaRPr lang="en-US" sz="2400" i="1" dirty="0">
                        <a:solidFill>
                          <a:srgbClr val="002060"/>
                        </a:solidFill>
                        <a:effectLst/>
                        <a:latin typeface="Times New Roman" panose="02020603050405020304" pitchFamily="18" charset="0"/>
                        <a:cs typeface="Times New Roman" panose="02020603050405020304" pitchFamily="18" charset="0"/>
                      </a:endParaRPr>
                    </a:p>
                    <a:p>
                      <a:pPr>
                        <a:lnSpc>
                          <a:spcPts val="1300"/>
                        </a:lnSpc>
                        <a:spcAft>
                          <a:spcPts val="0"/>
                        </a:spcAft>
                      </a:pPr>
                      <a:endParaRPr lang="ru-RU" sz="1000" dirty="0">
                        <a:solidFill>
                          <a:srgbClr val="00206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4093" marR="64093" marT="0" marB="0">
                    <a:solidFill>
                      <a:schemeClr val="bg1"/>
                    </a:solidFill>
                  </a:tcPr>
                </a:tc>
              </a:tr>
            </a:tbl>
          </a:graphicData>
        </a:graphic>
      </p:graphicFrame>
      <p:sp>
        <p:nvSpPr>
          <p:cNvPr id="2" name="TextBox 1"/>
          <p:cNvSpPr txBox="1"/>
          <p:nvPr/>
        </p:nvSpPr>
        <p:spPr>
          <a:xfrm>
            <a:off x="7951470" y="5486400"/>
            <a:ext cx="2014855" cy="706755"/>
          </a:xfrm>
          <a:prstGeom prst="rect">
            <a:avLst/>
          </a:prstGeom>
          <a:noFill/>
        </p:spPr>
        <p:txBody>
          <a:bodyPr wrap="square" rtlCol="0">
            <a:spAutoFit/>
          </a:bodyPr>
          <a:lstStyle/>
          <a:p>
            <a:r>
              <a:rPr lang="en-US" sz="2000" b="1" dirty="0">
                <a:solidFill>
                  <a:srgbClr val="0070C0"/>
                </a:solidFill>
                <a:latin typeface="Times New Roman" panose="02020603050405020304" pitchFamily="18" charset="0"/>
                <a:cs typeface="Times New Roman" panose="02020603050405020304" pitchFamily="18" charset="0"/>
              </a:rPr>
              <a:t>Қазақ </a:t>
            </a:r>
            <a:r>
              <a:rPr lang="en-US" altLang="en-US" sz="2000" b="1" dirty="0">
                <a:solidFill>
                  <a:srgbClr val="0070C0"/>
                </a:solidFill>
                <a:latin typeface="Times New Roman" panose="02020603050405020304" pitchFamily="18" charset="0"/>
                <a:cs typeface="Times New Roman" panose="02020603050405020304" pitchFamily="18" charset="0"/>
              </a:rPr>
              <a:t>әдебиеті</a:t>
            </a:r>
            <a:r>
              <a:rPr lang="en-US" sz="2000" b="1" dirty="0">
                <a:solidFill>
                  <a:srgbClr val="0070C0"/>
                </a:solidFill>
                <a:latin typeface="Times New Roman" panose="02020603050405020304" pitchFamily="18" charset="0"/>
                <a:cs typeface="Times New Roman" panose="02020603050405020304" pitchFamily="18" charset="0"/>
              </a:rPr>
              <a:t> </a:t>
            </a:r>
            <a:endParaRPr lang="en-US" sz="2000" b="1" dirty="0">
              <a:solidFill>
                <a:srgbClr val="0070C0"/>
              </a:solidFill>
              <a:latin typeface="Times New Roman" panose="02020603050405020304" pitchFamily="18" charset="0"/>
              <a:cs typeface="Times New Roman" panose="02020603050405020304" pitchFamily="18" charset="0"/>
            </a:endParaRPr>
          </a:p>
          <a:p>
            <a:r>
              <a:rPr lang="en-US" altLang="en-US" sz="2000" b="1" dirty="0">
                <a:solidFill>
                  <a:srgbClr val="0070C0"/>
                </a:solidFill>
                <a:latin typeface="Times New Roman" panose="02020603050405020304" pitchFamily="18" charset="0"/>
                <a:cs typeface="Times New Roman" panose="02020603050405020304" pitchFamily="18" charset="0"/>
              </a:rPr>
              <a:t>9</a:t>
            </a:r>
            <a:r>
              <a:rPr lang="en-US" sz="2000" b="1" dirty="0">
                <a:solidFill>
                  <a:srgbClr val="0070C0"/>
                </a:solidFill>
                <a:latin typeface="Times New Roman" panose="02020603050405020304" pitchFamily="18" charset="0"/>
                <a:cs typeface="Times New Roman" panose="02020603050405020304" pitchFamily="18" charset="0"/>
              </a:rPr>
              <a:t>-</a:t>
            </a:r>
            <a:r>
              <a:rPr lang="ru-RU" sz="2000" b="1" dirty="0" err="1">
                <a:solidFill>
                  <a:srgbClr val="0070C0"/>
                </a:solidFill>
                <a:latin typeface="Times New Roman" panose="02020603050405020304" pitchFamily="18" charset="0"/>
                <a:cs typeface="Times New Roman" panose="02020603050405020304" pitchFamily="18" charset="0"/>
              </a:rPr>
              <a:t>сынып</a:t>
            </a:r>
            <a:endParaRPr lang="ru-RU" sz="2000" b="1" dirty="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3565" y="140970"/>
            <a:ext cx="9294495" cy="5139055"/>
          </a:xfrm>
          <a:prstGeom prst="rect">
            <a:avLst/>
          </a:prstGeom>
          <a:noFill/>
        </p:spPr>
        <p:txBody>
          <a:bodyPr wrap="square" rtlCol="0">
            <a:spAutoFit/>
          </a:bodyPr>
          <a:lstStyle/>
          <a:p>
            <a:pPr algn="just"/>
            <a:r>
              <a:rPr lang="en-US" altLang="en-US" sz="2000" b="1" dirty="0">
                <a:solidFill>
                  <a:srgbClr val="002060"/>
                </a:solidFill>
                <a:latin typeface="Times New Roman" panose="02020603050405020304" pitchFamily="18" charset="0"/>
                <a:cs typeface="Times New Roman" panose="02020603050405020304" pitchFamily="18" charset="0"/>
              </a:rPr>
              <a:t>      </a:t>
            </a:r>
            <a:r>
              <a:rPr lang="en-US" sz="2000" b="1" dirty="0">
                <a:solidFill>
                  <a:srgbClr val="002060"/>
                </a:solidFill>
                <a:latin typeface="Times New Roman" panose="02020603050405020304" pitchFamily="18" charset="0"/>
                <a:cs typeface="Times New Roman" panose="02020603050405020304" pitchFamily="18" charset="0"/>
              </a:rPr>
              <a:t>”Ыстықкөл күнделігі” </a:t>
            </a:r>
            <a:endParaRPr lang="en-US" sz="2000" b="1" dirty="0">
              <a:solidFill>
                <a:srgbClr val="002060"/>
              </a:solidFill>
              <a:latin typeface="Times New Roman" panose="02020603050405020304" pitchFamily="18" charset="0"/>
              <a:cs typeface="Times New Roman" panose="02020603050405020304" pitchFamily="18" charset="0"/>
            </a:endParaRPr>
          </a:p>
          <a:p>
            <a:pPr algn="just"/>
            <a:endParaRPr lang="en-US" sz="2000"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	Ыстықкөлге барар жолда...</a:t>
            </a:r>
            <a:endParaRPr lang="en-US"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	Сәуірдің 18-жаңасында Семейден біз Аякөзге аттандық. Жол сусыз сортаң далада анда-санда бір кезігетін қазақ бекеттері арқылы өтеді екен. Алғашқы көкті де біз сол станциялардан ұшыраттық. Жолға шыққан күніміз жайма-шуақ болып, бозторғайлар шырылдап, әдеттегі әніне басып тұрды. </a:t>
            </a:r>
            <a:endParaRPr lang="en-US" dirty="0">
              <a:solidFill>
                <a:srgbClr val="002060"/>
              </a:solidFill>
              <a:latin typeface="Times New Roman" panose="02020603050405020304" pitchFamily="18" charset="0"/>
              <a:cs typeface="Times New Roman" panose="02020603050405020304" pitchFamily="18" charset="0"/>
            </a:endParaRPr>
          </a:p>
          <a:p>
            <a:pPr algn="just"/>
            <a:endParaRPr lang="en-US"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	Айдың 20-жаңасында түнделетіп біз Аягөзге келдік. Аягөз дегенің - шағын ғана станция.  Кенттің негізі 1824 жылы қаланған. Аягөзді жағалай отырып, біз табиғаттың тылсымына әбден бойладық. Дала теп-тегіс, жап-жасыл кілем жауып тастағандай. Қараған мен тобылғының және шіліктің жапырақтары жайылып, маужырап тұр.</a:t>
            </a:r>
            <a:endParaRPr lang="en-US" dirty="0">
              <a:solidFill>
                <a:srgbClr val="002060"/>
              </a:solidFill>
              <a:latin typeface="Times New Roman" panose="02020603050405020304" pitchFamily="18" charset="0"/>
              <a:cs typeface="Times New Roman" panose="02020603050405020304" pitchFamily="18" charset="0"/>
            </a:endParaRPr>
          </a:p>
          <a:p>
            <a:pPr algn="just"/>
            <a:r>
              <a:rPr lang="en-US" altLang="en-US"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№2 бекеттен біз оң жағалауға өттік. Бұл түн іші еді. </a:t>
            </a:r>
            <a:r>
              <a:rPr lang="en-US" dirty="0">
                <a:solidFill>
                  <a:srgbClr val="002060"/>
                </a:solidFill>
                <a:latin typeface="Times New Roman" panose="02020603050405020304" pitchFamily="18" charset="0"/>
                <a:cs typeface="Times New Roman" panose="02020603050405020304" pitchFamily="18" charset="0"/>
                <a:sym typeface="+mn-ea"/>
              </a:rPr>
              <a:t>№4 бекетке он шақырым жетпей, қазақ ғашықтық дастанындағы бас қаһарман Қозы Көрпештің мазары тұр</a:t>
            </a:r>
            <a:r>
              <a:rPr lang="en-US" altLang="en-US" dirty="0">
                <a:solidFill>
                  <a:srgbClr val="002060"/>
                </a:solidFill>
                <a:latin typeface="Times New Roman" panose="02020603050405020304" pitchFamily="18" charset="0"/>
                <a:cs typeface="Times New Roman" panose="02020603050405020304" pitchFamily="18" charset="0"/>
                <a:sym typeface="+mn-ea"/>
              </a:rPr>
              <a:t>.</a:t>
            </a:r>
            <a:r>
              <a:rPr lang="en-US" dirty="0">
                <a:solidFill>
                  <a:srgbClr val="002060"/>
                </a:solidFill>
                <a:latin typeface="Times New Roman" panose="02020603050405020304" pitchFamily="18" charset="0"/>
                <a:cs typeface="Times New Roman" panose="02020603050405020304" pitchFamily="18" charset="0"/>
              </a:rPr>
              <a:t>  </a:t>
            </a:r>
            <a:endParaRPr lang="en-US" dirty="0">
              <a:solidFill>
                <a:srgbClr val="002060"/>
              </a:solidFill>
              <a:latin typeface="Times New Roman" panose="02020603050405020304" pitchFamily="18" charset="0"/>
              <a:cs typeface="Times New Roman" panose="02020603050405020304" pitchFamily="18" charset="0"/>
            </a:endParaRPr>
          </a:p>
          <a:p>
            <a:pPr algn="just"/>
            <a:r>
              <a:rPr lang="en-US" dirty="0">
                <a:solidFill>
                  <a:srgbClr val="002060"/>
                </a:solidFill>
                <a:latin typeface="Times New Roman" panose="02020603050405020304" pitchFamily="18" charset="0"/>
                <a:cs typeface="Times New Roman" panose="02020603050405020304" pitchFamily="18" charset="0"/>
              </a:rPr>
              <a:t>	Лепсіге қарай ең</a:t>
            </a:r>
            <a:r>
              <a:rPr lang="en-US" altLang="en-US" dirty="0">
                <a:solidFill>
                  <a:srgbClr val="002060"/>
                </a:solidFill>
                <a:latin typeface="Times New Roman" panose="02020603050405020304" pitchFamily="18" charset="0"/>
                <a:cs typeface="Times New Roman" panose="02020603050405020304" pitchFamily="18" charset="0"/>
              </a:rPr>
              <a:t>іс</a:t>
            </a:r>
            <a:r>
              <a:rPr lang="en-US" dirty="0">
                <a:solidFill>
                  <a:srgbClr val="002060"/>
                </a:solidFill>
                <a:latin typeface="Times New Roman" panose="02020603050405020304" pitchFamily="18" charset="0"/>
                <a:cs typeface="Times New Roman" panose="02020603050405020304" pitchFamily="18" charset="0"/>
              </a:rPr>
              <a:t>те тобылғы мен тұрын, ал одан әрі біртегіс батпақты қырда қаптаған жуа мен сарымсақ, жусан мен көкпек. Асылы, Лепсі Алатау жоталарынан бастау алып, Балқашқа құяды. Оның суы </a:t>
            </a:r>
            <a:r>
              <a:rPr lang="ru-RU" i="1" dirty="0">
                <a:solidFill>
                  <a:srgbClr val="002060"/>
                </a:solidFill>
                <a:latin typeface="Times New Roman" panose="02020603050405020304" pitchFamily="18" charset="0"/>
                <a:cs typeface="Times New Roman" panose="02020603050405020304" pitchFamily="18" charset="0"/>
                <a:sym typeface="+mn-ea"/>
              </a:rPr>
              <a:t>– </a:t>
            </a:r>
            <a:r>
              <a:rPr lang="en-US" dirty="0">
                <a:solidFill>
                  <a:srgbClr val="002060"/>
                </a:solidFill>
                <a:latin typeface="Times New Roman" panose="02020603050405020304" pitchFamily="18" charset="0"/>
                <a:cs typeface="Times New Roman" panose="02020603050405020304" pitchFamily="18" charset="0"/>
              </a:rPr>
              <a:t>терең. Жағасында қалың тоғай өседі. Түнде Басқаннан өтіп, ертеңгілік Ақсуға келдік.</a:t>
            </a:r>
            <a:endParaRPr lang="en-US"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47090" y="866775"/>
            <a:ext cx="8427720" cy="3169285"/>
          </a:xfrm>
          <a:prstGeom prst="rect">
            <a:avLst/>
          </a:prstGeom>
          <a:noFill/>
        </p:spPr>
        <p:txBody>
          <a:bodyPr wrap="square" rtlCol="0">
            <a:spAutoFit/>
          </a:bodyPr>
          <a:lstStyle/>
          <a:p>
            <a:pPr algn="just"/>
            <a:endParaRPr 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Мамырдың 15-жаңасы. Шелек өзенінің жағасына түнедік. Шелек өзенінің ағысы әжептәуір шапшаң. Оның суы жыл бойы тартылмайды. Шелектің ағысы арқылы келесі асулар өтеді: Қуғантөр мен Деле Қарағай.</a:t>
            </a:r>
            <a:endParaRPr lang="en-US" alt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Шелектен Ыстықкөлге қатынайтын керуен жолы Темірлік арқылы Қарқараға түседі. Екінші жол бұдан қолайлырақ. Ол Шелектің жоғары жағынан Сөгеті тауын бойлап, Сөгеті асуынан асып, Торайғыр тауына тартады. Сөйтіп, үш Мерке арқылы Қарқараға түседі. Шарын жазығында Қарқараға баратын Темірлік жолы Меркемен ұштасып, бірден-бір өткел Санташ арқылы өтеді</a:t>
            </a:r>
            <a:r>
              <a:rPr lang="en-US" altLang="en-US" dirty="0">
                <a:solidFill>
                  <a:srgbClr val="002060"/>
                </a:solidFill>
                <a:latin typeface="Times New Roman" panose="02020603050405020304" pitchFamily="18" charset="0"/>
                <a:cs typeface="Times New Roman" panose="02020603050405020304" pitchFamily="18" charset="0"/>
              </a:rPr>
              <a:t>.</a:t>
            </a:r>
            <a:endParaRPr lang="en-US" altLang="en-US"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33780" y="193040"/>
            <a:ext cx="8978265" cy="1906905"/>
          </a:xfrm>
          <a:prstGeom prst="rect">
            <a:avLst/>
          </a:prstGeom>
          <a:noFill/>
        </p:spPr>
        <p:txBody>
          <a:bodyPr wrap="square" rtlCol="0">
            <a:spAutoFit/>
          </a:bodyPr>
          <a:lstStyle/>
          <a:p>
            <a:r>
              <a:rPr lang="en-US" altLang="en-US" sz="2000" b="1" dirty="0">
                <a:solidFill>
                  <a:srgbClr val="002060"/>
                </a:solidFill>
                <a:latin typeface="Times New Roman" panose="02020603050405020304" pitchFamily="18" charset="0"/>
                <a:cs typeface="Times New Roman" panose="02020603050405020304" pitchFamily="18" charset="0"/>
              </a:rPr>
              <a:t>2-тапсырма.</a:t>
            </a:r>
            <a:endParaRPr lang="en-US" altLang="ru-RU" sz="2000" b="1" dirty="0">
              <a:solidFill>
                <a:srgbClr val="002060"/>
              </a:solidFill>
              <a:latin typeface="Times New Roman" panose="02020603050405020304" pitchFamily="18" charset="0"/>
              <a:cs typeface="Times New Roman" panose="02020603050405020304" pitchFamily="18" charset="0"/>
            </a:endParaRPr>
          </a:p>
          <a:p>
            <a:endParaRPr lang="en-US" altLang="ru-RU" sz="2000" b="1" dirty="0">
              <a:solidFill>
                <a:srgbClr val="002060"/>
              </a:solidFill>
              <a:latin typeface="Times New Roman" panose="02020603050405020304" pitchFamily="18" charset="0"/>
              <a:cs typeface="Times New Roman" panose="02020603050405020304" pitchFamily="18" charset="0"/>
            </a:endParaRPr>
          </a:p>
          <a:p>
            <a:r>
              <a:rPr lang="en-US" altLang="ru-RU" sz="2000" b="1" dirty="0">
                <a:solidFill>
                  <a:srgbClr val="002060"/>
                </a:solidFill>
                <a:latin typeface="Times New Roman" panose="02020603050405020304" pitchFamily="18" charset="0"/>
                <a:cs typeface="Times New Roman" panose="02020603050405020304" pitchFamily="18" charset="0"/>
              </a:rPr>
              <a:t>                           Сәйкестендіру кестесі</a:t>
            </a:r>
            <a:r>
              <a:rPr lang="ru-RU" sz="2000" b="1" dirty="0">
                <a:solidFill>
                  <a:srgbClr val="002060"/>
                </a:solidFill>
                <a:latin typeface="Times New Roman" panose="02020603050405020304" pitchFamily="18" charset="0"/>
                <a:cs typeface="Times New Roman" panose="02020603050405020304" pitchFamily="18" charset="0"/>
              </a:rPr>
              <a:t>  </a:t>
            </a:r>
            <a:endParaRPr lang="ru-RU" sz="2000" b="1" dirty="0">
              <a:solidFill>
                <a:srgbClr val="002060"/>
              </a:solidFill>
              <a:latin typeface="Times New Roman" panose="02020603050405020304" pitchFamily="18" charset="0"/>
              <a:cs typeface="Times New Roman" panose="02020603050405020304" pitchFamily="18" charset="0"/>
            </a:endParaRPr>
          </a:p>
          <a:p>
            <a:r>
              <a:rPr lang="en-US" altLang="ru-RU" sz="2000" dirty="0">
                <a:solidFill>
                  <a:srgbClr val="0070C0"/>
                </a:solidFill>
                <a:latin typeface="Times New Roman" panose="02020603050405020304" pitchFamily="18" charset="0"/>
                <a:cs typeface="Times New Roman" panose="02020603050405020304" pitchFamily="18" charset="0"/>
              </a:rPr>
              <a:t>Дескриптор:</a:t>
            </a:r>
            <a:endParaRPr lang="en-US" altLang="ru-RU" sz="2000" dirty="0">
              <a:solidFill>
                <a:srgbClr val="0070C0"/>
              </a:solidFill>
              <a:latin typeface="Times New Roman" panose="02020603050405020304" pitchFamily="18" charset="0"/>
              <a:cs typeface="Times New Roman" panose="02020603050405020304" pitchFamily="18" charset="0"/>
            </a:endParaRPr>
          </a:p>
          <a:p>
            <a:r>
              <a:rPr lang="en-US" altLang="ru-RU" sz="2000" dirty="0">
                <a:solidFill>
                  <a:srgbClr val="0070C0"/>
                </a:solidFill>
                <a:latin typeface="Times New Roman" panose="02020603050405020304" pitchFamily="18" charset="0"/>
                <a:cs typeface="Times New Roman" panose="02020603050405020304" pitchFamily="18" charset="0"/>
              </a:rPr>
              <a:t>- </a:t>
            </a:r>
            <a:r>
              <a:rPr lang="ru-RU" sz="2000" dirty="0">
                <a:solidFill>
                  <a:srgbClr val="0070C0"/>
                </a:solidFill>
                <a:latin typeface="Times New Roman" panose="02020603050405020304" pitchFamily="18" charset="0"/>
                <a:cs typeface="Times New Roman" panose="02020603050405020304" pitchFamily="18" charset="0"/>
              </a:rPr>
              <a:t> </a:t>
            </a:r>
            <a:r>
              <a:rPr lang="ru-RU" dirty="0">
                <a:solidFill>
                  <a:srgbClr val="0070C0"/>
                </a:solidFill>
                <a:latin typeface="Times New Roman" panose="02020603050405020304" pitchFamily="18" charset="0"/>
                <a:cs typeface="Times New Roman" panose="02020603050405020304" pitchFamily="18" charset="0"/>
              </a:rPr>
              <a:t> </a:t>
            </a:r>
            <a:r>
              <a:rPr lang="en-US" altLang="ru-RU" dirty="0">
                <a:solidFill>
                  <a:srgbClr val="0070C0"/>
                </a:solidFill>
                <a:latin typeface="Times New Roman" panose="02020603050405020304" pitchFamily="18" charset="0"/>
                <a:cs typeface="Times New Roman" panose="02020603050405020304" pitchFamily="18" charset="0"/>
              </a:rPr>
              <a:t>зерттеу күнделігінен алынған үзіндінің мазмұнын біледі;</a:t>
            </a:r>
            <a:endParaRPr lang="en-US" altLang="ru-RU" dirty="0">
              <a:solidFill>
                <a:srgbClr val="0070C0"/>
              </a:solidFill>
              <a:latin typeface="Times New Roman" panose="02020603050405020304" pitchFamily="18" charset="0"/>
              <a:cs typeface="Times New Roman" panose="02020603050405020304" pitchFamily="18" charset="0"/>
            </a:endParaRPr>
          </a:p>
          <a:p>
            <a:r>
              <a:rPr lang="en-US" altLang="ru-RU" dirty="0">
                <a:solidFill>
                  <a:srgbClr val="0070C0"/>
                </a:solidFill>
                <a:latin typeface="Times New Roman" panose="02020603050405020304" pitchFamily="18" charset="0"/>
                <a:cs typeface="Times New Roman" panose="02020603050405020304" pitchFamily="18" charset="0"/>
              </a:rPr>
              <a:t>-    берілген сөйлемдерді сәйкестендіреді.</a:t>
            </a:r>
            <a:r>
              <a:rPr lang="ru-RU" dirty="0">
                <a:solidFill>
                  <a:srgbClr val="0070C0"/>
                </a:solidFill>
                <a:latin typeface="Times New Roman" panose="02020603050405020304" pitchFamily="18" charset="0"/>
                <a:cs typeface="Times New Roman" panose="02020603050405020304" pitchFamily="18" charset="0"/>
              </a:rPr>
              <a:t>   </a:t>
            </a:r>
            <a:r>
              <a:rPr lang="ru-RU" i="1" dirty="0">
                <a:solidFill>
                  <a:srgbClr val="0070C0"/>
                </a:solidFill>
                <a:latin typeface="Times New Roman" panose="02020603050405020304" pitchFamily="18" charset="0"/>
                <a:cs typeface="Times New Roman" panose="02020603050405020304" pitchFamily="18" charset="0"/>
              </a:rPr>
              <a:t> </a:t>
            </a:r>
            <a:r>
              <a:rPr lang="ru-RU" b="1" i="1" dirty="0">
                <a:solidFill>
                  <a:srgbClr val="0070C0"/>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                                         </a:t>
            </a:r>
            <a:endParaRPr lang="ru-RU" sz="16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p:nvPr/>
        </p:nvGraphicFramePr>
        <p:xfrm>
          <a:off x="889000" y="2128520"/>
          <a:ext cx="8533130" cy="4251325"/>
        </p:xfrm>
        <a:graphic>
          <a:graphicData uri="http://schemas.openxmlformats.org/drawingml/2006/table">
            <a:tbl>
              <a:tblPr firstRow="1" bandRow="1">
                <a:tableStyleId>{5C22544A-7EE6-4342-B048-85BDC9FD1C3A}</a:tableStyleId>
              </a:tblPr>
              <a:tblGrid>
                <a:gridCol w="4266565"/>
                <a:gridCol w="4266565"/>
              </a:tblGrid>
              <a:tr h="850265">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 Шелектің ағысы арқылы келесі асулар өтеді: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шағын ғана станция</a:t>
                      </a:r>
                      <a:endParaRPr lang="ru-RU" altLang="en-US" sz="2000" b="0">
                        <a:solidFill>
                          <a:schemeClr val="tx1"/>
                        </a:solidFill>
                        <a:latin typeface="Times New Roman" panose="02020603050405020304" pitchFamily="18" charset="0"/>
                        <a:cs typeface="Times New Roman" panose="02020603050405020304" pitchFamily="18" charset="0"/>
                      </a:endParaRPr>
                    </a:p>
                    <a:p>
                      <a:pPr>
                        <a:buNone/>
                      </a:pPr>
                      <a:endParaRPr lang="ru-RU" altLang="en-US" sz="2000" b="0">
                        <a:solidFill>
                          <a:schemeClr val="tx1"/>
                        </a:solidFill>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r>
              <a:tr h="850265">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№4 бекетке он шақырым жетпей,</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Темірлік арқылы Қарқараға түседі</a:t>
                      </a:r>
                      <a:endParaRPr lang="ru-RU" altLang="en-US" sz="2000" b="0">
                        <a:solidFill>
                          <a:schemeClr val="tx1"/>
                        </a:solidFill>
                        <a:latin typeface="Times New Roman" panose="02020603050405020304" pitchFamily="18" charset="0"/>
                        <a:cs typeface="Times New Roman" panose="02020603050405020304" pitchFamily="18" charset="0"/>
                      </a:endParaRPr>
                    </a:p>
                    <a:p>
                      <a:pPr>
                        <a:buNone/>
                      </a:pPr>
                      <a:endParaRPr lang="ru-RU" altLang="en-US" sz="2000" b="0">
                        <a:solidFill>
                          <a:schemeClr val="tx1"/>
                        </a:solidFill>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r>
              <a:tr h="850265">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Асылы, Лепсі Алатау жоталарынан бастау алып,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Қуғантөр мен Деле Қарағай</a:t>
                      </a:r>
                      <a:endParaRPr lang="en-US" altLang="en-US" sz="2000" b="0" dirty="0">
                        <a:solidFill>
                          <a:schemeClr val="tx1"/>
                        </a:solidFill>
                        <a:latin typeface="Times New Roman" panose="02020603050405020304" pitchFamily="18" charset="0"/>
                        <a:cs typeface="Times New Roman" panose="02020603050405020304" pitchFamily="18" charset="0"/>
                      </a:endParaRPr>
                    </a:p>
                    <a:p>
                      <a:pPr>
                        <a:buNone/>
                      </a:pPr>
                      <a:endParaRPr lang="en-US" altLang="en-US" sz="2000" b="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r>
              <a:tr h="850265">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Аягөз дегенің -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қазақ ғашықтық дастанындағы бас қаһарман Қозы Көрпештің мазары тұр</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r h="850265">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Шелектен Ыстықкөлге қатынайтын керуен жолы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Балқашқа құяды</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95375" y="193040"/>
            <a:ext cx="8916670" cy="1014730"/>
          </a:xfrm>
          <a:prstGeom prst="rect">
            <a:avLst/>
          </a:prstGeom>
          <a:noFill/>
        </p:spPr>
        <p:txBody>
          <a:bodyPr wrap="square" rtlCol="0">
            <a:spAutoFit/>
          </a:bodyPr>
          <a:lstStyle/>
          <a:p>
            <a:r>
              <a:rPr lang="en-US" altLang="en-US" sz="2000" b="1" dirty="0">
                <a:solidFill>
                  <a:srgbClr val="C00000"/>
                </a:solidFill>
                <a:latin typeface="Times New Roman" panose="02020603050405020304" pitchFamily="18" charset="0"/>
                <a:cs typeface="Times New Roman" panose="02020603050405020304" pitchFamily="18" charset="0"/>
              </a:rPr>
              <a:t>Өзіңді тексер!</a:t>
            </a:r>
            <a:endParaRPr lang="en-US" altLang="ru-RU" sz="2000" b="1" dirty="0">
              <a:solidFill>
                <a:srgbClr val="C00000"/>
              </a:solidFill>
              <a:latin typeface="Times New Roman" panose="02020603050405020304" pitchFamily="18" charset="0"/>
              <a:cs typeface="Times New Roman" panose="02020603050405020304" pitchFamily="18" charset="0"/>
            </a:endParaRPr>
          </a:p>
          <a:p>
            <a:endParaRPr lang="en-US" altLang="ru-RU" sz="2000" b="1" dirty="0">
              <a:solidFill>
                <a:srgbClr val="002060"/>
              </a:solidFill>
              <a:latin typeface="Times New Roman" panose="02020603050405020304" pitchFamily="18" charset="0"/>
              <a:cs typeface="Times New Roman" panose="02020603050405020304" pitchFamily="18" charset="0"/>
            </a:endParaRPr>
          </a:p>
          <a:p>
            <a:r>
              <a:rPr lang="en-US" altLang="ru-RU" sz="2000" b="1" dirty="0">
                <a:solidFill>
                  <a:schemeClr val="tx1"/>
                </a:solidFill>
                <a:latin typeface="Times New Roman" panose="02020603050405020304" pitchFamily="18" charset="0"/>
                <a:cs typeface="Times New Roman" panose="02020603050405020304" pitchFamily="18" charset="0"/>
              </a:rPr>
              <a:t>Сәйкестендіру кестесі</a:t>
            </a:r>
            <a:r>
              <a:rPr lang="ru-RU" sz="2000" b="1" dirty="0">
                <a:solidFill>
                  <a:schemeClr val="tx1"/>
                </a:solidFill>
                <a:latin typeface="Times New Roman" panose="02020603050405020304" pitchFamily="18" charset="0"/>
                <a:cs typeface="Times New Roman" panose="02020603050405020304" pitchFamily="18" charset="0"/>
              </a:rPr>
              <a:t>   </a:t>
            </a:r>
            <a:r>
              <a:rPr lang="ru-RU" b="1" i="1" dirty="0">
                <a:solidFill>
                  <a:schemeClr val="tx1"/>
                </a:solidFill>
                <a:latin typeface="Times New Roman" panose="02020603050405020304" pitchFamily="18" charset="0"/>
                <a:cs typeface="Times New Roman" panose="02020603050405020304" pitchFamily="18" charset="0"/>
              </a:rPr>
              <a:t>                      </a:t>
            </a:r>
            <a:r>
              <a:rPr lang="ru-RU" b="1" i="1" dirty="0">
                <a:solidFill>
                  <a:srgbClr val="002060"/>
                </a:solidFill>
                <a:latin typeface="Times New Roman" panose="02020603050405020304" pitchFamily="18" charset="0"/>
                <a:cs typeface="Times New Roman" panose="02020603050405020304" pitchFamily="18" charset="0"/>
              </a:rPr>
              <a:t>                              </a:t>
            </a:r>
            <a:endParaRPr lang="ru-RU" sz="16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Таблица 1"/>
          <p:cNvGraphicFramePr/>
          <p:nvPr/>
        </p:nvGraphicFramePr>
        <p:xfrm>
          <a:off x="607060" y="1444625"/>
          <a:ext cx="8533130" cy="4882515"/>
        </p:xfrm>
        <a:graphic>
          <a:graphicData uri="http://schemas.openxmlformats.org/drawingml/2006/table">
            <a:tbl>
              <a:tblPr firstRow="1" bandRow="1">
                <a:tableStyleId>{5C22544A-7EE6-4342-B048-85BDC9FD1C3A}</a:tableStyleId>
              </a:tblPr>
              <a:tblGrid>
                <a:gridCol w="4266565"/>
                <a:gridCol w="4266565"/>
              </a:tblGrid>
              <a:tr h="926465">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 Шелектің ағысы арқылы келесі асулар өтеді: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қазақ ғашықтық дастанындағы бас қаһарман Қозы Көрпештің мазары тұр</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r h="927100">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№4 бекетке он шақырым жетпей,</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altLang="en-US" sz="2000" dirty="0">
                          <a:solidFill>
                            <a:schemeClr val="tx1"/>
                          </a:solidFill>
                          <a:latin typeface="Times New Roman" panose="02020603050405020304" pitchFamily="18" charset="0"/>
                          <a:cs typeface="Times New Roman" panose="02020603050405020304" pitchFamily="18" charset="0"/>
                          <a:sym typeface="+mn-ea"/>
                        </a:rPr>
                        <a:t>Қуғантөр мен Деле Қарағай</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r h="926465">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Асылы, Лепсі Алатау жоталарынан бастау алып,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dirty="0">
                          <a:solidFill>
                            <a:schemeClr val="tx1"/>
                          </a:solidFill>
                          <a:latin typeface="Times New Roman" panose="02020603050405020304" pitchFamily="18" charset="0"/>
                          <a:cs typeface="Times New Roman" panose="02020603050405020304" pitchFamily="18" charset="0"/>
                          <a:sym typeface="+mn-ea"/>
                        </a:rPr>
                        <a:t>шағын ғана станция</a:t>
                      </a:r>
                      <a:endParaRPr lang="en-US" altLang="en-US" sz="2000" b="0" dirty="0">
                        <a:solidFill>
                          <a:schemeClr val="tx1"/>
                        </a:solidFill>
                        <a:latin typeface="Times New Roman" panose="02020603050405020304" pitchFamily="18" charset="0"/>
                        <a:cs typeface="Times New Roman" panose="02020603050405020304" pitchFamily="18" charset="0"/>
                      </a:endParaRPr>
                    </a:p>
                    <a:p>
                      <a:pPr>
                        <a:buNone/>
                      </a:pPr>
                      <a:endParaRPr lang="en-US" altLang="en-US" sz="2000" b="0" dirty="0">
                        <a:solidFill>
                          <a:schemeClr val="tx1"/>
                        </a:solidFill>
                        <a:latin typeface="Times New Roman" panose="02020603050405020304" pitchFamily="18" charset="0"/>
                        <a:cs typeface="Times New Roman" panose="02020603050405020304" pitchFamily="18" charset="0"/>
                      </a:endParaRPr>
                    </a:p>
                  </a:txBody>
                  <a:tcPr>
                    <a:solidFill>
                      <a:schemeClr val="accent1">
                        <a:lumMod val="20000"/>
                        <a:lumOff val="80000"/>
                      </a:schemeClr>
                    </a:solidFill>
                  </a:tcPr>
                </a:tc>
              </a:tr>
              <a:tr h="1096645">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Аягөз дегенің -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endParaRPr lang="en-US" sz="2000" b="0" dirty="0">
                        <a:solidFill>
                          <a:schemeClr val="tx1"/>
                        </a:solidFill>
                        <a:latin typeface="Times New Roman" panose="02020603050405020304" pitchFamily="18" charset="0"/>
                        <a:cs typeface="Times New Roman" panose="02020603050405020304" pitchFamily="18" charset="0"/>
                        <a:sym typeface="+mn-ea"/>
                      </a:endParaRPr>
                    </a:p>
                    <a:p>
                      <a:pPr>
                        <a:buNone/>
                      </a:pPr>
                      <a:r>
                        <a:rPr lang="en-US" altLang="en-US" sz="2000" dirty="0">
                          <a:solidFill>
                            <a:schemeClr val="tx1"/>
                          </a:solidFill>
                          <a:latin typeface="Times New Roman" panose="02020603050405020304" pitchFamily="18" charset="0"/>
                          <a:cs typeface="Times New Roman" panose="02020603050405020304" pitchFamily="18" charset="0"/>
                          <a:sym typeface="+mn-ea"/>
                        </a:rPr>
                        <a:t>Темірлік арқылы Қарқараға түседі</a:t>
                      </a:r>
                      <a:endParaRPr lang="ru-RU" altLang="en-US" sz="2000" b="0">
                        <a:solidFill>
                          <a:schemeClr val="tx1"/>
                        </a:solidFill>
                        <a:latin typeface="Times New Roman" panose="02020603050405020304" pitchFamily="18" charset="0"/>
                        <a:cs typeface="Times New Roman" panose="02020603050405020304" pitchFamily="18" charset="0"/>
                      </a:endParaRPr>
                    </a:p>
                    <a:p>
                      <a:pPr>
                        <a:buNone/>
                      </a:pPr>
                      <a:endParaRPr lang="ru-RU"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r h="926465">
                <a:tc>
                  <a:txBody>
                    <a:bodyPr/>
                    <a:p>
                      <a:pPr>
                        <a:buNone/>
                      </a:pPr>
                      <a:r>
                        <a:rPr lang="en-US" altLang="en-US" sz="2000" b="0" dirty="0">
                          <a:solidFill>
                            <a:schemeClr val="tx1"/>
                          </a:solidFill>
                          <a:latin typeface="Times New Roman" panose="02020603050405020304" pitchFamily="18" charset="0"/>
                          <a:cs typeface="Times New Roman" panose="02020603050405020304" pitchFamily="18" charset="0"/>
                          <a:sym typeface="+mn-ea"/>
                        </a:rPr>
                        <a:t>Шелектен Ыстықкөлге қатынайтын керуен жолы </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c>
                  <a:txBody>
                    <a:bodyPr/>
                    <a:p>
                      <a:pPr>
                        <a:buNone/>
                      </a:pPr>
                      <a:r>
                        <a:rPr lang="en-US" sz="2000" b="0" dirty="0">
                          <a:solidFill>
                            <a:schemeClr val="tx1"/>
                          </a:solidFill>
                          <a:latin typeface="Times New Roman" panose="02020603050405020304" pitchFamily="18" charset="0"/>
                          <a:cs typeface="Times New Roman" panose="02020603050405020304" pitchFamily="18" charset="0"/>
                          <a:sym typeface="+mn-ea"/>
                        </a:rPr>
                        <a:t>Балқашқа құяды</a:t>
                      </a:r>
                      <a:endParaRPr lang="en-US" altLang="en-US" sz="2000" b="0" dirty="0">
                        <a:solidFill>
                          <a:schemeClr val="tx1"/>
                        </a:solidFill>
                        <a:latin typeface="Times New Roman" panose="02020603050405020304" pitchFamily="18" charset="0"/>
                        <a:cs typeface="Times New Roman" panose="02020603050405020304" pitchFamily="18" charset="0"/>
                        <a:sym typeface="+mn-ea"/>
                      </a:endParaRPr>
                    </a:p>
                  </a:txBody>
                  <a:tcPr>
                    <a:solidFill>
                      <a:schemeClr val="accent1">
                        <a:lumMod val="20000"/>
                        <a:lumOff val="80000"/>
                      </a:schemeClr>
                    </a:solidFill>
                  </a:tcPr>
                </a:tc>
              </a:tr>
            </a:tbl>
          </a:graphicData>
        </a:graphic>
      </p:graphicFrame>
      <p:cxnSp>
        <p:nvCxnSpPr>
          <p:cNvPr id="21" name="Автофигуры 88"/>
          <p:cNvCxnSpPr/>
          <p:nvPr/>
        </p:nvCxnSpPr>
        <p:spPr>
          <a:xfrm>
            <a:off x="3782695" y="3980815"/>
            <a:ext cx="1165225" cy="1612900"/>
          </a:xfrm>
          <a:prstGeom prst="straightConnector1">
            <a:avLst/>
          </a:prstGeom>
          <a:ln w="9525" cap="flat" cmpd="sng">
            <a:solidFill>
              <a:srgbClr val="000000"/>
            </a:solidFill>
            <a:prstDash val="solid"/>
            <a:headEnd type="none" w="med" len="med"/>
            <a:tailEnd type="triangle" w="med" len="med"/>
          </a:ln>
        </p:spPr>
      </p:cxnSp>
      <p:cxnSp>
        <p:nvCxnSpPr>
          <p:cNvPr id="9" name="Автофигуры 88"/>
          <p:cNvCxnSpPr/>
          <p:nvPr/>
        </p:nvCxnSpPr>
        <p:spPr>
          <a:xfrm flipV="1">
            <a:off x="4432935" y="2057400"/>
            <a:ext cx="514985" cy="744855"/>
          </a:xfrm>
          <a:prstGeom prst="straightConnector1">
            <a:avLst/>
          </a:prstGeom>
          <a:ln w="9525" cap="flat" cmpd="sng">
            <a:solidFill>
              <a:srgbClr val="000000"/>
            </a:solidFill>
            <a:prstDash val="solid"/>
            <a:headEnd type="none" w="med" len="med"/>
            <a:tailEnd type="triangle" w="med" len="med"/>
          </a:ln>
        </p:spPr>
      </p:cxnSp>
      <p:cxnSp>
        <p:nvCxnSpPr>
          <p:cNvPr id="10" name="Автофигуры 88"/>
          <p:cNvCxnSpPr/>
          <p:nvPr/>
        </p:nvCxnSpPr>
        <p:spPr>
          <a:xfrm>
            <a:off x="4397375" y="1844675"/>
            <a:ext cx="502920" cy="778510"/>
          </a:xfrm>
          <a:prstGeom prst="straightConnector1">
            <a:avLst/>
          </a:prstGeom>
          <a:ln w="9525" cap="flat" cmpd="sng">
            <a:solidFill>
              <a:srgbClr val="000000"/>
            </a:solidFill>
            <a:prstDash val="solid"/>
            <a:headEnd type="none" w="med" len="med"/>
            <a:tailEnd type="triangle" w="med" len="med"/>
          </a:ln>
        </p:spPr>
      </p:cxnSp>
      <p:cxnSp>
        <p:nvCxnSpPr>
          <p:cNvPr id="11" name="Автофигуры 88"/>
          <p:cNvCxnSpPr/>
          <p:nvPr/>
        </p:nvCxnSpPr>
        <p:spPr>
          <a:xfrm flipV="1">
            <a:off x="3815080" y="3735705"/>
            <a:ext cx="1168400" cy="802005"/>
          </a:xfrm>
          <a:prstGeom prst="straightConnector1">
            <a:avLst/>
          </a:prstGeom>
          <a:ln w="9525" cap="flat" cmpd="sng">
            <a:solidFill>
              <a:srgbClr val="000000"/>
            </a:solidFill>
            <a:prstDash val="solid"/>
            <a:headEnd type="none" w="med" len="med"/>
            <a:tailEnd type="triangle" w="med" len="med"/>
          </a:ln>
        </p:spPr>
      </p:cxnSp>
      <p:cxnSp>
        <p:nvCxnSpPr>
          <p:cNvPr id="12" name="Автофигуры 88"/>
          <p:cNvCxnSpPr/>
          <p:nvPr/>
        </p:nvCxnSpPr>
        <p:spPr>
          <a:xfrm flipV="1">
            <a:off x="4601845" y="4947920"/>
            <a:ext cx="614045" cy="630555"/>
          </a:xfrm>
          <a:prstGeom prst="straightConnector1">
            <a:avLst/>
          </a:prstGeom>
          <a:ln w="9525" cap="flat" cmpd="sng">
            <a:solidFill>
              <a:srgbClr val="000000"/>
            </a:solidFill>
            <a:prstDash val="solid"/>
            <a:headEnd type="none" w="med" len="med"/>
            <a:tailEnd type="triangle" w="med" len="med"/>
          </a:ln>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5000" y="206375"/>
            <a:ext cx="8507896" cy="5631180"/>
          </a:xfrm>
          <a:prstGeom prst="rect">
            <a:avLst/>
          </a:prstGeom>
          <a:noFill/>
        </p:spPr>
        <p:txBody>
          <a:bodyPr wrap="square" rtlCol="0">
            <a:spAutoFit/>
          </a:bodyPr>
          <a:lstStyle/>
          <a:p>
            <a:r>
              <a:rPr lang="en-US" altLang="en-US" sz="2000" b="1" dirty="0">
                <a:solidFill>
                  <a:srgbClr val="002060"/>
                </a:solidFill>
                <a:latin typeface="Times New Roman" panose="02020603050405020304" pitchFamily="18" charset="0"/>
                <a:cs typeface="Times New Roman" panose="02020603050405020304" pitchFamily="18" charset="0"/>
                <a:sym typeface="+mn-ea"/>
              </a:rPr>
              <a:t>3-тапсырма.</a:t>
            </a:r>
            <a:endParaRPr lang="en-US" altLang="en-US" sz="2000" b="1" dirty="0">
              <a:solidFill>
                <a:srgbClr val="002060"/>
              </a:solidFill>
              <a:latin typeface="Times New Roman" panose="02020603050405020304" pitchFamily="18" charset="0"/>
              <a:cs typeface="Times New Roman" panose="02020603050405020304" pitchFamily="18" charset="0"/>
              <a:sym typeface="+mn-ea"/>
            </a:endParaRPr>
          </a:p>
          <a:p>
            <a:r>
              <a:rPr lang="en-US" altLang="en-US" sz="2000" dirty="0">
                <a:solidFill>
                  <a:srgbClr val="002060"/>
                </a:solidFill>
                <a:latin typeface="Times New Roman" panose="02020603050405020304" pitchFamily="18" charset="0"/>
                <a:cs typeface="Times New Roman" panose="02020603050405020304" pitchFamily="18" charset="0"/>
                <a:sym typeface="+mn-ea"/>
              </a:rPr>
              <a:t>Шоқан Уәлихановтың өмір </a:t>
            </a:r>
            <a:r>
              <a:rPr lang="ru-RU" altLang="en-US" sz="2000" dirty="0">
                <a:solidFill>
                  <a:srgbClr val="002060"/>
                </a:solidFill>
                <a:latin typeface="Times New Roman" panose="02020603050405020304" pitchFamily="18" charset="0"/>
                <a:cs typeface="Times New Roman" panose="02020603050405020304" pitchFamily="18" charset="0"/>
                <a:sym typeface="+mn-ea"/>
              </a:rPr>
              <a:t>жолы</a:t>
            </a:r>
            <a:r>
              <a:rPr lang="en-US" altLang="en-US" sz="2000" dirty="0">
                <a:solidFill>
                  <a:srgbClr val="002060"/>
                </a:solidFill>
                <a:latin typeface="Times New Roman" panose="02020603050405020304" pitchFamily="18" charset="0"/>
                <a:cs typeface="Times New Roman" panose="02020603050405020304" pitchFamily="18" charset="0"/>
                <a:sym typeface="+mn-ea"/>
              </a:rPr>
              <a:t> мен </a:t>
            </a:r>
            <a:r>
              <a:rPr lang="ru-RU" altLang="en-US" sz="2000" dirty="0">
                <a:solidFill>
                  <a:srgbClr val="002060"/>
                </a:solidFill>
                <a:latin typeface="Times New Roman" panose="02020603050405020304" pitchFamily="18" charset="0"/>
                <a:cs typeface="Times New Roman" panose="02020603050405020304" pitchFamily="18" charset="0"/>
                <a:sym typeface="+mn-ea"/>
              </a:rPr>
              <a:t>зерттеу </a:t>
            </a:r>
            <a:r>
              <a:rPr lang="en-US" altLang="ru-RU" sz="2000" dirty="0">
                <a:solidFill>
                  <a:srgbClr val="002060"/>
                </a:solidFill>
                <a:latin typeface="Times New Roman" panose="02020603050405020304" pitchFamily="18" charset="0"/>
                <a:cs typeface="Times New Roman" panose="02020603050405020304" pitchFamily="18" charset="0"/>
                <a:sym typeface="+mn-ea"/>
              </a:rPr>
              <a:t>ең</a:t>
            </a:r>
            <a:r>
              <a:rPr lang="en-US" altLang="en-US" sz="2000" dirty="0">
                <a:solidFill>
                  <a:srgbClr val="002060"/>
                </a:solidFill>
                <a:latin typeface="Times New Roman" panose="02020603050405020304" pitchFamily="18" charset="0"/>
                <a:cs typeface="Times New Roman" panose="02020603050405020304" pitchFamily="18" charset="0"/>
                <a:sym typeface="+mn-ea"/>
              </a:rPr>
              <a:t>бегіне</a:t>
            </a:r>
            <a:r>
              <a:rPr lang="en-US" altLang="en-US" sz="2000" dirty="0">
                <a:solidFill>
                  <a:srgbClr val="002060"/>
                </a:solidFill>
                <a:latin typeface="Times New Roman" panose="02020603050405020304" pitchFamily="18" charset="0"/>
                <a:cs typeface="Times New Roman" panose="02020603050405020304" pitchFamily="18" charset="0"/>
                <a:sym typeface="+mn-ea"/>
              </a:rPr>
              <a:t> байланысты алған білімімізді қорытындылау мақсатында  </a:t>
            </a:r>
            <a:r>
              <a:rPr lang="en-US" sz="2000" b="1" dirty="0">
                <a:solidFill>
                  <a:srgbClr val="002060"/>
                </a:solidFill>
                <a:latin typeface="Times New Roman" panose="02020603050405020304" pitchFamily="18" charset="0"/>
                <a:cs typeface="Times New Roman" panose="02020603050405020304" pitchFamily="18" charset="0"/>
              </a:rPr>
              <a:t>”Төрт сөйлем”</a:t>
            </a:r>
            <a:r>
              <a:rPr lang="en-US" sz="2000" dirty="0">
                <a:solidFill>
                  <a:srgbClr val="002060"/>
                </a:solidFill>
                <a:latin typeface="Times New Roman" panose="02020603050405020304" pitchFamily="18" charset="0"/>
                <a:cs typeface="Times New Roman" panose="02020603050405020304" pitchFamily="18" charset="0"/>
              </a:rPr>
              <a:t> әдісімен пікір білдіріңіздер</a:t>
            </a:r>
            <a:r>
              <a:rPr lang="en-US" altLang="en-US" sz="2000" dirty="0">
                <a:solidFill>
                  <a:srgbClr val="002060"/>
                </a:solidFill>
                <a:latin typeface="Times New Roman" panose="02020603050405020304" pitchFamily="18" charset="0"/>
                <a:cs typeface="Times New Roman" panose="02020603050405020304" pitchFamily="18" charset="0"/>
              </a:rPr>
              <a:t>.</a:t>
            </a:r>
            <a:endParaRPr lang="en-US" altLang="en-US" sz="2000" dirty="0">
              <a:solidFill>
                <a:srgbClr val="002060"/>
              </a:solidFill>
              <a:latin typeface="Times New Roman" panose="02020603050405020304" pitchFamily="18" charset="0"/>
              <a:cs typeface="Times New Roman" panose="02020603050405020304" pitchFamily="18" charset="0"/>
            </a:endParaRPr>
          </a:p>
          <a:p>
            <a:endParaRPr lang="en-US" sz="2000" dirty="0">
              <a:solidFill>
                <a:srgbClr val="00206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Дескриптор:</a:t>
            </a:r>
            <a:endParaRPr lang="en-US" altLang="en-US" sz="2000" dirty="0">
              <a:solidFill>
                <a:srgbClr val="0070C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 өз пікірін жазады;</a:t>
            </a:r>
            <a:endParaRPr lang="en-US" sz="2000" dirty="0">
              <a:solidFill>
                <a:srgbClr val="0070C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 дәлел келтіреді;</a:t>
            </a:r>
            <a:endParaRPr lang="en-US" altLang="en-US" sz="2000" dirty="0">
              <a:solidFill>
                <a:srgbClr val="0070C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 өмірмен байланыстырады;</a:t>
            </a:r>
            <a:endParaRPr lang="en-US" altLang="en-US" sz="2000" dirty="0">
              <a:solidFill>
                <a:srgbClr val="0070C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 өз ойын қорытындылайды.</a:t>
            </a:r>
            <a:endParaRPr lang="en-US" altLang="en-US" sz="2000" dirty="0">
              <a:solidFill>
                <a:srgbClr val="0070C0"/>
              </a:solidFill>
              <a:latin typeface="Times New Roman" panose="02020603050405020304" pitchFamily="18" charset="0"/>
              <a:cs typeface="Times New Roman" panose="02020603050405020304" pitchFamily="18" charset="0"/>
            </a:endParaRPr>
          </a:p>
          <a:p>
            <a:endParaRPr lang="en-US" sz="2000" dirty="0">
              <a:solidFill>
                <a:srgbClr val="0070C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Пікір</a:t>
            </a:r>
            <a:r>
              <a:rPr lang="en-US" altLang="en-US" sz="2000" b="1" dirty="0">
                <a:solidFill>
                  <a:srgbClr val="002060"/>
                </a:solidFill>
                <a:latin typeface="Times New Roman" panose="02020603050405020304" pitchFamily="18" charset="0"/>
                <a:cs typeface="Times New Roman" panose="02020603050405020304" pitchFamily="18" charset="0"/>
              </a:rPr>
              <a:t>.</a:t>
            </a:r>
            <a:endParaRPr lang="en-US" sz="2000" b="1" dirty="0">
              <a:solidFill>
                <a:srgbClr val="00206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Дәлел</a:t>
            </a:r>
            <a:r>
              <a:rPr lang="en-US" altLang="en-US" sz="2000" b="1" dirty="0">
                <a:solidFill>
                  <a:srgbClr val="002060"/>
                </a:solidFill>
                <a:latin typeface="Times New Roman" panose="02020603050405020304" pitchFamily="18" charset="0"/>
                <a:cs typeface="Times New Roman" panose="02020603050405020304" pitchFamily="18" charset="0"/>
              </a:rPr>
              <a:t>.</a:t>
            </a:r>
            <a:endParaRPr lang="en-US" sz="2000" b="1" dirty="0">
              <a:solidFill>
                <a:srgbClr val="00206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Мысал</a:t>
            </a:r>
            <a:r>
              <a:rPr lang="en-US" altLang="en-US" sz="2000" b="1" dirty="0">
                <a:solidFill>
                  <a:srgbClr val="002060"/>
                </a:solidFill>
                <a:latin typeface="Times New Roman" panose="02020603050405020304" pitchFamily="18" charset="0"/>
                <a:cs typeface="Times New Roman" panose="02020603050405020304" pitchFamily="18" charset="0"/>
              </a:rPr>
              <a:t>.</a:t>
            </a:r>
            <a:r>
              <a:rPr lang="en-US" sz="2000" b="1" dirty="0">
                <a:solidFill>
                  <a:srgbClr val="002060"/>
                </a:solidFill>
                <a:latin typeface="Times New Roman" panose="02020603050405020304" pitchFamily="18" charset="0"/>
                <a:cs typeface="Times New Roman" panose="02020603050405020304" pitchFamily="18" charset="0"/>
              </a:rPr>
              <a:t> </a:t>
            </a:r>
            <a:endParaRPr lang="en-US" sz="2000" b="1" dirty="0">
              <a:solidFill>
                <a:srgbClr val="00206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Қорытынды</a:t>
            </a:r>
            <a:r>
              <a:rPr lang="en-US" altLang="en-US" sz="2000" b="1" dirty="0">
                <a:solidFill>
                  <a:srgbClr val="002060"/>
                </a:solidFill>
                <a:latin typeface="Times New Roman" panose="02020603050405020304" pitchFamily="18" charset="0"/>
                <a:cs typeface="Times New Roman" panose="02020603050405020304" pitchFamily="18" charset="0"/>
              </a:rPr>
              <a:t>.</a:t>
            </a:r>
            <a:endParaRPr lang="en-US" altLang="en-US" sz="20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8855" y="476250"/>
            <a:ext cx="8308975" cy="4092575"/>
          </a:xfrm>
          <a:prstGeom prst="rect">
            <a:avLst/>
          </a:prstGeom>
          <a:noFill/>
        </p:spPr>
        <p:txBody>
          <a:bodyPr wrap="square" rtlCol="0">
            <a:spAutoFit/>
          </a:bodyPr>
          <a:lstStyle/>
          <a:p>
            <a:r>
              <a:rPr lang="en-US" altLang="en-US" sz="2000" b="1" dirty="0">
                <a:solidFill>
                  <a:srgbClr val="C00000"/>
                </a:solidFill>
                <a:latin typeface="Times New Roman" panose="02020603050405020304" pitchFamily="18" charset="0"/>
                <a:cs typeface="Times New Roman" panose="02020603050405020304" pitchFamily="18" charset="0"/>
              </a:rPr>
              <a:t>Өзіңді тексер!</a:t>
            </a:r>
            <a:endParaRPr lang="en-US" altLang="en-US" sz="2000" b="1" dirty="0">
              <a:solidFill>
                <a:srgbClr val="C0000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endParaRPr lang="en-US" sz="2000" b="1"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Пікір</a:t>
            </a:r>
            <a:r>
              <a:rPr lang="en-US" altLang="en-US" sz="2000" b="1" dirty="0">
                <a:solidFill>
                  <a:srgbClr val="002060"/>
                </a:solidFill>
                <a:latin typeface="Times New Roman" panose="02020603050405020304" pitchFamily="18" charset="0"/>
                <a:cs typeface="Times New Roman" panose="02020603050405020304" pitchFamily="18" charset="0"/>
              </a:rPr>
              <a:t>.</a:t>
            </a:r>
            <a:r>
              <a:rPr lang="en-US" altLang="en-US" sz="2000" dirty="0">
                <a:solidFill>
                  <a:srgbClr val="002060"/>
                </a:solidFill>
                <a:latin typeface="Times New Roman" panose="02020603050405020304" pitchFamily="18" charset="0"/>
                <a:cs typeface="Times New Roman" panose="02020603050405020304" pitchFamily="18" charset="0"/>
              </a:rPr>
              <a:t> Шоқан Уәлиханов </a:t>
            </a:r>
            <a:r>
              <a:rPr lang="ru-RU" sz="2000" i="1" dirty="0">
                <a:solidFill>
                  <a:srgbClr val="002060"/>
                </a:solidFill>
                <a:latin typeface="Times New Roman" panose="02020603050405020304" pitchFamily="18" charset="0"/>
                <a:cs typeface="Times New Roman" panose="02020603050405020304" pitchFamily="18" charset="0"/>
                <a:sym typeface="+mn-ea"/>
              </a:rPr>
              <a:t>–</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rPr>
              <a:t>заманының жан-жақты білімдар ғалымы.</a:t>
            </a:r>
            <a:endParaRPr lang="en-US" sz="2000" dirty="0">
              <a:solidFill>
                <a:srgbClr val="002060"/>
              </a:solidFill>
              <a:latin typeface="Times New Roman" panose="02020603050405020304" pitchFamily="18" charset="0"/>
              <a:cs typeface="Times New Roman" panose="02020603050405020304" pitchFamily="18" charset="0"/>
            </a:endParaRP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Дәлел</a:t>
            </a:r>
            <a:r>
              <a:rPr lang="en-US" altLang="en-US" sz="2000" b="1"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Философия, этнография, тарих, ауыз әдебиеті және тағы басқа ғылымның әр саласы бойынша көптеген құнды еңбектері бар.</a:t>
            </a:r>
            <a:endParaRPr lang="en-US" sz="2000" dirty="0">
              <a:solidFill>
                <a:srgbClr val="002060"/>
              </a:solidFill>
              <a:latin typeface="Times New Roman" panose="02020603050405020304" pitchFamily="18" charset="0"/>
              <a:cs typeface="Times New Roman" panose="02020603050405020304" pitchFamily="18" charset="0"/>
            </a:endParaRPr>
          </a:p>
          <a:p>
            <a:endParaRPr lang="en-US" sz="2000"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Мысал</a:t>
            </a:r>
            <a:r>
              <a:rPr lang="en-US" altLang="en-US" sz="2000" b="1" dirty="0">
                <a:solidFill>
                  <a:srgbClr val="002060"/>
                </a:solidFill>
                <a:latin typeface="Times New Roman" panose="02020603050405020304" pitchFamily="18" charset="0"/>
                <a:cs typeface="Times New Roman" panose="02020603050405020304" pitchFamily="18" charset="0"/>
              </a:rPr>
              <a:t>.</a:t>
            </a:r>
            <a:r>
              <a:rPr lang="en-US" altLang="en-US" sz="2000" dirty="0">
                <a:solidFill>
                  <a:srgbClr val="002060"/>
                </a:solidFill>
                <a:latin typeface="Times New Roman" panose="02020603050405020304" pitchFamily="18" charset="0"/>
                <a:cs typeface="Times New Roman" panose="02020603050405020304" pitchFamily="18" charset="0"/>
              </a:rPr>
              <a:t> Ортағасырлық деректер мен ауыз әдебиеті үлгілері негізінде “Қазақ шежіресі” атты еңбек жазған.</a:t>
            </a:r>
            <a:endParaRPr lang="en-US" altLang="en-US" sz="2000" dirty="0">
              <a:solidFill>
                <a:srgbClr val="002060"/>
              </a:solidFill>
              <a:latin typeface="Times New Roman" panose="02020603050405020304" pitchFamily="18" charset="0"/>
              <a:cs typeface="Times New Roman" panose="02020603050405020304" pitchFamily="18" charset="0"/>
            </a:endParaRPr>
          </a:p>
          <a:p>
            <a:endParaRPr lang="en-US" altLang="en-US" sz="2000" dirty="0">
              <a:solidFill>
                <a:srgbClr val="002060"/>
              </a:solidFill>
              <a:latin typeface="Times New Roman" panose="02020603050405020304" pitchFamily="18" charset="0"/>
              <a:cs typeface="Times New Roman" panose="02020603050405020304" pitchFamily="18" charset="0"/>
            </a:endParaRPr>
          </a:p>
          <a:p>
            <a:r>
              <a:rPr lang="en-US" sz="2000" b="1" dirty="0">
                <a:solidFill>
                  <a:srgbClr val="002060"/>
                </a:solidFill>
                <a:latin typeface="Times New Roman" panose="02020603050405020304" pitchFamily="18" charset="0"/>
                <a:cs typeface="Times New Roman" panose="02020603050405020304" pitchFamily="18" charset="0"/>
              </a:rPr>
              <a:t>Қорытынды</a:t>
            </a:r>
            <a:r>
              <a:rPr lang="en-US" altLang="en-US" sz="2000" b="1" dirty="0">
                <a:solidFill>
                  <a:srgbClr val="002060"/>
                </a:solidFill>
                <a:latin typeface="Times New Roman" panose="02020603050405020304" pitchFamily="18" charset="0"/>
                <a:cs typeface="Times New Roman" panose="02020603050405020304" pitchFamily="18" charset="0"/>
              </a:rPr>
              <a:t>.</a:t>
            </a:r>
            <a:r>
              <a:rPr lang="en-US" altLang="en-US" sz="2000" dirty="0">
                <a:solidFill>
                  <a:srgbClr val="002060"/>
                </a:solidFill>
                <a:latin typeface="Times New Roman" panose="02020603050405020304" pitchFamily="18" charset="0"/>
                <a:cs typeface="Times New Roman" panose="02020603050405020304" pitchFamily="18" charset="0"/>
              </a:rPr>
              <a:t> Шоқаны бар елдің шоқтығы биік.</a:t>
            </a:r>
            <a:endParaRPr lang="en-US" alt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37285" y="923290"/>
            <a:ext cx="8864600" cy="4154170"/>
          </a:xfrm>
          <a:prstGeom prst="rect">
            <a:avLst/>
          </a:prstGeom>
          <a:noFill/>
        </p:spPr>
        <p:txBody>
          <a:bodyPr wrap="square" rtlCol="0">
            <a:spAutoFit/>
          </a:bodyPr>
          <a:lstStyle/>
          <a:p>
            <a:pPr lvl="0"/>
            <a:r>
              <a:rPr lang="en-US" altLang="en-US" sz="2400" b="1" dirty="0">
                <a:solidFill>
                  <a:srgbClr val="C00000"/>
                </a:solidFill>
                <a:latin typeface="Times New Roman" panose="02020603050405020304" pitchFamily="18" charset="0"/>
                <a:cs typeface="Times New Roman" panose="02020603050405020304" pitchFamily="18" charset="0"/>
              </a:rPr>
              <a:t>Бүгінгі сабақта:</a:t>
            </a:r>
            <a:endParaRPr lang="en-US" altLang="en-US" sz="2400" b="1" dirty="0">
              <a:solidFill>
                <a:srgbClr val="002060"/>
              </a:solidFill>
              <a:latin typeface="Times New Roman" panose="02020603050405020304" pitchFamily="18" charset="0"/>
              <a:cs typeface="Times New Roman" panose="02020603050405020304" pitchFamily="18" charset="0"/>
            </a:endParaRPr>
          </a:p>
          <a:p>
            <a:pPr lvl="0"/>
            <a:endParaRPr lang="en-US" altLang="en-US" sz="2000" b="1" dirty="0">
              <a:solidFill>
                <a:srgbClr val="002060"/>
              </a:solidFill>
              <a:latin typeface="Times New Roman" panose="02020603050405020304" pitchFamily="18" charset="0"/>
              <a:cs typeface="Times New Roman" panose="02020603050405020304" pitchFamily="18" charset="0"/>
            </a:endParaRPr>
          </a:p>
          <a:p>
            <a:pPr lvl="0"/>
            <a:r>
              <a:rPr lang="en-US" altLang="en-US" sz="2000" b="1" dirty="0">
                <a:solidFill>
                  <a:srgbClr val="002060"/>
                </a:solidFill>
                <a:latin typeface="Times New Roman" panose="02020603050405020304" pitchFamily="18" charset="0"/>
                <a:cs typeface="Times New Roman" panose="02020603050405020304" pitchFamily="18" charset="0"/>
              </a:rPr>
              <a:t>-</a:t>
            </a:r>
            <a:r>
              <a:rPr lang="en-US" altLang="en-US" sz="2000" dirty="0">
                <a:solidFill>
                  <a:srgbClr val="002060"/>
                </a:solidFill>
                <a:latin typeface="Times New Roman" panose="02020603050405020304" pitchFamily="18" charset="0"/>
                <a:cs typeface="Times New Roman" panose="02020603050405020304" pitchFamily="18" charset="0"/>
              </a:rPr>
              <a:t> ақпараттардың дұрыс, бұрыстығын ажыратт</a:t>
            </a:r>
            <a:r>
              <a:rPr lang="en-US" altLang="en-US" sz="2000" dirty="0">
                <a:solidFill>
                  <a:srgbClr val="002060"/>
                </a:solidFill>
                <a:latin typeface="Times New Roman" panose="02020603050405020304" pitchFamily="18" charset="0"/>
                <a:cs typeface="Times New Roman" panose="02020603050405020304" pitchFamily="18" charset="0"/>
              </a:rPr>
              <a:t>ыңыздар</a:t>
            </a:r>
            <a:r>
              <a:rPr lang="en-US" altLang="en-US" sz="2000" dirty="0">
                <a:solidFill>
                  <a:srgbClr val="002060"/>
                </a:solidFill>
                <a:latin typeface="Times New Roman" panose="02020603050405020304" pitchFamily="18" charset="0"/>
                <a:cs typeface="Times New Roman" panose="02020603050405020304" pitchFamily="18" charset="0"/>
              </a:rPr>
              <a:t>; </a:t>
            </a:r>
            <a:endParaRPr lang="en-US" altLang="en-US" sz="2000" dirty="0">
              <a:solidFill>
                <a:srgbClr val="002060"/>
              </a:solidFill>
              <a:latin typeface="Times New Roman" panose="02020603050405020304" pitchFamily="18" charset="0"/>
              <a:cs typeface="Times New Roman" panose="02020603050405020304" pitchFamily="18" charset="0"/>
            </a:endParaRPr>
          </a:p>
          <a:p>
            <a:pPr lvl="0"/>
            <a:r>
              <a:rPr lang="en-US" altLang="en-US" sz="2000" dirty="0">
                <a:solidFill>
                  <a:srgbClr val="002060"/>
                </a:solidFill>
                <a:latin typeface="Times New Roman" panose="02020603050405020304" pitchFamily="18" charset="0"/>
                <a:cs typeface="Times New Roman" panose="02020603050405020304" pitchFamily="18" charset="0"/>
              </a:rPr>
              <a:t>- көркем шығармадан алынған үзінділерді сәйкестендірді</a:t>
            </a:r>
            <a:r>
              <a:rPr lang="en-US" altLang="en-US" sz="2000" dirty="0">
                <a:solidFill>
                  <a:srgbClr val="002060"/>
                </a:solidFill>
                <a:latin typeface="Times New Roman" panose="02020603050405020304" pitchFamily="18" charset="0"/>
                <a:cs typeface="Times New Roman" panose="02020603050405020304" pitchFamily="18" charset="0"/>
              </a:rPr>
              <a:t>ңіздер</a:t>
            </a:r>
            <a:r>
              <a:rPr lang="en-US" altLang="en-US" sz="2000" dirty="0">
                <a:solidFill>
                  <a:srgbClr val="002060"/>
                </a:solidFill>
                <a:latin typeface="Times New Roman" panose="02020603050405020304" pitchFamily="18" charset="0"/>
                <a:cs typeface="Times New Roman" panose="02020603050405020304" pitchFamily="18" charset="0"/>
              </a:rPr>
              <a:t>;</a:t>
            </a:r>
            <a:endParaRPr lang="en-US" altLang="en-US" sz="2000" dirty="0">
              <a:solidFill>
                <a:srgbClr val="002060"/>
              </a:solidFill>
              <a:latin typeface="Times New Roman" panose="02020603050405020304" pitchFamily="18" charset="0"/>
              <a:cs typeface="Times New Roman" panose="02020603050405020304" pitchFamily="18" charset="0"/>
            </a:endParaRPr>
          </a:p>
          <a:p>
            <a:pPr lvl="0"/>
            <a:r>
              <a:rPr lang="en-US" altLang="en-US" sz="2000" dirty="0">
                <a:solidFill>
                  <a:srgbClr val="002060"/>
                </a:solidFill>
                <a:latin typeface="Times New Roman" panose="02020603050405020304" pitchFamily="18" charset="0"/>
                <a:cs typeface="Times New Roman" panose="02020603050405020304" pitchFamily="18" charset="0"/>
              </a:rPr>
              <a:t>- пікір</a:t>
            </a:r>
            <a:r>
              <a:rPr lang="en-US" altLang="en-US" sz="2000" dirty="0">
                <a:solidFill>
                  <a:srgbClr val="002060"/>
                </a:solidFill>
                <a:latin typeface="Times New Roman" panose="02020603050405020304" pitchFamily="18" charset="0"/>
                <a:cs typeface="Times New Roman" panose="02020603050405020304" pitchFamily="18" charset="0"/>
              </a:rPr>
              <a:t>леріңіз</a:t>
            </a:r>
            <a:r>
              <a:rPr lang="en-US" altLang="en-US" sz="2000" dirty="0">
                <a:solidFill>
                  <a:srgbClr val="002060"/>
                </a:solidFill>
                <a:latin typeface="Times New Roman" panose="02020603050405020304" pitchFamily="18" charset="0"/>
                <a:cs typeface="Times New Roman" panose="02020603050405020304" pitchFamily="18" charset="0"/>
              </a:rPr>
              <a:t>ді дәлелдед</a:t>
            </a:r>
            <a:r>
              <a:rPr lang="en-US" altLang="en-US" sz="2000" dirty="0">
                <a:solidFill>
                  <a:srgbClr val="002060"/>
                </a:solidFill>
                <a:latin typeface="Times New Roman" panose="02020603050405020304" pitchFamily="18" charset="0"/>
                <a:cs typeface="Times New Roman" panose="02020603050405020304" pitchFamily="18" charset="0"/>
              </a:rPr>
              <a:t>іңіздер</a:t>
            </a:r>
            <a:r>
              <a:rPr lang="en-US" altLang="en-US" sz="2000" dirty="0">
                <a:solidFill>
                  <a:srgbClr val="002060"/>
                </a:solidFill>
                <a:latin typeface="Times New Roman" panose="02020603050405020304" pitchFamily="18" charset="0"/>
                <a:cs typeface="Times New Roman" panose="02020603050405020304" pitchFamily="18" charset="0"/>
              </a:rPr>
              <a:t>.</a:t>
            </a:r>
            <a:endParaRPr lang="en-US" altLang="en-US" sz="2000" dirty="0">
              <a:solidFill>
                <a:srgbClr val="002060"/>
              </a:solidFill>
              <a:latin typeface="Times New Roman" panose="02020603050405020304" pitchFamily="18" charset="0"/>
              <a:cs typeface="Times New Roman" panose="02020603050405020304" pitchFamily="18" charset="0"/>
            </a:endParaRPr>
          </a:p>
          <a:p>
            <a:pPr lvl="0"/>
            <a:endParaRPr lang="en-US" altLang="en-US" sz="2000" dirty="0">
              <a:solidFill>
                <a:srgbClr val="002060"/>
              </a:solidFill>
              <a:latin typeface="Times New Roman" panose="02020603050405020304" pitchFamily="18" charset="0"/>
              <a:cs typeface="Times New Roman" panose="02020603050405020304" pitchFamily="18" charset="0"/>
            </a:endParaRPr>
          </a:p>
          <a:p>
            <a:pPr lvl="0"/>
            <a:endParaRPr lang="en-US" altLang="en-US" sz="2000" dirty="0">
              <a:solidFill>
                <a:srgbClr val="002060"/>
              </a:solidFill>
              <a:latin typeface="Times New Roman" panose="02020603050405020304" pitchFamily="18" charset="0"/>
              <a:cs typeface="Times New Roman" panose="02020603050405020304" pitchFamily="18" charset="0"/>
            </a:endParaRPr>
          </a:p>
          <a:p>
            <a:pPr lvl="0"/>
            <a:endParaRPr lang="en-US" altLang="en-US" sz="2000" dirty="0">
              <a:solidFill>
                <a:srgbClr val="002060"/>
              </a:solidFill>
              <a:latin typeface="Times New Roman" panose="02020603050405020304" pitchFamily="18" charset="0"/>
              <a:cs typeface="Times New Roman" panose="02020603050405020304" pitchFamily="18" charset="0"/>
            </a:endParaRPr>
          </a:p>
          <a:p>
            <a:pPr lvl="0"/>
            <a:r>
              <a:rPr lang="en-US" altLang="en-US" sz="2000" b="1" dirty="0">
                <a:solidFill>
                  <a:srgbClr val="002060"/>
                </a:solidFill>
                <a:latin typeface="Times New Roman" panose="02020603050405020304" pitchFamily="18" charset="0"/>
                <a:cs typeface="Times New Roman" panose="02020603050405020304" pitchFamily="18" charset="0"/>
                <a:sym typeface="+mn-ea"/>
              </a:rPr>
              <a:t>Қосымша тапсырма:</a:t>
            </a:r>
            <a:endParaRPr lang="en-US" altLang="en-US" sz="2000" b="1" dirty="0">
              <a:solidFill>
                <a:srgbClr val="002060"/>
              </a:solidFill>
              <a:latin typeface="Times New Roman" panose="02020603050405020304" pitchFamily="18" charset="0"/>
              <a:cs typeface="Times New Roman" panose="02020603050405020304" pitchFamily="18" charset="0"/>
            </a:endParaRPr>
          </a:p>
          <a:p>
            <a:pPr lvl="0"/>
            <a:endParaRPr lang="en-US" altLang="en-US" sz="2000" dirty="0">
              <a:solidFill>
                <a:srgbClr val="002060"/>
              </a:solidFill>
              <a:latin typeface="Times New Roman" panose="02020603050405020304" pitchFamily="18" charset="0"/>
              <a:cs typeface="Times New Roman" panose="02020603050405020304" pitchFamily="18" charset="0"/>
            </a:endParaRPr>
          </a:p>
          <a:p>
            <a:pPr lvl="0"/>
            <a:r>
              <a:rPr lang="en-US" altLang="en-US" sz="2000" dirty="0">
                <a:solidFill>
                  <a:srgbClr val="002060"/>
                </a:solidFill>
                <a:latin typeface="Times New Roman" panose="02020603050405020304" pitchFamily="18" charset="0"/>
                <a:cs typeface="Times New Roman" panose="02020603050405020304" pitchFamily="18" charset="0"/>
                <a:sym typeface="+mn-ea"/>
              </a:rPr>
              <a:t>“Ыстықкөл күнделігі” атты еңбегінің толық нұсқасын оқ</a:t>
            </a:r>
            <a:r>
              <a:rPr lang="en-US" altLang="en-US" sz="2000" dirty="0">
                <a:solidFill>
                  <a:srgbClr val="002060"/>
                </a:solidFill>
                <a:latin typeface="Times New Roman" panose="02020603050405020304" pitchFamily="18" charset="0"/>
                <a:cs typeface="Times New Roman" panose="02020603050405020304" pitchFamily="18" charset="0"/>
                <a:sym typeface="+mn-ea"/>
              </a:rPr>
              <a:t>ып, танысу.</a:t>
            </a:r>
            <a:endParaRPr lang="en-US" altLang="en-US" sz="2000" dirty="0">
              <a:solidFill>
                <a:srgbClr val="002060"/>
              </a:solidFill>
              <a:latin typeface="Times New Roman" panose="02020603050405020304" pitchFamily="18" charset="0"/>
              <a:cs typeface="Times New Roman" panose="02020603050405020304" pitchFamily="18" charset="0"/>
            </a:endParaRPr>
          </a:p>
          <a:p>
            <a:pPr lvl="0"/>
            <a:endParaRPr lang="en-US" altLang="en-US" sz="2000" b="1" dirty="0">
              <a:solidFill>
                <a:srgbClr val="002060"/>
              </a:solidFill>
              <a:latin typeface="Times New Roman" panose="02020603050405020304" pitchFamily="18" charset="0"/>
              <a:cs typeface="Times New Roman" panose="02020603050405020304" pitchFamily="18" charset="0"/>
            </a:endParaRPr>
          </a:p>
          <a:p>
            <a:pPr lvl="0"/>
            <a:endParaRPr lang="en-US" altLang="en-US" sz="2000" b="1"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92777" y="814682"/>
            <a:ext cx="7951305" cy="5384800"/>
          </a:xfrm>
          <a:prstGeom prst="rect">
            <a:avLst/>
          </a:prstGeom>
        </p:spPr>
        <p:txBody>
          <a:bodyPr wrap="square">
            <a:spAutoFit/>
          </a:bodyPr>
          <a:lstStyle/>
          <a:p>
            <a:r>
              <a:rPr lang="en-US" sz="2400" b="1" dirty="0">
                <a:solidFill>
                  <a:srgbClr val="002060"/>
                </a:solidFill>
                <a:latin typeface="Times New Roman" panose="02020603050405020304" pitchFamily="18" charset="0"/>
                <a:cs typeface="Times New Roman" panose="02020603050405020304" pitchFamily="18" charset="0"/>
              </a:rPr>
              <a:t>Оқу мақсаты:</a:t>
            </a:r>
            <a:endParaRPr lang="en-US" sz="2400" b="1" dirty="0">
              <a:solidFill>
                <a:srgbClr val="002060"/>
              </a:solidFill>
              <a:latin typeface="Times New Roman" panose="02020603050405020304" pitchFamily="18" charset="0"/>
              <a:cs typeface="Times New Roman" panose="02020603050405020304" pitchFamily="18" charset="0"/>
            </a:endParaRPr>
          </a:p>
          <a:p>
            <a:endParaRPr lang="ru-RU" sz="2400" b="1" dirty="0">
              <a:solidFill>
                <a:srgbClr val="002060"/>
              </a:solidFill>
              <a:latin typeface="Times New Roman" panose="02020603050405020304" pitchFamily="18" charset="0"/>
              <a:cs typeface="Times New Roman" panose="02020603050405020304" pitchFamily="18" charset="0"/>
            </a:endParaRPr>
          </a:p>
          <a:p>
            <a:r>
              <a:rPr lang="en-US" sz="2400" dirty="0">
                <a:solidFill>
                  <a:srgbClr val="002060"/>
                </a:solidFill>
                <a:latin typeface="Times New Roman" panose="02020603050405020304" pitchFamily="18" charset="0"/>
                <a:cs typeface="Times New Roman" panose="02020603050405020304" pitchFamily="18" charset="0"/>
              </a:rPr>
              <a:t>9.1.4.1 көркем шығармалардан алған үзінділерді шығармашылық жұмыстарда қолдану.</a:t>
            </a:r>
            <a:endParaRPr lang="ru-RU" sz="2400" dirty="0">
              <a:solidFill>
                <a:srgbClr val="002060"/>
              </a:solidFill>
              <a:latin typeface="Times New Roman" panose="02020603050405020304" pitchFamily="18" charset="0"/>
              <a:cs typeface="Times New Roman" panose="02020603050405020304" pitchFamily="18" charset="0"/>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r>
              <a:rPr lang="en-US" altLang="en-US" sz="2400" b="1" dirty="0">
                <a:solidFill>
                  <a:srgbClr val="002060"/>
                </a:solidFill>
                <a:latin typeface="Times New Roman" panose="02020603050405020304" pitchFamily="18" charset="0"/>
                <a:cs typeface="Times New Roman" panose="02020603050405020304" pitchFamily="18" charset="0"/>
                <a:sym typeface="+mn-ea"/>
              </a:rPr>
              <a:t>Сабақ мақсаты</a:t>
            </a:r>
            <a:r>
              <a:rPr lang="en-US" sz="2400" b="1" dirty="0">
                <a:solidFill>
                  <a:srgbClr val="002060"/>
                </a:solidFill>
                <a:latin typeface="Times New Roman" panose="02020603050405020304" pitchFamily="18" charset="0"/>
                <a:cs typeface="Times New Roman" panose="02020603050405020304" pitchFamily="18" charset="0"/>
                <a:sym typeface="+mn-ea"/>
              </a:rPr>
              <a:t>:</a:t>
            </a:r>
            <a:endParaRPr lang="en-US" sz="2400" b="1" dirty="0">
              <a:solidFill>
                <a:srgbClr val="002060"/>
              </a:solidFill>
              <a:latin typeface="Times New Roman" panose="02020603050405020304" pitchFamily="18" charset="0"/>
              <a:cs typeface="Times New Roman" panose="02020603050405020304" pitchFamily="18" charset="0"/>
            </a:endParaRPr>
          </a:p>
          <a:p>
            <a:endParaRPr lang="ru-RU" sz="2400" b="1" dirty="0">
              <a:solidFill>
                <a:srgbClr val="002060"/>
              </a:solidFill>
              <a:latin typeface="Times New Roman" panose="02020603050405020304" pitchFamily="18" charset="0"/>
              <a:cs typeface="Times New Roman" panose="02020603050405020304" pitchFamily="18" charset="0"/>
            </a:endParaRPr>
          </a:p>
          <a:p>
            <a:pPr marL="0" lvl="0" indent="0" algn="l" rtl="0">
              <a:lnSpc>
                <a:spcPct val="100000"/>
              </a:lnSpc>
              <a:spcBef>
                <a:spcPts val="1200"/>
              </a:spcBef>
              <a:spcAft>
                <a:spcPts val="0"/>
              </a:spcAft>
              <a:buNone/>
            </a:pPr>
            <a:r>
              <a:rPr lang="en-US" sz="2400" dirty="0">
                <a:solidFill>
                  <a:srgbClr val="002060"/>
                </a:solidFill>
                <a:latin typeface="Times New Roman" panose="02020603050405020304" pitchFamily="18" charset="0"/>
                <a:cs typeface="Times New Roman" panose="02020603050405020304" pitchFamily="18" charset="0"/>
                <a:sym typeface="+mn-ea"/>
              </a:rPr>
              <a:t> </a:t>
            </a:r>
            <a:r>
              <a:rPr lang="en-US" sz="2400" dirty="0">
                <a:solidFill>
                  <a:srgbClr val="002060"/>
                </a:solidFill>
                <a:latin typeface="Times New Roman" panose="02020603050405020304"/>
                <a:ea typeface="Times New Roman" panose="02020603050405020304"/>
                <a:cs typeface="Times New Roman" panose="02020603050405020304"/>
                <a:sym typeface="Times New Roman" panose="02020603050405020304"/>
              </a:rPr>
              <a:t>- шығармадан берілген үзінділердің мазмұнын ашады;</a:t>
            </a:r>
            <a:endParaRPr sz="2400" dirty="0">
              <a:solidFill>
                <a:srgbClr val="002060"/>
              </a:solidFill>
              <a:latin typeface="Times New Roman" panose="02020603050405020304"/>
              <a:ea typeface="Times New Roman" panose="02020603050405020304"/>
              <a:cs typeface="Times New Roman" panose="02020603050405020304"/>
              <a:sym typeface="Times New Roman" panose="02020603050405020304"/>
            </a:endParaRPr>
          </a:p>
          <a:p>
            <a:pPr marL="0" lvl="0" indent="0" algn="l" rtl="0">
              <a:lnSpc>
                <a:spcPct val="100000"/>
              </a:lnSpc>
              <a:spcBef>
                <a:spcPts val="1200"/>
              </a:spcBef>
              <a:spcAft>
                <a:spcPts val="0"/>
              </a:spcAft>
              <a:buNone/>
            </a:pPr>
            <a:r>
              <a:rPr lang="en-US" sz="2400" dirty="0">
                <a:solidFill>
                  <a:srgbClr val="002060"/>
                </a:solidFill>
                <a:latin typeface="Times New Roman" panose="02020603050405020304"/>
                <a:ea typeface="Times New Roman" panose="02020603050405020304"/>
                <a:cs typeface="Times New Roman" panose="02020603050405020304"/>
                <a:sym typeface="Times New Roman" panose="02020603050405020304"/>
              </a:rPr>
              <a:t> - үзінділерді шығармашылық </a:t>
            </a:r>
            <a:r>
              <a:rPr lang="en-US" sz="2400" dirty="0" smtClean="0">
                <a:solidFill>
                  <a:srgbClr val="002060"/>
                </a:solidFill>
                <a:latin typeface="Times New Roman" panose="02020603050405020304"/>
                <a:ea typeface="Times New Roman" panose="02020603050405020304"/>
                <a:cs typeface="Times New Roman" panose="02020603050405020304"/>
                <a:sym typeface="Times New Roman" panose="02020603050405020304"/>
              </a:rPr>
              <a:t>жұмыстарда қолданады</a:t>
            </a:r>
            <a:r>
              <a:rPr lang="en-US" sz="2400" dirty="0">
                <a:solidFill>
                  <a:srgbClr val="002060"/>
                </a:solidFill>
                <a:latin typeface="Times New Roman" panose="02020603050405020304"/>
                <a:ea typeface="Times New Roman" panose="02020603050405020304"/>
                <a:cs typeface="Times New Roman" panose="02020603050405020304"/>
                <a:sym typeface="Times New Roman" panose="02020603050405020304"/>
              </a:rPr>
              <a:t>.</a:t>
            </a:r>
            <a:endParaRPr lang="ru-RU" sz="2400" dirty="0">
              <a:solidFill>
                <a:srgbClr val="002060"/>
              </a:solidFill>
            </a:endParaRPr>
          </a:p>
          <a:p>
            <a:endParaRPr lang="en-US" sz="2400" dirty="0"/>
          </a:p>
          <a:p>
            <a:endParaRPr lang="ru-RU" dirty="0">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92530" y="814705"/>
            <a:ext cx="8681720" cy="2861310"/>
          </a:xfrm>
          <a:prstGeom prst="rect">
            <a:avLst/>
          </a:prstGeom>
        </p:spPr>
        <p:txBody>
          <a:bodyPr wrap="square">
            <a:spAutoFit/>
          </a:bodyPr>
          <a:lstStyle/>
          <a:p>
            <a:r>
              <a:rPr lang="en-US" altLang="en-US" sz="2400" b="1" dirty="0">
                <a:solidFill>
                  <a:srgbClr val="002060"/>
                </a:solidFill>
                <a:latin typeface="Times New Roman" panose="02020603050405020304" pitchFamily="18" charset="0"/>
                <a:cs typeface="Times New Roman" panose="02020603050405020304" pitchFamily="18" charset="0"/>
              </a:rPr>
              <a:t>Бағалау критерийі</a:t>
            </a:r>
            <a:r>
              <a:rPr lang="en-US" sz="2400" b="1" dirty="0">
                <a:solidFill>
                  <a:srgbClr val="002060"/>
                </a:solidFill>
                <a:latin typeface="Times New Roman" panose="02020603050405020304" pitchFamily="18" charset="0"/>
                <a:cs typeface="Times New Roman" panose="02020603050405020304" pitchFamily="18" charset="0"/>
              </a:rPr>
              <a:t>:</a:t>
            </a:r>
            <a:endParaRPr lang="en-US" sz="2400" b="1" dirty="0">
              <a:solidFill>
                <a:srgbClr val="002060"/>
              </a:solidFill>
              <a:latin typeface="Times New Roman" panose="02020603050405020304" pitchFamily="18" charset="0"/>
              <a:cs typeface="Times New Roman" panose="02020603050405020304" pitchFamily="18" charset="0"/>
            </a:endParaRPr>
          </a:p>
          <a:p>
            <a:endParaRPr lang="ru-RU" sz="2400" b="1" dirty="0">
              <a:solidFill>
                <a:srgbClr val="002060"/>
              </a:solidFill>
              <a:latin typeface="Times New Roman" panose="02020603050405020304" pitchFamily="18" charset="0"/>
              <a:cs typeface="Times New Roman" panose="02020603050405020304" pitchFamily="18" charset="0"/>
            </a:endParaRPr>
          </a:p>
          <a:p>
            <a:pPr lvl="0"/>
            <a:r>
              <a:rPr lang="en-US" altLang="en-US" sz="2400" b="1" dirty="0">
                <a:solidFill>
                  <a:srgbClr val="002060"/>
                </a:solidFill>
                <a:latin typeface="Times New Roman" panose="02020603050405020304" pitchFamily="18" charset="0"/>
                <a:cs typeface="Times New Roman" panose="02020603050405020304" pitchFamily="18" charset="0"/>
                <a:sym typeface="+mn-ea"/>
              </a:rPr>
              <a:t>-</a:t>
            </a:r>
            <a:r>
              <a:rPr lang="en-US" altLang="en-US" sz="2400" dirty="0">
                <a:solidFill>
                  <a:srgbClr val="002060"/>
                </a:solidFill>
                <a:latin typeface="Times New Roman" panose="02020603050405020304" pitchFamily="18" charset="0"/>
                <a:cs typeface="Times New Roman" panose="02020603050405020304" pitchFamily="18" charset="0"/>
                <a:sym typeface="+mn-ea"/>
              </a:rPr>
              <a:t> ақпараттардың дұрыс, бұрыстығын ажырат</a:t>
            </a:r>
            <a:r>
              <a:rPr lang="en-US" altLang="en-US" sz="2400" dirty="0">
                <a:solidFill>
                  <a:srgbClr val="002060"/>
                </a:solidFill>
                <a:latin typeface="Times New Roman" panose="02020603050405020304" pitchFamily="18" charset="0"/>
                <a:cs typeface="Times New Roman" panose="02020603050405020304" pitchFamily="18" charset="0"/>
                <a:sym typeface="+mn-ea"/>
              </a:rPr>
              <a:t>у</a:t>
            </a:r>
            <a:r>
              <a:rPr lang="en-US" altLang="en-US" sz="2400" dirty="0">
                <a:solidFill>
                  <a:srgbClr val="002060"/>
                </a:solidFill>
                <a:latin typeface="Times New Roman" panose="02020603050405020304" pitchFamily="18" charset="0"/>
                <a:cs typeface="Times New Roman" panose="02020603050405020304" pitchFamily="18" charset="0"/>
                <a:sym typeface="+mn-ea"/>
              </a:rPr>
              <a:t>; </a:t>
            </a:r>
            <a:endParaRPr lang="en-US" altLang="en-US" sz="2400" dirty="0">
              <a:solidFill>
                <a:srgbClr val="002060"/>
              </a:solidFill>
              <a:latin typeface="Times New Roman" panose="02020603050405020304" pitchFamily="18" charset="0"/>
              <a:cs typeface="Times New Roman" panose="02020603050405020304" pitchFamily="18" charset="0"/>
            </a:endParaRPr>
          </a:p>
          <a:p>
            <a:pPr lvl="0"/>
            <a:r>
              <a:rPr lang="en-US" altLang="en-US" sz="2400" dirty="0">
                <a:solidFill>
                  <a:srgbClr val="002060"/>
                </a:solidFill>
                <a:latin typeface="Times New Roman" panose="02020603050405020304" pitchFamily="18" charset="0"/>
                <a:cs typeface="Times New Roman" panose="02020603050405020304" pitchFamily="18" charset="0"/>
                <a:sym typeface="+mn-ea"/>
              </a:rPr>
              <a:t>- көркем шығармадан алынған үзінділерді сәйкестендір</a:t>
            </a:r>
            <a:r>
              <a:rPr lang="en-US" altLang="en-US" sz="2400" dirty="0">
                <a:solidFill>
                  <a:srgbClr val="002060"/>
                </a:solidFill>
                <a:latin typeface="Times New Roman" panose="02020603050405020304" pitchFamily="18" charset="0"/>
                <a:cs typeface="Times New Roman" panose="02020603050405020304" pitchFamily="18" charset="0"/>
                <a:sym typeface="+mn-ea"/>
              </a:rPr>
              <a:t>у</a:t>
            </a:r>
            <a:r>
              <a:rPr lang="en-US" altLang="en-US" sz="2400" dirty="0">
                <a:solidFill>
                  <a:srgbClr val="002060"/>
                </a:solidFill>
                <a:latin typeface="Times New Roman" panose="02020603050405020304" pitchFamily="18" charset="0"/>
                <a:cs typeface="Times New Roman" panose="02020603050405020304" pitchFamily="18" charset="0"/>
                <a:sym typeface="+mn-ea"/>
              </a:rPr>
              <a:t>;</a:t>
            </a:r>
            <a:endParaRPr lang="en-US" altLang="en-US" sz="2400" dirty="0">
              <a:solidFill>
                <a:srgbClr val="002060"/>
              </a:solidFill>
              <a:latin typeface="Times New Roman" panose="02020603050405020304" pitchFamily="18" charset="0"/>
              <a:cs typeface="Times New Roman" panose="02020603050405020304" pitchFamily="18" charset="0"/>
            </a:endParaRPr>
          </a:p>
          <a:p>
            <a:pPr lvl="0"/>
            <a:r>
              <a:rPr lang="en-US" altLang="en-US" sz="2400" dirty="0">
                <a:solidFill>
                  <a:srgbClr val="002060"/>
                </a:solidFill>
                <a:latin typeface="Times New Roman" panose="02020603050405020304" pitchFamily="18" charset="0"/>
                <a:cs typeface="Times New Roman" panose="02020603050405020304" pitchFamily="18" charset="0"/>
                <a:sym typeface="+mn-ea"/>
              </a:rPr>
              <a:t>- пікірлеріңізді дәлелде</a:t>
            </a:r>
            <a:r>
              <a:rPr lang="en-US" altLang="en-US" sz="2400" dirty="0">
                <a:solidFill>
                  <a:srgbClr val="002060"/>
                </a:solidFill>
                <a:latin typeface="Times New Roman" panose="02020603050405020304" pitchFamily="18" charset="0"/>
                <a:cs typeface="Times New Roman" panose="02020603050405020304" pitchFamily="18" charset="0"/>
                <a:sym typeface="+mn-ea"/>
              </a:rPr>
              <a:t>у</a:t>
            </a:r>
            <a:r>
              <a:rPr lang="en-US" altLang="en-US" sz="2400" dirty="0">
                <a:solidFill>
                  <a:srgbClr val="002060"/>
                </a:solidFill>
                <a:latin typeface="Times New Roman" panose="02020603050405020304" pitchFamily="18" charset="0"/>
                <a:cs typeface="Times New Roman" panose="02020603050405020304" pitchFamily="18" charset="0"/>
                <a:sym typeface="+mn-ea"/>
              </a:rPr>
              <a:t>.</a:t>
            </a:r>
            <a:endParaRPr lang="en-US" altLang="en-US" sz="2400" dirty="0">
              <a:solidFill>
                <a:srgbClr val="002060"/>
              </a:solidFill>
              <a:latin typeface="Times New Roman" panose="02020603050405020304" pitchFamily="18" charset="0"/>
              <a:cs typeface="Times New Roman" panose="02020603050405020304" pitchFamily="18" charset="0"/>
            </a:endParaRPr>
          </a:p>
          <a:p>
            <a:endParaRPr lang="en-US" sz="2400" dirty="0"/>
          </a:p>
          <a:p>
            <a:endParaRPr lang="ru-RU" dirty="0">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48139" y="212035"/>
            <a:ext cx="8812695" cy="829945"/>
          </a:xfrm>
          <a:prstGeom prst="rect">
            <a:avLst/>
          </a:prstGeom>
          <a:noFill/>
        </p:spPr>
        <p:txBody>
          <a:bodyPr wrap="square" rtlCol="0">
            <a:spAutoFit/>
          </a:bodyPr>
          <a:lstStyle/>
          <a:p>
            <a:endParaRPr lang="en-US" sz="2400" b="1" dirty="0">
              <a:latin typeface="Times New Roman" panose="02020603050405020304" pitchFamily="18" charset="0"/>
              <a:cs typeface="Times New Roman" panose="02020603050405020304" pitchFamily="18" charset="0"/>
            </a:endParaRPr>
          </a:p>
          <a:p>
            <a:r>
              <a:rPr lang="en-US" altLang="en-US" sz="2400" b="1" dirty="0">
                <a:solidFill>
                  <a:srgbClr val="002060"/>
                </a:solidFill>
                <a:latin typeface="Times New Roman" panose="02020603050405020304" pitchFamily="18" charset="0"/>
                <a:cs typeface="Times New Roman" panose="02020603050405020304" pitchFamily="18" charset="0"/>
              </a:rPr>
              <a:t>“</a:t>
            </a:r>
            <a:r>
              <a:rPr lang="en-US" altLang="en-US" sz="2400" b="1" dirty="0">
                <a:solidFill>
                  <a:srgbClr val="002060"/>
                </a:solidFill>
                <a:latin typeface="Times New Roman" panose="02020603050405020304" pitchFamily="18" charset="0"/>
                <a:cs typeface="Times New Roman" panose="02020603050405020304" pitchFamily="18" charset="0"/>
              </a:rPr>
              <a:t>Ой қозғау</a:t>
            </a:r>
            <a:r>
              <a:rPr lang="en-US" altLang="en-US" sz="2400" b="1" dirty="0">
                <a:solidFill>
                  <a:srgbClr val="002060"/>
                </a:solidFill>
                <a:latin typeface="Times New Roman" panose="02020603050405020304" pitchFamily="18" charset="0"/>
                <a:cs typeface="Times New Roman" panose="02020603050405020304" pitchFamily="18" charset="0"/>
              </a:rPr>
              <a:t>”</a:t>
            </a:r>
            <a:endParaRPr lang="en-US" altLang="en-US" sz="2400" b="1" dirty="0">
              <a:solidFill>
                <a:srgbClr val="002060"/>
              </a:solidFill>
              <a:latin typeface="Times New Roman" panose="02020603050405020304" pitchFamily="18" charset="0"/>
              <a:cs typeface="Times New Roman" panose="02020603050405020304" pitchFamily="18" charset="0"/>
            </a:endParaRPr>
          </a:p>
        </p:txBody>
      </p:sp>
      <p:pic>
        <p:nvPicPr>
          <p:cNvPr id="3" name="Изображение 2" descr="IMG_256"/>
          <p:cNvPicPr>
            <a:picLocks noChangeAspect="1"/>
          </p:cNvPicPr>
          <p:nvPr/>
        </p:nvPicPr>
        <p:blipFill>
          <a:blip r:embed="rId1"/>
          <a:stretch>
            <a:fillRect/>
          </a:stretch>
        </p:blipFill>
        <p:spPr>
          <a:xfrm>
            <a:off x="1116965" y="1177290"/>
            <a:ext cx="7797165" cy="4385945"/>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7385" y="248285"/>
            <a:ext cx="8611870" cy="5384800"/>
          </a:xfrm>
          <a:prstGeom prst="rect">
            <a:avLst/>
          </a:prstGeom>
          <a:noFill/>
        </p:spPr>
        <p:txBody>
          <a:bodyPr wrap="square" rtlCol="0">
            <a:spAutoFit/>
          </a:bodyPr>
          <a:lstStyle/>
          <a:p>
            <a:endParaRPr lang="en-US" altLang="ru-RU" sz="2000" dirty="0">
              <a:solidFill>
                <a:srgbClr val="002060"/>
              </a:solidFill>
              <a:latin typeface="Times New Roman" panose="02020603050405020304" pitchFamily="18" charset="0"/>
              <a:cs typeface="Times New Roman" panose="02020603050405020304" pitchFamily="18" charset="0"/>
            </a:endParaRPr>
          </a:p>
          <a:p>
            <a:pPr algn="ctr"/>
            <a:r>
              <a:rPr lang="en-US" altLang="ru-RU" sz="2400" dirty="0">
                <a:solidFill>
                  <a:srgbClr val="C00000"/>
                </a:solidFill>
                <a:latin typeface="Times New Roman" panose="02020603050405020304" pitchFamily="18" charset="0"/>
                <a:cs typeface="Times New Roman" panose="02020603050405020304" pitchFamily="18" charset="0"/>
              </a:rPr>
              <a:t>Шоқан </a:t>
            </a:r>
            <a:r>
              <a:rPr lang="ru-RU" sz="2400" i="1" dirty="0">
                <a:solidFill>
                  <a:srgbClr val="C00000"/>
                </a:solidFill>
                <a:latin typeface="Times New Roman" panose="02020603050405020304" pitchFamily="18" charset="0"/>
                <a:cs typeface="Times New Roman" panose="02020603050405020304" pitchFamily="18" charset="0"/>
                <a:sym typeface="+mn-ea"/>
              </a:rPr>
              <a:t>–</a:t>
            </a:r>
            <a:r>
              <a:rPr lang="en-US" altLang="ru-RU" sz="2400" dirty="0">
                <a:solidFill>
                  <a:srgbClr val="C00000"/>
                </a:solidFill>
                <a:latin typeface="Times New Roman" panose="02020603050405020304" pitchFamily="18" charset="0"/>
                <a:cs typeface="Times New Roman" panose="02020603050405020304" pitchFamily="18" charset="0"/>
              </a:rPr>
              <a:t> зерттеуші</a:t>
            </a:r>
            <a:endParaRPr lang="en-US" altLang="ru-RU" sz="2400" dirty="0">
              <a:solidFill>
                <a:srgbClr val="C00000"/>
              </a:solidFill>
              <a:latin typeface="Times New Roman" panose="02020603050405020304" pitchFamily="18" charset="0"/>
              <a:cs typeface="Times New Roman" panose="02020603050405020304" pitchFamily="18" charset="0"/>
            </a:endParaRPr>
          </a:p>
          <a:p>
            <a:pPr algn="l"/>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ru-RU" sz="2000" dirty="0">
                <a:solidFill>
                  <a:srgbClr val="002060"/>
                </a:solidFill>
                <a:latin typeface="Times New Roman" panose="02020603050405020304" pitchFamily="18" charset="0"/>
                <a:cs typeface="Times New Roman" panose="02020603050405020304" pitchFamily="18" charset="0"/>
                <a:sym typeface="+mn-ea"/>
              </a:rPr>
              <a:t>Шоқан (Мұхамедханафия) Шыңғысұлы Уәлиханов 1835 жылы қазіргі Қостанай облысы, Құсмұрын деген жерде дүниеге келген. </a:t>
            </a:r>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 altLang="en-US" sz="2000" dirty="0">
                <a:solidFill>
                  <a:srgbClr val="002060"/>
                </a:solidFill>
                <a:latin typeface="Times New Roman" panose="02020603050405020304" pitchFamily="18" charset="0"/>
                <a:cs typeface="Times New Roman" panose="02020603050405020304" pitchFamily="18" charset="0"/>
                <a:sym typeface="+mn-ea"/>
              </a:rPr>
              <a:t>	</a:t>
            </a:r>
            <a:r>
              <a:rPr lang="en-US" altLang="ru-RU" sz="2000" dirty="0">
                <a:solidFill>
                  <a:srgbClr val="002060"/>
                </a:solidFill>
                <a:latin typeface="Times New Roman" panose="02020603050405020304" pitchFamily="18" charset="0"/>
                <a:cs typeface="Times New Roman" panose="02020603050405020304" pitchFamily="18" charset="0"/>
                <a:sym typeface="+mn-ea"/>
              </a:rPr>
              <a:t>1847 </a:t>
            </a:r>
            <a:r>
              <a:rPr lang="en-US" altLang="ru-RU" sz="2000" dirty="0">
                <a:solidFill>
                  <a:srgbClr val="002060"/>
                </a:solidFill>
                <a:latin typeface="Times New Roman" panose="02020603050405020304" pitchFamily="18" charset="0"/>
                <a:cs typeface="Times New Roman" panose="02020603050405020304" pitchFamily="18" charset="0"/>
              </a:rPr>
              <a:t>жылы күзде әкесі Омбыға алып келіп, </a:t>
            </a:r>
            <a:r>
              <a:rPr lang="en-US" altLang="en-US" sz="2000" dirty="0">
                <a:solidFill>
                  <a:srgbClr val="002060"/>
                </a:solidFill>
                <a:latin typeface="Times New Roman" panose="02020603050405020304" pitchFamily="18" charset="0"/>
                <a:cs typeface="Times New Roman" panose="02020603050405020304" pitchFamily="18" charset="0"/>
              </a:rPr>
              <a:t>к</a:t>
            </a:r>
            <a:r>
              <a:rPr lang="en-US" altLang="ru-RU" sz="2000" dirty="0">
                <a:solidFill>
                  <a:srgbClr val="002060"/>
                </a:solidFill>
                <a:latin typeface="Times New Roman" panose="02020603050405020304" pitchFamily="18" charset="0"/>
                <a:cs typeface="Times New Roman" panose="02020603050405020304" pitchFamily="18" charset="0"/>
              </a:rPr>
              <a:t>адет  корпусына оқуға орналастырады.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ru-RU"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ru-RU" sz="2000" dirty="0">
                <a:solidFill>
                  <a:srgbClr val="002060"/>
                </a:solidFill>
                <a:latin typeface="Times New Roman" panose="02020603050405020304" pitchFamily="18" charset="0"/>
                <a:cs typeface="Times New Roman" panose="02020603050405020304" pitchFamily="18" charset="0"/>
              </a:rPr>
              <a:t>14-15 жасар Шоқанға мұғалімдері болашақ ғалым, зерттеуші ретінде қараған. Оған басшылары тарапынан сирек кездесетін көне кітаптарды алып оқуға рұқсат беріледі. Қазақ университетінің профессоры И.Березиннің тапсырмасы бойынша </a:t>
            </a:r>
            <a:r>
              <a:rPr lang="en-US" altLang="en-US" sz="2000" dirty="0">
                <a:solidFill>
                  <a:srgbClr val="002060"/>
                </a:solidFill>
                <a:latin typeface="Times New Roman" panose="02020603050405020304" pitchFamily="18" charset="0"/>
                <a:cs typeface="Times New Roman" panose="02020603050405020304" pitchFamily="18" charset="0"/>
              </a:rPr>
              <a:t>Шоқан</a:t>
            </a:r>
            <a:r>
              <a:rPr lang="en-US" altLang="ru-RU" sz="2000" dirty="0">
                <a:solidFill>
                  <a:srgbClr val="002060"/>
                </a:solidFill>
                <a:latin typeface="Times New Roman" panose="02020603050405020304" pitchFamily="18" charset="0"/>
                <a:cs typeface="Times New Roman" panose="02020603050405020304" pitchFamily="18" charset="0"/>
              </a:rPr>
              <a:t> Тоқтамыстың “Хан жарлықтарына” және Қадырғали Жалаиридың “Жамиғ ат-Тауарих” атты шығармасына талдау жасады.</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sym typeface="+mn-ea"/>
              </a:rPr>
              <a:t>	Шоқан сонымен қатар</a:t>
            </a:r>
            <a:r>
              <a:rPr lang="" altLang="en-US" sz="2000" dirty="0">
                <a:solidFill>
                  <a:srgbClr val="002060"/>
                </a:solidFill>
                <a:latin typeface="Times New Roman" panose="02020603050405020304" pitchFamily="18" charset="0"/>
                <a:cs typeface="Times New Roman" panose="02020603050405020304" pitchFamily="18" charset="0"/>
                <a:sym typeface="+mn-ea"/>
              </a:rPr>
              <a:t>,</a:t>
            </a:r>
            <a:r>
              <a:rPr lang="en-US" altLang="en-US" sz="2000" dirty="0">
                <a:solidFill>
                  <a:srgbClr val="002060"/>
                </a:solidFill>
                <a:latin typeface="Times New Roman" panose="02020603050405020304" pitchFamily="18" charset="0"/>
                <a:cs typeface="Times New Roman" panose="02020603050405020304" pitchFamily="18" charset="0"/>
                <a:sym typeface="+mn-ea"/>
              </a:rPr>
              <a:t> қырғыз елін зерттеп, қырғыздар мен Ұлы жүз қазақтарының тарихы, этнографиясы туралы мәліметтер жинайды</a:t>
            </a:r>
            <a:r>
              <a:rPr lang="en-US" altLang="en-US"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а</a:t>
            </a:r>
            <a:r>
              <a:rPr lang="en-US" altLang="en-US" sz="2000" dirty="0">
                <a:solidFill>
                  <a:srgbClr val="002060"/>
                </a:solidFill>
                <a:latin typeface="Times New Roman" panose="02020603050405020304" pitchFamily="18" charset="0"/>
                <a:cs typeface="Times New Roman" panose="02020603050405020304" pitchFamily="18" charset="0"/>
                <a:sym typeface="+mn-ea"/>
              </a:rPr>
              <a:t>у</a:t>
            </a:r>
            <a:r>
              <a:rPr lang="en-US" altLang="en-US" sz="2000" dirty="0">
                <a:solidFill>
                  <a:srgbClr val="002060"/>
                </a:solidFill>
                <a:latin typeface="Times New Roman" panose="02020603050405020304" pitchFamily="18" charset="0"/>
                <a:cs typeface="Times New Roman" panose="02020603050405020304" pitchFamily="18" charset="0"/>
                <a:sym typeface="+mn-ea"/>
              </a:rPr>
              <a:t>ыз әдебиеті нұсқаларын жазып алады</a:t>
            </a:r>
            <a:r>
              <a:rPr lang="en-US" altLang="en-US" sz="2000" dirty="0">
                <a:solidFill>
                  <a:srgbClr val="002060"/>
                </a:solidFill>
                <a:latin typeface="Times New Roman" panose="02020603050405020304" pitchFamily="18" charset="0"/>
                <a:cs typeface="Times New Roman" panose="02020603050405020304" pitchFamily="18" charset="0"/>
                <a:sym typeface="+mn-ea"/>
              </a:rPr>
              <a:t>. Қ</a:t>
            </a:r>
            <a:r>
              <a:rPr lang="en-US" altLang="en-US" sz="2000" dirty="0">
                <a:solidFill>
                  <a:srgbClr val="002060"/>
                </a:solidFill>
                <a:latin typeface="Times New Roman" panose="02020603050405020304" pitchFamily="18" charset="0"/>
                <a:cs typeface="Times New Roman" panose="02020603050405020304" pitchFamily="18" charset="0"/>
                <a:sym typeface="+mn-ea"/>
              </a:rPr>
              <a:t>ырғыздың “Манас” </a:t>
            </a:r>
            <a:r>
              <a:rPr lang="en-US" altLang="en-US" sz="2000" dirty="0">
                <a:solidFill>
                  <a:srgbClr val="002060"/>
                </a:solidFill>
                <a:latin typeface="Times New Roman" panose="02020603050405020304" pitchFamily="18" charset="0"/>
                <a:cs typeface="Times New Roman" panose="02020603050405020304" pitchFamily="18" charset="0"/>
                <a:sym typeface="+mn-ea"/>
              </a:rPr>
              <a:t>жырын бірінші рет баспаға ұсынып, орыс ғалымдарына таныстырған да</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ru-RU" sz="2000" i="1" dirty="0">
                <a:solidFill>
                  <a:srgbClr val="002060"/>
                </a:solidFill>
                <a:latin typeface="Times New Roman" panose="02020603050405020304" pitchFamily="18" charset="0"/>
                <a:cs typeface="Times New Roman" panose="02020603050405020304" pitchFamily="18" charset="0"/>
                <a:sym typeface="+mn-ea"/>
              </a:rPr>
              <a:t>–</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 Шоқан.</a:t>
            </a:r>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7385" y="231775"/>
            <a:ext cx="8611870" cy="5384800"/>
          </a:xfrm>
          <a:prstGeom prst="rect">
            <a:avLst/>
          </a:prstGeom>
          <a:noFill/>
        </p:spPr>
        <p:txBody>
          <a:bodyPr wrap="square" rtlCol="0">
            <a:spAutoFit/>
          </a:bodyPr>
          <a:lstStyle/>
          <a:p>
            <a:endParaRPr lang="en-US" altLang="ru-RU" sz="2000" dirty="0">
              <a:solidFill>
                <a:srgbClr val="002060"/>
              </a:solidFill>
              <a:latin typeface="Times New Roman" panose="02020603050405020304" pitchFamily="18" charset="0"/>
              <a:cs typeface="Times New Roman" panose="02020603050405020304" pitchFamily="18" charset="0"/>
            </a:endParaRPr>
          </a:p>
          <a:p>
            <a:pPr algn="ctr"/>
            <a:r>
              <a:rPr lang="en-US" altLang="ru-RU" sz="2400" dirty="0">
                <a:solidFill>
                  <a:srgbClr val="C00000"/>
                </a:solidFill>
                <a:latin typeface="Times New Roman" panose="02020603050405020304" pitchFamily="18" charset="0"/>
                <a:cs typeface="Times New Roman" panose="02020603050405020304" pitchFamily="18" charset="0"/>
              </a:rPr>
              <a:t>Шоқан </a:t>
            </a:r>
            <a:r>
              <a:rPr lang="ru-RU" sz="2400" i="1" dirty="0">
                <a:solidFill>
                  <a:srgbClr val="C00000"/>
                </a:solidFill>
                <a:latin typeface="Times New Roman" panose="02020603050405020304" pitchFamily="18" charset="0"/>
                <a:cs typeface="Times New Roman" panose="02020603050405020304" pitchFamily="18" charset="0"/>
                <a:sym typeface="+mn-ea"/>
              </a:rPr>
              <a:t>–</a:t>
            </a:r>
            <a:r>
              <a:rPr lang="en-US" altLang="ru-RU" sz="2400" dirty="0">
                <a:solidFill>
                  <a:srgbClr val="C00000"/>
                </a:solidFill>
                <a:latin typeface="Times New Roman" panose="02020603050405020304" pitchFamily="18" charset="0"/>
                <a:cs typeface="Times New Roman" panose="02020603050405020304" pitchFamily="18" charset="0"/>
              </a:rPr>
              <a:t> </a:t>
            </a:r>
            <a:r>
              <a:rPr lang="en-US" altLang="en-US" sz="2400" dirty="0">
                <a:solidFill>
                  <a:srgbClr val="C00000"/>
                </a:solidFill>
                <a:latin typeface="Times New Roman" panose="02020603050405020304" pitchFamily="18" charset="0"/>
                <a:cs typeface="Times New Roman" panose="02020603050405020304" pitchFamily="18" charset="0"/>
              </a:rPr>
              <a:t>саяхатшы</a:t>
            </a:r>
            <a:endParaRPr lang="en-US" altLang="ru-RU" sz="2400" dirty="0">
              <a:solidFill>
                <a:srgbClr val="C00000"/>
              </a:solidFill>
              <a:latin typeface="Times New Roman" panose="02020603050405020304" pitchFamily="18" charset="0"/>
              <a:cs typeface="Times New Roman" panose="02020603050405020304" pitchFamily="18" charset="0"/>
            </a:endParaRPr>
          </a:p>
          <a:p>
            <a:pPr algn="l"/>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ru-RU"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	Шоқан кадет корпусын бітірген соң, бір жылдан кейін Батыс Сібірдің генерал-губернаторы Г.Гасфорттың ад</a:t>
            </a:r>
            <a:r>
              <a:rPr lang="en-US" altLang="en-US" sz="2000" dirty="0">
                <a:solidFill>
                  <a:srgbClr val="002060"/>
                </a:solidFill>
                <a:latin typeface="Times New Roman" panose="02020603050405020304" pitchFamily="18" charset="0"/>
                <a:cs typeface="Times New Roman" panose="02020603050405020304" pitchFamily="18" charset="0"/>
              </a:rPr>
              <a:t>ъ</a:t>
            </a:r>
            <a:r>
              <a:rPr lang="en-US" altLang="en-US" sz="2000" dirty="0">
                <a:solidFill>
                  <a:srgbClr val="002060"/>
                </a:solidFill>
                <a:latin typeface="Times New Roman" panose="02020603050405020304" pitchFamily="18" charset="0"/>
                <a:cs typeface="Times New Roman" panose="02020603050405020304" pitchFamily="18" charset="0"/>
              </a:rPr>
              <a:t>ютанты қызметіне бекітіледі. Жастығына қарамастан, Шоқан қазақ халқының тұрмысын, әдет-ғұрып ерекшеліктерімен қатар, бірнеше шығыс тілдерін меңгерді. Осы себептерге байланысты оған ерекше тапсырмаларды орындайтын офицер міндеті жүктеледі. Ол осы қызметтік міндетін ғылыммен үйлестіре білді: география, тарих, ежелгі діни сенімдер туралы мәліметтер жинады. </a:t>
            </a:r>
            <a:endParaRPr lang="en-US" alt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1855 жылы Шоқан Орталық Қазақстанды, Жетісу мен Тарбағатайды аралайды.</a:t>
            </a:r>
            <a:endParaRPr lang="en-US" alt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1856 жылы қырғыз елін зерттеу эксп</a:t>
            </a:r>
            <a:r>
              <a:rPr lang="en-US" altLang="en-US" sz="2000" dirty="0">
                <a:solidFill>
                  <a:srgbClr val="002060"/>
                </a:solidFill>
                <a:latin typeface="Times New Roman" panose="02020603050405020304" pitchFamily="18" charset="0"/>
                <a:cs typeface="Times New Roman" panose="02020603050405020304" pitchFamily="18" charset="0"/>
              </a:rPr>
              <a:t>е</a:t>
            </a:r>
            <a:r>
              <a:rPr lang="en-US" altLang="en-US" sz="2000" dirty="0">
                <a:solidFill>
                  <a:srgbClr val="002060"/>
                </a:solidFill>
                <a:latin typeface="Times New Roman" panose="02020603050405020304" pitchFamily="18" charset="0"/>
                <a:cs typeface="Times New Roman" panose="02020603050405020304" pitchFamily="18" charset="0"/>
              </a:rPr>
              <a:t>дициясына қатысады.</a:t>
            </a:r>
            <a:endParaRPr lang="en-US" alt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1858-1859 жылдары өзінің әйгілі Қашқарияға саяхатын жасайды.</a:t>
            </a:r>
            <a:endParaRPr lang="en-US" altLang="en-US"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Шоқан саяхаттарының ғылыми нәтижелері  “Ыстықөл сапарының күнделігі”, “Қытай империясының батыс провинциясы мен Құлжа қаласы”, “”Қырғыздар туралы жазбалар” атты еңбектерінде баяндалған.</a:t>
            </a:r>
            <a:endParaRPr lang="en-US" alt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67690" y="248285"/>
            <a:ext cx="8611870" cy="3846195"/>
          </a:xfrm>
          <a:prstGeom prst="rect">
            <a:avLst/>
          </a:prstGeom>
          <a:noFill/>
        </p:spPr>
        <p:txBody>
          <a:bodyPr wrap="square" rtlCol="0">
            <a:spAutoFit/>
          </a:bodyPr>
          <a:lstStyle/>
          <a:p>
            <a:pPr algn="ctr"/>
            <a:r>
              <a:rPr lang="en-US" altLang="ru-RU" sz="2400" dirty="0">
                <a:solidFill>
                  <a:srgbClr val="C00000"/>
                </a:solidFill>
                <a:latin typeface="Times New Roman" panose="02020603050405020304" pitchFamily="18" charset="0"/>
                <a:cs typeface="Times New Roman" panose="02020603050405020304" pitchFamily="18" charset="0"/>
              </a:rPr>
              <a:t>Шоқан </a:t>
            </a:r>
            <a:r>
              <a:rPr lang="ru-RU" sz="2400" i="1" dirty="0">
                <a:solidFill>
                  <a:srgbClr val="C00000"/>
                </a:solidFill>
                <a:latin typeface="Times New Roman" panose="02020603050405020304" pitchFamily="18" charset="0"/>
                <a:cs typeface="Times New Roman" panose="02020603050405020304" pitchFamily="18" charset="0"/>
                <a:sym typeface="+mn-ea"/>
              </a:rPr>
              <a:t>– </a:t>
            </a:r>
            <a:r>
              <a:rPr lang="en-US" altLang="en-US" sz="2400" dirty="0">
                <a:solidFill>
                  <a:srgbClr val="C00000"/>
                </a:solidFill>
                <a:latin typeface="Times New Roman" panose="02020603050405020304" pitchFamily="18" charset="0"/>
                <a:cs typeface="Times New Roman" panose="02020603050405020304" pitchFamily="18" charset="0"/>
              </a:rPr>
              <a:t>әдебиетші-ғалым</a:t>
            </a:r>
            <a:endParaRPr lang="en-US" altLang="ru-RU" sz="2400" dirty="0">
              <a:solidFill>
                <a:srgbClr val="C00000"/>
              </a:solidFill>
              <a:latin typeface="Times New Roman" panose="02020603050405020304" pitchFamily="18" charset="0"/>
              <a:cs typeface="Times New Roman" panose="02020603050405020304" pitchFamily="18" charset="0"/>
            </a:endParaRPr>
          </a:p>
          <a:p>
            <a:pPr algn="l"/>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ru-RU"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Ш</a:t>
            </a:r>
            <a:r>
              <a:rPr lang="en-US" altLang="en-US" sz="2000" dirty="0">
                <a:solidFill>
                  <a:srgbClr val="002060"/>
                </a:solidFill>
                <a:latin typeface="Times New Roman" panose="02020603050405020304" pitchFamily="18" charset="0"/>
                <a:cs typeface="Times New Roman" panose="02020603050405020304" pitchFamily="18" charset="0"/>
              </a:rPr>
              <a:t>оқан орыс ақын-жазушыларының еңбектерімен қатар Еуропа әдебиетінен Ж.Руссо, У.Шекспир, И.Г</a:t>
            </a:r>
            <a:r>
              <a:rPr lang="ru-RU" altLang="en-US" sz="2000" dirty="0">
                <a:solidFill>
                  <a:srgbClr val="002060"/>
                </a:solidFill>
                <a:latin typeface="Times New Roman" panose="02020603050405020304" pitchFamily="18" charset="0"/>
                <a:cs typeface="Times New Roman" panose="02020603050405020304" pitchFamily="18" charset="0"/>
              </a:rPr>
              <a:t>ё</a:t>
            </a:r>
            <a:r>
              <a:rPr lang="en-US" altLang="ru-RU" sz="2000" dirty="0">
                <a:solidFill>
                  <a:srgbClr val="002060"/>
                </a:solidFill>
                <a:latin typeface="Times New Roman" panose="02020603050405020304" pitchFamily="18" charset="0"/>
                <a:cs typeface="Times New Roman" panose="02020603050405020304" pitchFamily="18" charset="0"/>
              </a:rPr>
              <a:t>те шығармаларын сүйіп оқыған. Сөйтіп, батыс, шығыс, орыс әдебиетін зерттеуге де  ерте кіріскен.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en-US" sz="2000" dirty="0">
                <a:solidFill>
                  <a:srgbClr val="002060"/>
                </a:solidFill>
                <a:latin typeface="Times New Roman" panose="02020603050405020304" pitchFamily="18" charset="0"/>
                <a:cs typeface="Times New Roman" panose="02020603050405020304" pitchFamily="18" charset="0"/>
              </a:rPr>
              <a:t>	</a:t>
            </a:r>
            <a:r>
              <a:rPr lang="en-US" altLang="ru-RU" sz="2000" dirty="0">
                <a:solidFill>
                  <a:srgbClr val="002060"/>
                </a:solidFill>
                <a:latin typeface="Times New Roman" panose="02020603050405020304" pitchFamily="18" charset="0"/>
                <a:cs typeface="Times New Roman" panose="02020603050405020304" pitchFamily="18" charset="0"/>
              </a:rPr>
              <a:t>Қазақ ауыз әдебиетінің теориялық мәселелері сөз болатын “Қазақтың халық дастандарының үлгілері туралы”, “Орта жүз қазақтарының аңыз-әңгімелері”,  “</a:t>
            </a:r>
            <a:r>
              <a:rPr lang="en-US" altLang="ru-RU" sz="2000" dirty="0">
                <a:solidFill>
                  <a:srgbClr val="002060"/>
                </a:solidFill>
                <a:latin typeface="Times New Roman" panose="02020603050405020304" pitchFamily="18" charset="0"/>
                <a:cs typeface="Times New Roman" panose="02020603050405020304" pitchFamily="18" charset="0"/>
              </a:rPr>
              <a:t>XVIII</a:t>
            </a:r>
            <a:r>
              <a:rPr lang="en-US" altLang="ru-RU" sz="2000" dirty="0">
                <a:solidFill>
                  <a:srgbClr val="002060"/>
                </a:solidFill>
                <a:latin typeface="Times New Roman" panose="02020603050405020304" pitchFamily="18" charset="0"/>
                <a:cs typeface="Times New Roman" panose="02020603050405020304" pitchFamily="18" charset="0"/>
              </a:rPr>
              <a:t> ғасырдың батырлары туралы тарихи аңыздар” т.б. еңбектерінен оның терең білімдарлығы көрінеді. Уәлиханов қазақтың батырлар жыры үнді-герман эпостарына ұқсайтындығын айтады.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ru-RU" sz="2000" dirty="0">
                <a:solidFill>
                  <a:srgbClr val="002060"/>
                </a:solidFill>
                <a:latin typeface="Times New Roman" panose="02020603050405020304" pitchFamily="18" charset="0"/>
                <a:cs typeface="Times New Roman" panose="02020603050405020304" pitchFamily="18" charset="0"/>
              </a:rPr>
              <a:t>   Қазақтың тарихы мен этнографиясына, қазақ даласының әлеуметтік-саяси қатынастарына арналған еңбектерінің де мәні зор.</a:t>
            </a:r>
            <a:endParaRPr lang="en-US" altLang="ru-RU" sz="2000" dirty="0">
              <a:solidFill>
                <a:srgbClr val="002060"/>
              </a:solidFill>
              <a:latin typeface="Times New Roman" panose="02020603050405020304" pitchFamily="18" charset="0"/>
              <a:cs typeface="Times New Roman" panose="02020603050405020304" pitchFamily="18" charset="0"/>
            </a:endParaRPr>
          </a:p>
        </p:txBody>
      </p:sp>
      <p:sp>
        <p:nvSpPr>
          <p:cNvPr id="3" name="TextBox 1"/>
          <p:cNvSpPr txBox="1"/>
          <p:nvPr/>
        </p:nvSpPr>
        <p:spPr>
          <a:xfrm>
            <a:off x="683895" y="4283075"/>
            <a:ext cx="8495665" cy="1999615"/>
          </a:xfrm>
          <a:prstGeom prst="rect">
            <a:avLst/>
          </a:prstGeom>
          <a:noFill/>
        </p:spPr>
        <p:txBody>
          <a:bodyPr wrap="square" rtlCol="0">
            <a:spAutoFit/>
          </a:bodyPr>
          <a:p>
            <a:pPr algn="ctr"/>
            <a:r>
              <a:rPr lang="en-US" altLang="ru-RU" sz="2400" dirty="0">
                <a:solidFill>
                  <a:srgbClr val="C00000"/>
                </a:solidFill>
                <a:latin typeface="Times New Roman" panose="02020603050405020304" pitchFamily="18" charset="0"/>
                <a:cs typeface="Times New Roman" panose="02020603050405020304" pitchFamily="18" charset="0"/>
              </a:rPr>
              <a:t>Шоқан </a:t>
            </a:r>
            <a:r>
              <a:rPr lang="ru-RU" sz="2400" i="1" dirty="0">
                <a:solidFill>
                  <a:srgbClr val="C00000"/>
                </a:solidFill>
                <a:latin typeface="Times New Roman" panose="02020603050405020304" pitchFamily="18" charset="0"/>
                <a:cs typeface="Times New Roman" panose="02020603050405020304" pitchFamily="18" charset="0"/>
                <a:sym typeface="+mn-ea"/>
              </a:rPr>
              <a:t>–</a:t>
            </a:r>
            <a:r>
              <a:rPr lang="ru-RU" sz="2400" dirty="0">
                <a:solidFill>
                  <a:srgbClr val="C00000"/>
                </a:solidFill>
                <a:latin typeface="Times New Roman" panose="02020603050405020304" pitchFamily="18" charset="0"/>
                <a:cs typeface="Times New Roman" panose="02020603050405020304" pitchFamily="18" charset="0"/>
                <a:sym typeface="+mn-ea"/>
              </a:rPr>
              <a:t> </a:t>
            </a:r>
            <a:r>
              <a:rPr lang="en-US" altLang="ru-RU" sz="2400" dirty="0">
                <a:solidFill>
                  <a:srgbClr val="C00000"/>
                </a:solidFill>
                <a:latin typeface="Times New Roman" panose="02020603050405020304" pitchFamily="18" charset="0"/>
                <a:cs typeface="Times New Roman" panose="02020603050405020304" pitchFamily="18" charset="0"/>
                <a:sym typeface="+mn-ea"/>
              </a:rPr>
              <a:t>суретші</a:t>
            </a:r>
            <a:endParaRPr lang="en-US" altLang="ru-RU" sz="2400" dirty="0">
              <a:solidFill>
                <a:srgbClr val="C00000"/>
              </a:solidFill>
              <a:latin typeface="Times New Roman" panose="02020603050405020304" pitchFamily="18" charset="0"/>
              <a:cs typeface="Times New Roman" panose="02020603050405020304" pitchFamily="18" charset="0"/>
            </a:endParaRPr>
          </a:p>
          <a:p>
            <a:pPr algn="l"/>
            <a:r>
              <a:rPr lang="en-US" altLang="ru-RU" sz="2000" dirty="0">
                <a:solidFill>
                  <a:srgbClr val="002060"/>
                </a:solidFill>
                <a:latin typeface="Times New Roman" panose="02020603050405020304" pitchFamily="18" charset="0"/>
                <a:cs typeface="Times New Roman" panose="02020603050405020304" pitchFamily="18" charset="0"/>
              </a:rPr>
              <a:t> </a:t>
            </a:r>
            <a:endParaRPr lang="en-US" altLang="ru-RU" sz="2000" dirty="0">
              <a:solidFill>
                <a:srgbClr val="002060"/>
              </a:solidFill>
              <a:latin typeface="Times New Roman" panose="02020603050405020304" pitchFamily="18" charset="0"/>
              <a:cs typeface="Times New Roman" panose="02020603050405020304" pitchFamily="18" charset="0"/>
            </a:endParaRPr>
          </a:p>
          <a:p>
            <a:pPr algn="just"/>
            <a:r>
              <a:rPr lang="en-US" altLang="ru-RU" sz="2000" dirty="0">
                <a:solidFill>
                  <a:srgbClr val="002060"/>
                </a:solidFill>
                <a:latin typeface="Times New Roman" panose="02020603050405020304" pitchFamily="18" charset="0"/>
                <a:cs typeface="Times New Roman" panose="02020603050405020304" pitchFamily="18" charset="0"/>
              </a:rPr>
              <a:t>      </a:t>
            </a:r>
            <a:r>
              <a:rPr lang="en-US" altLang="en-US" sz="2000" dirty="0">
                <a:solidFill>
                  <a:srgbClr val="002060"/>
                </a:solidFill>
                <a:latin typeface="Times New Roman" panose="02020603050405020304" pitchFamily="18" charset="0"/>
                <a:cs typeface="Times New Roman" panose="02020603050405020304" pitchFamily="18" charset="0"/>
              </a:rPr>
              <a:t>Ш</a:t>
            </a:r>
            <a:r>
              <a:rPr lang="en-US" altLang="en-US" sz="2000" dirty="0">
                <a:solidFill>
                  <a:srgbClr val="002060"/>
                </a:solidFill>
                <a:latin typeface="Times New Roman" panose="02020603050405020304" pitchFamily="18" charset="0"/>
                <a:cs typeface="Times New Roman" panose="02020603050405020304" pitchFamily="18" charset="0"/>
              </a:rPr>
              <a:t>.Уәлихановтан қалған мұраның бір бөлігін бейнелеу өнері саласындағы еңбектері құрайды. Ол, негізінен, портрет, пейзаж және халықтың тұрмыс-салтын бейнелеу жанрымен айналысқан. Шоқаннан 150-ге тарта сурет қалған. </a:t>
            </a:r>
            <a:endParaRPr lang="en-US" altLang="en-US" sz="20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3340" y="34422"/>
            <a:ext cx="8666922" cy="646331"/>
          </a:xfrm>
          <a:prstGeom prst="rect">
            <a:avLst/>
          </a:prstGeom>
          <a:noFill/>
        </p:spPr>
        <p:txBody>
          <a:bodyPr wrap="square" rtlCol="0">
            <a:spAutoFit/>
          </a:bodyPr>
          <a:lstStyle/>
          <a:p>
            <a:endParaRPr lang="en-US" dirty="0">
              <a:solidFill>
                <a:srgbClr val="002060"/>
              </a:solidFill>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endParaRPr lang="ru-RU" dirty="0"/>
          </a:p>
        </p:txBody>
      </p:sp>
      <p:sp>
        <p:nvSpPr>
          <p:cNvPr id="7" name="TextBox 6"/>
          <p:cNvSpPr txBox="1"/>
          <p:nvPr/>
        </p:nvSpPr>
        <p:spPr>
          <a:xfrm>
            <a:off x="1306830" y="256540"/>
            <a:ext cx="7903845" cy="2676525"/>
          </a:xfrm>
          <a:prstGeom prst="rect">
            <a:avLst/>
          </a:prstGeom>
          <a:noFill/>
        </p:spPr>
        <p:txBody>
          <a:bodyPr wrap="square" rtlCol="0">
            <a:spAutoFit/>
          </a:bodyPr>
          <a:lstStyle/>
          <a:p>
            <a:r>
              <a:rPr lang="en-US" altLang="en-US" sz="2000" b="1" dirty="0">
                <a:solidFill>
                  <a:srgbClr val="002060"/>
                </a:solidFill>
                <a:latin typeface="Times New Roman" panose="02020603050405020304" pitchFamily="18" charset="0"/>
                <a:cs typeface="Times New Roman" panose="02020603050405020304" pitchFamily="18" charset="0"/>
              </a:rPr>
              <a:t>1-тапсырма.</a:t>
            </a:r>
            <a:endParaRPr lang="en-US" altLang="en-US" sz="2000" b="1" dirty="0">
              <a:solidFill>
                <a:srgbClr val="002060"/>
              </a:solidFill>
              <a:latin typeface="Times New Roman" panose="02020603050405020304" pitchFamily="18" charset="0"/>
              <a:cs typeface="Times New Roman" panose="02020603050405020304" pitchFamily="18" charset="0"/>
            </a:endParaRPr>
          </a:p>
          <a:p>
            <a:r>
              <a:rPr lang="en-US" altLang="en-US" sz="2000" b="1" dirty="0">
                <a:solidFill>
                  <a:srgbClr val="002060"/>
                </a:solidFill>
                <a:latin typeface="Times New Roman" panose="02020603050405020304" pitchFamily="18" charset="0"/>
                <a:cs typeface="Times New Roman" panose="02020603050405020304" pitchFamily="18" charset="0"/>
              </a:rPr>
              <a:t>Берілген ақпараттардың дұрыс не бұрыстығын анықтаңыз</a:t>
            </a:r>
            <a:r>
              <a:rPr lang="en-US" sz="2000" b="1" dirty="0">
                <a:solidFill>
                  <a:srgbClr val="002060"/>
                </a:solidFill>
                <a:latin typeface="Times New Roman" panose="02020603050405020304" pitchFamily="18" charset="0"/>
                <a:cs typeface="Times New Roman" panose="02020603050405020304" pitchFamily="18" charset="0"/>
              </a:rPr>
              <a:t> </a:t>
            </a:r>
            <a:endParaRPr lang="en-US" sz="2000" b="1" dirty="0">
              <a:solidFill>
                <a:srgbClr val="002060"/>
              </a:solidFill>
              <a:latin typeface="Times New Roman" panose="02020603050405020304" pitchFamily="18" charset="0"/>
              <a:cs typeface="Times New Roman" panose="02020603050405020304" pitchFamily="18" charset="0"/>
            </a:endParaRPr>
          </a:p>
          <a:p>
            <a:endParaRPr lang="en-US" altLang="en-US" sz="2000" b="1" dirty="0">
              <a:solidFill>
                <a:srgbClr val="002060"/>
              </a:solidFill>
              <a:latin typeface="Times New Roman" panose="02020603050405020304" pitchFamily="18" charset="0"/>
              <a:cs typeface="Times New Roman" panose="02020603050405020304" pitchFamily="18" charset="0"/>
            </a:endParaRPr>
          </a:p>
          <a:p>
            <a:r>
              <a:rPr lang="en-US" altLang="en-US" sz="2000" dirty="0">
                <a:solidFill>
                  <a:srgbClr val="0070C0"/>
                </a:solidFill>
                <a:latin typeface="Times New Roman" panose="02020603050405020304" pitchFamily="18" charset="0"/>
                <a:cs typeface="Times New Roman" panose="02020603050405020304" pitchFamily="18" charset="0"/>
              </a:rPr>
              <a:t>Дескриптор:</a:t>
            </a:r>
            <a:endParaRPr lang="en-US" altLang="en-US" sz="2000" dirty="0">
              <a:solidFill>
                <a:srgbClr val="0070C0"/>
              </a:solidFill>
              <a:latin typeface="Times New Roman" panose="02020603050405020304" pitchFamily="18" charset="0"/>
              <a:cs typeface="Times New Roman" panose="02020603050405020304" pitchFamily="18" charset="0"/>
            </a:endParaRPr>
          </a:p>
          <a:p>
            <a:r>
              <a:rPr lang="en-US" altLang="en-US" dirty="0">
                <a:solidFill>
                  <a:srgbClr val="0070C0"/>
                </a:solidFill>
                <a:latin typeface="Times New Roman" panose="02020603050405020304" pitchFamily="18" charset="0"/>
                <a:cs typeface="Times New Roman" panose="02020603050405020304" pitchFamily="18" charset="0"/>
              </a:rPr>
              <a:t>-  ақпараттардың мазмұнын біледі;</a:t>
            </a:r>
            <a:endParaRPr lang="en-US" altLang="en-US" dirty="0">
              <a:solidFill>
                <a:srgbClr val="0070C0"/>
              </a:solidFill>
              <a:latin typeface="Times New Roman" panose="02020603050405020304" pitchFamily="18" charset="0"/>
              <a:cs typeface="Times New Roman" panose="02020603050405020304" pitchFamily="18" charset="0"/>
            </a:endParaRPr>
          </a:p>
          <a:p>
            <a:r>
              <a:rPr lang="en-US" altLang="en-US" dirty="0">
                <a:solidFill>
                  <a:srgbClr val="0070C0"/>
                </a:solidFill>
                <a:latin typeface="Times New Roman" panose="02020603050405020304" pitchFamily="18" charset="0"/>
                <a:cs typeface="Times New Roman" panose="02020603050405020304" pitchFamily="18" charset="0"/>
              </a:rPr>
              <a:t>-  берілген ақпараттардың дұрыс, бұрыстығын ажыратады.</a:t>
            </a:r>
            <a:endParaRPr lang="en-US" dirty="0">
              <a:solidFill>
                <a:srgbClr val="0070C0"/>
              </a:solidFill>
              <a:latin typeface="Times New Roman" panose="02020603050405020304" pitchFamily="18" charset="0"/>
              <a:cs typeface="Times New Roman" panose="02020603050405020304" pitchFamily="18" charset="0"/>
            </a:endParaRPr>
          </a:p>
          <a:p>
            <a:endParaRPr lang="en-US" b="1" dirty="0">
              <a:solidFill>
                <a:srgbClr val="002060"/>
              </a:solidFill>
              <a:latin typeface="Times New Roman" panose="02020603050405020304" pitchFamily="18" charset="0"/>
              <a:cs typeface="Times New Roman" panose="02020603050405020304" pitchFamily="18" charset="0"/>
            </a:endParaRPr>
          </a:p>
          <a:p>
            <a:endParaRPr lang="en-US" b="1" dirty="0">
              <a:solidFill>
                <a:srgbClr val="002060"/>
              </a:solidFill>
              <a:latin typeface="Times New Roman" panose="02020603050405020304" pitchFamily="18" charset="0"/>
              <a:cs typeface="Times New Roman" panose="02020603050405020304" pitchFamily="18" charset="0"/>
            </a:endParaRPr>
          </a:p>
          <a:p>
            <a:endParaRPr lang="en-US" sz="16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p:nvPr/>
        </p:nvGraphicFramePr>
        <p:xfrm>
          <a:off x="859790" y="2275840"/>
          <a:ext cx="8532495" cy="3246120"/>
        </p:xfrm>
        <a:graphic>
          <a:graphicData uri="http://schemas.openxmlformats.org/drawingml/2006/table">
            <a:tbl>
              <a:tblPr firstRow="1" bandRow="1">
                <a:tableStyleId>{5C22544A-7EE6-4342-B048-85BDC9FD1C3A}</a:tableStyleId>
              </a:tblPr>
              <a:tblGrid>
                <a:gridCol w="5950585"/>
                <a:gridCol w="1274445"/>
                <a:gridCol w="1307465"/>
              </a:tblGrid>
              <a:tr h="381000">
                <a:tc>
                  <a:txBody>
                    <a:bodyPr/>
                    <a:p>
                      <a:pPr algn="ctr">
                        <a:buNone/>
                      </a:pPr>
                      <a:r>
                        <a:rPr lang="en-US" altLang="en-US" sz="2000">
                          <a:solidFill>
                            <a:srgbClr val="002060"/>
                          </a:solidFill>
                          <a:latin typeface="Times New Roman" panose="02020603050405020304" pitchFamily="18" charset="0"/>
                          <a:cs typeface="Times New Roman" panose="02020603050405020304" pitchFamily="18" charset="0"/>
                          <a:sym typeface="+mn-ea"/>
                        </a:rPr>
                        <a:t>А</a:t>
                      </a:r>
                      <a:r>
                        <a:rPr lang="en-US" altLang="ru-RU" sz="2000">
                          <a:solidFill>
                            <a:srgbClr val="002060"/>
                          </a:solidFill>
                          <a:latin typeface="Times New Roman" panose="02020603050405020304" pitchFamily="18" charset="0"/>
                          <a:cs typeface="Times New Roman" panose="02020603050405020304" pitchFamily="18" charset="0"/>
                          <a:sym typeface="+mn-ea"/>
                        </a:rPr>
                        <a:t>қпараттар</a:t>
                      </a:r>
                      <a:endParaRPr lang="en-US" altLang="ru-RU" sz="200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дұрыс</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бұрыс</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Қырғыздың “Манас” жырын бірінші рет баспаға ұсынып, орыс ғалымдарына таныстырған да</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ru-RU" sz="2000" i="1" dirty="0">
                          <a:solidFill>
                            <a:srgbClr val="002060"/>
                          </a:solidFill>
                          <a:latin typeface="Times New Roman" panose="02020603050405020304" pitchFamily="18" charset="0"/>
                          <a:cs typeface="Times New Roman" panose="02020603050405020304" pitchFamily="18" charset="0"/>
                          <a:sym typeface="+mn-ea"/>
                        </a:rPr>
                        <a:t>–</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 Шоқан</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1858 жылы қырғыз елін зерттеу экспедициясына қатысады</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1005840">
                <a:tc>
                  <a:txBody>
                    <a:bodyPr/>
                    <a:p>
                      <a:pPr>
                        <a:buNone/>
                      </a:pP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Шоқан орыс ақын-жазушыларының еңбектерімен қатар Еуропа әдебиетінен Ж.Руссо, У.Шекспир, И.Г</a:t>
                      </a:r>
                      <a:r>
                        <a:rPr lang="ru-RU" altLang="en-US" sz="2000" dirty="0">
                          <a:solidFill>
                            <a:srgbClr val="002060"/>
                          </a:solidFill>
                          <a:latin typeface="Times New Roman" panose="02020603050405020304" pitchFamily="18" charset="0"/>
                          <a:cs typeface="Times New Roman" panose="02020603050405020304" pitchFamily="18" charset="0"/>
                          <a:sym typeface="+mn-ea"/>
                        </a:rPr>
                        <a:t>ё</a:t>
                      </a:r>
                      <a:r>
                        <a:rPr lang="en-US" altLang="ru-RU" sz="2000" dirty="0">
                          <a:solidFill>
                            <a:srgbClr val="002060"/>
                          </a:solidFill>
                          <a:latin typeface="Times New Roman" panose="02020603050405020304" pitchFamily="18" charset="0"/>
                          <a:cs typeface="Times New Roman" panose="02020603050405020304" pitchFamily="18" charset="0"/>
                          <a:sym typeface="+mn-ea"/>
                        </a:rPr>
                        <a:t>те шығармаларын сүйіп оқыған</a:t>
                      </a:r>
                      <a:endParaRPr lang="en-US" altLang="ru-RU"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Шоқаннан 150-ге тарта сурет қалған</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ru-RU" sz="2000" dirty="0">
                          <a:solidFill>
                            <a:srgbClr val="002060"/>
                          </a:solidFill>
                          <a:latin typeface="Times New Roman" panose="02020603050405020304" pitchFamily="18" charset="0"/>
                          <a:cs typeface="Times New Roman" panose="02020603050405020304" pitchFamily="18" charset="0"/>
                          <a:sym typeface="+mn-ea"/>
                        </a:rPr>
                        <a:t>Уәлиханов қазақтың батырлар жыры </a:t>
                      </a:r>
                      <a:r>
                        <a:rPr lang="en-US" altLang="en-US" sz="2000" dirty="0">
                          <a:solidFill>
                            <a:srgbClr val="002060"/>
                          </a:solidFill>
                          <a:latin typeface="Times New Roman" panose="02020603050405020304" pitchFamily="18" charset="0"/>
                          <a:cs typeface="Times New Roman" panose="02020603050405020304" pitchFamily="18" charset="0"/>
                          <a:sym typeface="+mn-ea"/>
                        </a:rPr>
                        <a:t>қырғыз</a:t>
                      </a:r>
                      <a:r>
                        <a:rPr lang="en-US" altLang="ru-RU" sz="2000" dirty="0">
                          <a:solidFill>
                            <a:srgbClr val="002060"/>
                          </a:solidFill>
                          <a:latin typeface="Times New Roman" panose="02020603050405020304" pitchFamily="18" charset="0"/>
                          <a:cs typeface="Times New Roman" panose="02020603050405020304" pitchFamily="18" charset="0"/>
                          <a:sym typeface="+mn-ea"/>
                        </a:rPr>
                        <a:t> эпостарына ұқсайтындығын айтады</a:t>
                      </a:r>
                      <a:endParaRPr lang="en-US" altLang="ru-RU"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3340" y="34422"/>
            <a:ext cx="8666922" cy="646331"/>
          </a:xfrm>
          <a:prstGeom prst="rect">
            <a:avLst/>
          </a:prstGeom>
          <a:noFill/>
        </p:spPr>
        <p:txBody>
          <a:bodyPr wrap="square" rtlCol="0">
            <a:spAutoFit/>
          </a:bodyPr>
          <a:lstStyle/>
          <a:p>
            <a:endParaRPr lang="en-US" dirty="0">
              <a:solidFill>
                <a:srgbClr val="002060"/>
              </a:solidFill>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 </a:t>
            </a:r>
            <a:endParaRPr lang="ru-RU" dirty="0"/>
          </a:p>
        </p:txBody>
      </p:sp>
      <p:sp>
        <p:nvSpPr>
          <p:cNvPr id="7" name="TextBox 6"/>
          <p:cNvSpPr txBox="1"/>
          <p:nvPr/>
        </p:nvSpPr>
        <p:spPr>
          <a:xfrm>
            <a:off x="1564005" y="472440"/>
            <a:ext cx="9105900" cy="1198880"/>
          </a:xfrm>
          <a:prstGeom prst="rect">
            <a:avLst/>
          </a:prstGeom>
          <a:noFill/>
        </p:spPr>
        <p:txBody>
          <a:bodyPr wrap="square" rtlCol="0">
            <a:spAutoFit/>
          </a:bodyPr>
          <a:lstStyle/>
          <a:p>
            <a:r>
              <a:rPr lang="en-US" altLang="en-US" sz="2000" b="1" dirty="0">
                <a:solidFill>
                  <a:srgbClr val="C00000"/>
                </a:solidFill>
                <a:latin typeface="Times New Roman" panose="02020603050405020304" pitchFamily="18" charset="0"/>
                <a:cs typeface="Times New Roman" panose="02020603050405020304" pitchFamily="18" charset="0"/>
              </a:rPr>
              <a:t>Өзіңді тексер!</a:t>
            </a:r>
            <a:endParaRPr lang="en-US" altLang="en-US" sz="2000" b="1" dirty="0">
              <a:solidFill>
                <a:srgbClr val="C00000"/>
              </a:solidFill>
              <a:latin typeface="Times New Roman" panose="02020603050405020304" pitchFamily="18" charset="0"/>
              <a:cs typeface="Times New Roman" panose="02020603050405020304" pitchFamily="18" charset="0"/>
            </a:endParaRPr>
          </a:p>
          <a:p>
            <a:endParaRPr lang="en-US" b="1" dirty="0">
              <a:solidFill>
                <a:srgbClr val="002060"/>
              </a:solidFill>
              <a:latin typeface="Times New Roman" panose="02020603050405020304" pitchFamily="18" charset="0"/>
              <a:cs typeface="Times New Roman" panose="02020603050405020304" pitchFamily="18" charset="0"/>
            </a:endParaRPr>
          </a:p>
          <a:p>
            <a:endParaRPr lang="en-US" b="1" dirty="0">
              <a:solidFill>
                <a:srgbClr val="002060"/>
              </a:solidFill>
              <a:latin typeface="Times New Roman" panose="02020603050405020304" pitchFamily="18" charset="0"/>
              <a:cs typeface="Times New Roman" panose="02020603050405020304" pitchFamily="18" charset="0"/>
            </a:endParaRPr>
          </a:p>
          <a:p>
            <a:endParaRPr lang="en-US" sz="1600" b="1" dirty="0">
              <a:solidFill>
                <a:srgbClr val="002060"/>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p:nvPr/>
        </p:nvGraphicFramePr>
        <p:xfrm>
          <a:off x="1002665" y="1196340"/>
          <a:ext cx="8532495" cy="3246120"/>
        </p:xfrm>
        <a:graphic>
          <a:graphicData uri="http://schemas.openxmlformats.org/drawingml/2006/table">
            <a:tbl>
              <a:tblPr firstRow="1" bandRow="1">
                <a:tableStyleId>{5C22544A-7EE6-4342-B048-85BDC9FD1C3A}</a:tableStyleId>
              </a:tblPr>
              <a:tblGrid>
                <a:gridCol w="5934075"/>
                <a:gridCol w="1290955"/>
                <a:gridCol w="1307465"/>
              </a:tblGrid>
              <a:tr h="381000">
                <a:tc>
                  <a:txBody>
                    <a:bodyPr/>
                    <a:p>
                      <a:pPr algn="ctr">
                        <a:buNone/>
                      </a:pPr>
                      <a:r>
                        <a:rPr lang="en-US" altLang="en-US" sz="2000">
                          <a:solidFill>
                            <a:srgbClr val="002060"/>
                          </a:solidFill>
                          <a:latin typeface="Times New Roman" panose="02020603050405020304" pitchFamily="18" charset="0"/>
                          <a:cs typeface="Times New Roman" panose="02020603050405020304" pitchFamily="18" charset="0"/>
                          <a:sym typeface="+mn-ea"/>
                        </a:rPr>
                        <a:t>А</a:t>
                      </a:r>
                      <a:r>
                        <a:rPr lang="en-US" altLang="ru-RU" sz="2000">
                          <a:solidFill>
                            <a:srgbClr val="002060"/>
                          </a:solidFill>
                          <a:latin typeface="Times New Roman" panose="02020603050405020304" pitchFamily="18" charset="0"/>
                          <a:cs typeface="Times New Roman" panose="02020603050405020304" pitchFamily="18" charset="0"/>
                          <a:sym typeface="+mn-ea"/>
                        </a:rPr>
                        <a:t>қпараттар</a:t>
                      </a:r>
                      <a:endParaRPr lang="en-US" altLang="ru-RU" sz="200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дұрыс</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бұрыс</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Қырғыздың “Манас” жырын бірінші рет баспаға ұсынып, орыс ғалымдарына таныстырған да</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ru-RU" sz="2000" i="1" dirty="0">
                          <a:solidFill>
                            <a:srgbClr val="002060"/>
                          </a:solidFill>
                          <a:latin typeface="Times New Roman" panose="02020603050405020304" pitchFamily="18" charset="0"/>
                          <a:cs typeface="Times New Roman" panose="02020603050405020304" pitchFamily="18" charset="0"/>
                          <a:sym typeface="+mn-ea"/>
                        </a:rPr>
                        <a:t>–</a:t>
                      </a: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 Шоқан</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p>
                      <a:pPr algn="ctr">
                        <a:buNone/>
                      </a:pPr>
                      <a:r>
                        <a:rPr lang="en-US" altLang="ru-RU" sz="2000">
                          <a:solidFill>
                            <a:srgbClr val="002060"/>
                          </a:solidFill>
                          <a:latin typeface="Times New Roman" panose="02020603050405020304" pitchFamily="18" charset="0"/>
                          <a:cs typeface="Times New Roman" panose="02020603050405020304" pitchFamily="18" charset="0"/>
                        </a:rPr>
                        <a:t>+</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70104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1858 жылы қырғыз елін зерттеу экспедициясына қатысады</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p>
                      <a:pPr algn="ctr">
                        <a:buNone/>
                      </a:pPr>
                      <a:r>
                        <a:rPr lang="en-US" altLang="ru-RU" sz="2000">
                          <a:solidFill>
                            <a:srgbClr val="002060"/>
                          </a:solidFill>
                          <a:latin typeface="Times New Roman" panose="02020603050405020304" pitchFamily="18" charset="0"/>
                          <a:cs typeface="Times New Roman" panose="02020603050405020304" pitchFamily="18" charset="0"/>
                        </a:rPr>
                        <a:t>+</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ru-RU" sz="2000" dirty="0">
                          <a:solidFill>
                            <a:srgbClr val="002060"/>
                          </a:solidFill>
                          <a:latin typeface="Times New Roman" panose="02020603050405020304" pitchFamily="18" charset="0"/>
                          <a:cs typeface="Times New Roman" panose="02020603050405020304" pitchFamily="18" charset="0"/>
                          <a:sym typeface="+mn-ea"/>
                        </a:rPr>
                        <a:t> </a:t>
                      </a:r>
                      <a:r>
                        <a:rPr lang="en-US" altLang="en-US" sz="2000" dirty="0">
                          <a:solidFill>
                            <a:srgbClr val="002060"/>
                          </a:solidFill>
                          <a:latin typeface="Times New Roman" panose="02020603050405020304" pitchFamily="18" charset="0"/>
                          <a:cs typeface="Times New Roman" panose="02020603050405020304" pitchFamily="18" charset="0"/>
                          <a:sym typeface="+mn-ea"/>
                        </a:rPr>
                        <a:t>Шоқан орыс ақын-жазушыларының еңбектерімен қатар Еуропа әдебиетінен Ж.Руссо, У.Шекспир, И.Г</a:t>
                      </a:r>
                      <a:r>
                        <a:rPr lang="ru-RU" altLang="en-US" sz="2000" dirty="0">
                          <a:solidFill>
                            <a:srgbClr val="002060"/>
                          </a:solidFill>
                          <a:latin typeface="Times New Roman" panose="02020603050405020304" pitchFamily="18" charset="0"/>
                          <a:cs typeface="Times New Roman" panose="02020603050405020304" pitchFamily="18" charset="0"/>
                          <a:sym typeface="+mn-ea"/>
                        </a:rPr>
                        <a:t>ё</a:t>
                      </a:r>
                      <a:r>
                        <a:rPr lang="en-US" altLang="ru-RU" sz="2000" dirty="0">
                          <a:solidFill>
                            <a:srgbClr val="002060"/>
                          </a:solidFill>
                          <a:latin typeface="Times New Roman" panose="02020603050405020304" pitchFamily="18" charset="0"/>
                          <a:cs typeface="Times New Roman" panose="02020603050405020304" pitchFamily="18" charset="0"/>
                          <a:sym typeface="+mn-ea"/>
                        </a:rPr>
                        <a:t>те шығармаларын сүйіп оқыған</a:t>
                      </a:r>
                      <a:endParaRPr lang="en-US" altLang="ru-RU"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p>
                      <a:pPr algn="ctr">
                        <a:buNone/>
                      </a:pPr>
                      <a:r>
                        <a:rPr lang="en-US" altLang="ru-RU" sz="2000">
                          <a:solidFill>
                            <a:srgbClr val="002060"/>
                          </a:solidFill>
                          <a:latin typeface="Times New Roman" panose="02020603050405020304" pitchFamily="18" charset="0"/>
                          <a:cs typeface="Times New Roman" panose="02020603050405020304" pitchFamily="18" charset="0"/>
                        </a:rPr>
                        <a:t>+</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en-US" sz="2000" dirty="0">
                          <a:solidFill>
                            <a:srgbClr val="002060"/>
                          </a:solidFill>
                          <a:latin typeface="Times New Roman" panose="02020603050405020304" pitchFamily="18" charset="0"/>
                          <a:cs typeface="Times New Roman" panose="02020603050405020304" pitchFamily="18" charset="0"/>
                          <a:sym typeface="+mn-ea"/>
                        </a:rPr>
                        <a:t>Шоқаннан 150-ге тарта сурет қалған</a:t>
                      </a:r>
                      <a:endParaRPr lang="en-US" altLang="en-US"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r h="381000">
                <a:tc>
                  <a:txBody>
                    <a:bodyPr/>
                    <a:p>
                      <a:pPr>
                        <a:buNone/>
                      </a:pPr>
                      <a:r>
                        <a:rPr lang="en-US" altLang="ru-RU" sz="2000" dirty="0">
                          <a:solidFill>
                            <a:srgbClr val="002060"/>
                          </a:solidFill>
                          <a:latin typeface="Times New Roman" panose="02020603050405020304" pitchFamily="18" charset="0"/>
                          <a:cs typeface="Times New Roman" panose="02020603050405020304" pitchFamily="18" charset="0"/>
                          <a:sym typeface="+mn-ea"/>
                        </a:rPr>
                        <a:t>Уәлиханов қазақтың батырлар жыры </a:t>
                      </a:r>
                      <a:r>
                        <a:rPr lang="en-US" altLang="en-US" sz="2000" dirty="0">
                          <a:solidFill>
                            <a:srgbClr val="002060"/>
                          </a:solidFill>
                          <a:latin typeface="Times New Roman" panose="02020603050405020304" pitchFamily="18" charset="0"/>
                          <a:cs typeface="Times New Roman" panose="02020603050405020304" pitchFamily="18" charset="0"/>
                          <a:sym typeface="+mn-ea"/>
                        </a:rPr>
                        <a:t>қырғыз</a:t>
                      </a:r>
                      <a:r>
                        <a:rPr lang="en-US" altLang="ru-RU" sz="2000" dirty="0">
                          <a:solidFill>
                            <a:srgbClr val="002060"/>
                          </a:solidFill>
                          <a:latin typeface="Times New Roman" panose="02020603050405020304" pitchFamily="18" charset="0"/>
                          <a:cs typeface="Times New Roman" panose="02020603050405020304" pitchFamily="18" charset="0"/>
                          <a:sym typeface="+mn-ea"/>
                        </a:rPr>
                        <a:t> эпостарына ұқсайтындығын айтады</a:t>
                      </a:r>
                      <a:endParaRPr lang="en-US" altLang="ru-RU" sz="2000" dirty="0">
                        <a:solidFill>
                          <a:srgbClr val="002060"/>
                        </a:solidFill>
                        <a:latin typeface="Times New Roman" panose="02020603050405020304" pitchFamily="18" charset="0"/>
                        <a:cs typeface="Times New Roman" panose="02020603050405020304" pitchFamily="18" charset="0"/>
                        <a:sym typeface="+mn-ea"/>
                      </a:endParaRPr>
                    </a:p>
                  </a:txBody>
                  <a:tcPr>
                    <a:solidFill>
                      <a:schemeClr val="accent2">
                        <a:lumMod val="20000"/>
                        <a:lumOff val="80000"/>
                      </a:schemeClr>
                    </a:solidFill>
                  </a:tcPr>
                </a:tc>
                <a:tc>
                  <a:txBody>
                    <a:bodyPr/>
                    <a:p>
                      <a:pPr algn="ctr">
                        <a:buNone/>
                      </a:pPr>
                      <a:endParaRPr lang="ru-RU" altLang="en-US"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c>
                  <a:txBody>
                    <a:bodyPr/>
                    <a:p>
                      <a:pPr algn="ctr">
                        <a:buNone/>
                      </a:pPr>
                      <a:r>
                        <a:rPr lang="en-US" altLang="ru-RU" sz="2000">
                          <a:solidFill>
                            <a:srgbClr val="002060"/>
                          </a:solidFill>
                          <a:latin typeface="Times New Roman" panose="02020603050405020304" pitchFamily="18" charset="0"/>
                          <a:cs typeface="Times New Roman" panose="02020603050405020304" pitchFamily="18" charset="0"/>
                        </a:rPr>
                        <a:t>+</a:t>
                      </a:r>
                      <a:endParaRPr lang="en-US" altLang="ru-RU" sz="2000">
                        <a:solidFill>
                          <a:srgbClr val="002060"/>
                        </a:solidFill>
                        <a:latin typeface="Times New Roman" panose="02020603050405020304" pitchFamily="18" charset="0"/>
                        <a:cs typeface="Times New Roman" panose="02020603050405020304" pitchFamily="18" charset="0"/>
                      </a:endParaRPr>
                    </a:p>
                  </a:txBody>
                  <a:tcPr>
                    <a:solidFill>
                      <a:schemeClr val="accent2">
                        <a:lumMod val="20000"/>
                        <a:lumOff val="80000"/>
                      </a:schemeClr>
                    </a:solidFill>
                  </a:tcPr>
                </a:tc>
              </a:tr>
            </a:tbl>
          </a:graphicData>
        </a:graphic>
      </p:graphicFrame>
    </p:spTree>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7638</Words>
  <Application>WPS Presentation</Application>
  <PresentationFormat>Широкоэкранный</PresentationFormat>
  <Paragraphs>235</Paragraphs>
  <Slides>16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16</vt:i4>
      </vt:variant>
    </vt:vector>
  </HeadingPairs>
  <TitlesOfParts>
    <vt:vector size="30" baseType="lpstr">
      <vt:lpstr>Arial</vt:lpstr>
      <vt:lpstr>SimSun</vt:lpstr>
      <vt:lpstr>Wingdings</vt:lpstr>
      <vt:lpstr>Wingdings 3</vt:lpstr>
      <vt:lpstr>Symbol</vt:lpstr>
      <vt:lpstr>Arial</vt:lpstr>
      <vt:lpstr>Times New Roman</vt:lpstr>
      <vt:lpstr>Times New Roman</vt:lpstr>
      <vt:lpstr>Microsoft YaHei</vt:lpstr>
      <vt:lpstr/>
      <vt:lpstr>Arial Unicode MS</vt:lpstr>
      <vt:lpstr>Trebuchet MS</vt:lpstr>
      <vt:lpstr>Calibri</vt:lpstr>
      <vt:lpstr>Аспект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balzhan</dc:creator>
  <cp:lastModifiedBy>hp-pc</cp:lastModifiedBy>
  <cp:revision>76</cp:revision>
  <dcterms:created xsi:type="dcterms:W3CDTF">2020-06-24T18:02:00Z</dcterms:created>
  <dcterms:modified xsi:type="dcterms:W3CDTF">2020-10-20T14:04:48Z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1049-11.2.0.9718</vt:lpwstr>
  </property>
</Properties>
</file>