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2.png" ContentType="image/png"/>
  <Override PartName="/ppt/media/image3.png" ContentType="image/png"/>
  <Override PartName="/ppt/media/image5.jpeg" ContentType="image/jpeg"/>
  <Override PartName="/ppt/media/image4.png" ContentType="image/png"/>
  <Override PartName="/ppt/media/image6.png" ContentType="image/png"/>
  <Override PartName="/ppt/media/image7.png" ContentType="image/png"/>
  <Override PartName="/ppt/media/image8.png" ContentType="image/png"/>
  <Override PartName="/ppt/media/image10.png" ContentType="image/png"/>
  <Override PartName="/ppt/media/image9.png" ContentType="image/pn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932BE643-779D-4F4C-A3CC-35A1D7E53715}"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88C40597-FD62-4497-A41E-E047C26D641B}"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5.jpeg"/><Relationship Id="rId3"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5.jpeg"/><Relationship Id="rId3"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7.png"/><Relationship Id="rId3" Type="http://schemas.openxmlformats.org/officeDocument/2006/relationships/image" Target="../media/image3.png"/><Relationship Id="rId4" Type="http://schemas.openxmlformats.org/officeDocument/2006/relationships/image" Target="../media/image8.png"/><Relationship Id="rId5" Type="http://schemas.openxmlformats.org/officeDocument/2006/relationships/image" Target="../media/image9.png"/><Relationship Id="rId6" Type="http://schemas.openxmlformats.org/officeDocument/2006/relationships/image" Target="../media/image10.png"/><Relationship Id="rId7"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5.jpeg"/><Relationship Id="rId3"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6.png"/><Relationship Id="rId3"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3decf5"/>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cxnSp>
        <p:nvCxnSpPr>
          <p:cNvPr id="8" name="Google Shape;78;p1"/>
          <p:cNvCxnSpPr/>
          <p:nvPr/>
        </p:nvCxnSpPr>
        <p:spPr>
          <a:xfrm>
            <a:off x="652320" y="3143160"/>
            <a:ext cx="10694160" cy="37440"/>
          </a:xfrm>
          <a:prstGeom prst="straightConnector1">
            <a:avLst/>
          </a:prstGeom>
          <a:ln w="57240">
            <a:solidFill>
              <a:srgbClr val="4472c4"/>
            </a:solidFill>
            <a:miter/>
          </a:ln>
        </p:spPr>
      </p:cxnSp>
      <p:sp>
        <p:nvSpPr>
          <p:cNvPr id="9" name="TextBox 25"/>
          <p:cNvSpPr/>
          <p:nvPr/>
        </p:nvSpPr>
        <p:spPr>
          <a:xfrm>
            <a:off x="1228680" y="3691080"/>
            <a:ext cx="10058400" cy="1069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0000"/>
                </a:solidFill>
                <a:uFillTx/>
                <a:latin typeface="Times New Roman"/>
                <a:ea typeface="Times New Roman"/>
              </a:rPr>
              <a:t>Сабақтың тақырыбы:</a:t>
            </a: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2060"/>
                </a:solidFill>
                <a:uFillTx/>
                <a:latin typeface="Times New Roman"/>
                <a:ea typeface="Calibri"/>
              </a:rPr>
              <a:t>             </a:t>
            </a:r>
            <a:r>
              <a:rPr b="1" lang="kk-KZ" sz="3200" strike="noStrike" u="none">
                <a:solidFill>
                  <a:srgbClr val="002060"/>
                </a:solidFill>
                <a:uFillTx/>
                <a:latin typeface="Times New Roman"/>
                <a:ea typeface="Calibri"/>
              </a:rPr>
              <a:t>Шоқан Уәлиханов «Ыстықкөл күнделігі»</a:t>
            </a:r>
            <a:endParaRPr b="0" lang="ru-RU" sz="3200" strike="noStrike" u="none">
              <a:solidFill>
                <a:srgbClr val="000000"/>
              </a:solidFill>
              <a:uFillTx/>
              <a:latin typeface="Calibri"/>
            </a:endParaRPr>
          </a:p>
        </p:txBody>
      </p:sp>
      <p:sp>
        <p:nvSpPr>
          <p:cNvPr id="10" name="TextBox 9"/>
          <p:cNvSpPr/>
          <p:nvPr/>
        </p:nvSpPr>
        <p:spPr>
          <a:xfrm>
            <a:off x="8734680" y="196920"/>
            <a:ext cx="2463120" cy="5814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0000"/>
                </a:solidFill>
                <a:uFillTx/>
                <a:latin typeface="Times New Roman"/>
                <a:ea typeface="Times New Roman"/>
              </a:rPr>
              <a:t>ҚАЗАҚ  ӘДЕБИЕТІ (Т</a:t>
            </a:r>
            <a:r>
              <a:rPr b="1" lang="en-US" sz="1600" strike="noStrike" u="none">
                <a:solidFill>
                  <a:srgbClr val="ff0000"/>
                </a:solidFill>
                <a:uFillTx/>
                <a:latin typeface="Times New Roman"/>
                <a:ea typeface="Times New Roman"/>
              </a:rPr>
              <a:t>1</a:t>
            </a:r>
            <a:r>
              <a:rPr b="1" lang="kk-KZ" sz="1600" strike="noStrike" u="none">
                <a:solidFill>
                  <a:srgbClr val="ff0000"/>
                </a:solidFill>
                <a:uFillTx/>
                <a:latin typeface="Times New Roman"/>
                <a:ea typeface="Times New Roman"/>
              </a:rPr>
              <a:t>)</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600" strike="noStrike" u="none">
                <a:solidFill>
                  <a:srgbClr val="ff0000"/>
                </a:solidFill>
                <a:uFillTx/>
                <a:latin typeface="Times New Roman"/>
                <a:ea typeface="Times New Roman"/>
              </a:rPr>
              <a:t>9</a:t>
            </a:r>
            <a:r>
              <a:rPr b="1" lang="ru-RU" sz="1600" strike="noStrike" u="none">
                <a:solidFill>
                  <a:srgbClr val="ff0000"/>
                </a:solidFill>
                <a:uFillTx/>
                <a:latin typeface="Times New Roman"/>
                <a:ea typeface="Times New Roman"/>
              </a:rPr>
              <a:t>-СЫНЫП</a:t>
            </a:r>
            <a:endParaRPr b="0" lang="ru-RU" sz="1600" strike="noStrike" u="none">
              <a:solidFill>
                <a:srgbClr val="000000"/>
              </a:solidFill>
              <a:uFillTx/>
              <a:latin typeface="Calibri"/>
            </a:endParaRPr>
          </a:p>
        </p:txBody>
      </p:sp>
      <p:sp>
        <p:nvSpPr>
          <p:cNvPr id="11" name="TextBox 1"/>
          <p:cNvSpPr/>
          <p:nvPr/>
        </p:nvSpPr>
        <p:spPr>
          <a:xfrm>
            <a:off x="1228680" y="1360440"/>
            <a:ext cx="10545840" cy="1069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0000"/>
                </a:solidFill>
                <a:uFillTx/>
                <a:latin typeface="Times New Roman"/>
                <a:ea typeface="Times New Roman"/>
              </a:rPr>
              <a:t>Бөлім тақырыбы:</a:t>
            </a: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2060"/>
                </a:solidFill>
                <a:uFillTx/>
                <a:latin typeface="Times New Roman"/>
                <a:ea typeface="Calibri"/>
              </a:rPr>
              <a:t>            </a:t>
            </a:r>
            <a:r>
              <a:rPr b="1" lang="kk-KZ" sz="3200" strike="noStrike" u="none">
                <a:solidFill>
                  <a:srgbClr val="002060"/>
                </a:solidFill>
                <a:uFillTx/>
                <a:latin typeface="Times New Roman"/>
                <a:ea typeface="Calibri"/>
              </a:rPr>
              <a:t>2-бөлім: Тарихи шындық пен көркемдік шешім</a:t>
            </a:r>
            <a:endParaRPr b="0" lang="ru-RU" sz="3200" strike="noStrike" u="none">
              <a:solidFill>
                <a:srgbClr val="000000"/>
              </a:solidFill>
              <a:uFillTx/>
              <a:latin typeface="Calibri"/>
            </a:endParaRPr>
          </a:p>
        </p:txBody>
      </p:sp>
      <p:pic>
        <p:nvPicPr>
          <p:cNvPr id="12" name="Picture 12" descr=""/>
          <p:cNvPicPr/>
          <p:nvPr/>
        </p:nvPicPr>
        <p:blipFill>
          <a:blip r:embed="rId2"/>
          <a:stretch/>
        </p:blipFill>
        <p:spPr>
          <a:xfrm>
            <a:off x="10177560" y="4554360"/>
            <a:ext cx="1427040" cy="1779840"/>
          </a:xfrm>
          <a:prstGeom prst="rect">
            <a:avLst/>
          </a:prstGeom>
          <a:ln w="0">
            <a:noFill/>
          </a:ln>
        </p:spPr>
      </p:pic>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8" name="Рисунок 48" descr=""/>
          <p:cNvPicPr/>
          <p:nvPr/>
        </p:nvPicPr>
        <p:blipFill>
          <a:blip r:embed="rId1"/>
          <a:stretch/>
        </p:blipFill>
        <p:spPr>
          <a:xfrm>
            <a:off x="652320" y="7978680"/>
            <a:ext cx="200160" cy="203400"/>
          </a:xfrm>
          <a:prstGeom prst="rect">
            <a:avLst/>
          </a:prstGeom>
          <a:ln w="0">
            <a:noFill/>
          </a:ln>
        </p:spPr>
      </p:pic>
      <p:sp>
        <p:nvSpPr>
          <p:cNvPr id="99"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3decf5"/>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00" name="Прямоугольник 28"/>
          <p:cNvSpPr/>
          <p:nvPr/>
        </p:nvSpPr>
        <p:spPr>
          <a:xfrm>
            <a:off x="663120" y="196920"/>
            <a:ext cx="2437560" cy="5209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ff0000"/>
                </a:solidFill>
                <a:uFillTx/>
                <a:latin typeface="Times New Roman"/>
                <a:ea typeface="Times New Roman"/>
              </a:rPr>
              <a:t>Өзіңді тексер!</a:t>
            </a:r>
            <a:endParaRPr b="0" lang="ru-RU" sz="2800" strike="noStrike" u="none">
              <a:solidFill>
                <a:srgbClr val="000000"/>
              </a:solidFill>
              <a:uFillTx/>
              <a:latin typeface="Calibri"/>
            </a:endParaRPr>
          </a:p>
        </p:txBody>
      </p:sp>
      <p:sp>
        <p:nvSpPr>
          <p:cNvPr id="101" name="Прямоугольник 1"/>
          <p:cNvSpPr/>
          <p:nvPr/>
        </p:nvSpPr>
        <p:spPr>
          <a:xfrm>
            <a:off x="297000" y="1128600"/>
            <a:ext cx="11599560" cy="49726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2060"/>
                </a:solidFill>
                <a:uFillTx/>
                <a:latin typeface="Times New Roman"/>
                <a:ea typeface="Times New Roman"/>
              </a:rPr>
              <a:t>	</a:t>
            </a:r>
            <a:r>
              <a:rPr b="1" lang="ru-RU" sz="2000" strike="noStrike" u="none">
                <a:solidFill>
                  <a:srgbClr val="002060"/>
                </a:solidFill>
                <a:uFillTx/>
                <a:latin typeface="Times New Roman"/>
                <a:ea typeface="Times New Roman"/>
              </a:rPr>
              <a:t>Ш.Уәлихановтың «Ыстықкөл күнделігі» зерттеу еңбегінің негізгі идеясы Ыстықкөл қырғыздары, олардың этнографиясы мен тарихы туралы ақпараттарды жеткізу. Бұл еңбекте  географиялық мәліметтер, табиғатты суреттеу, одан алған әсері мен байқаған заттарды жазу, су айдынына құятын әр өзенді, жергілікті өсімдіктер мен жан-жануарлар әлемінің ерекшеліктерін жазды. Ал, ағылшын жазушысы, публицист Даниэл Дефо аралда 28 жыл өмір сүрген теңізші Робинзон Крузоның  өміріндегі кездескен қиындықтарын көрсетті. Робинзон Крузо да аралдың ауа райы, онда кездескен жәндіктер туралы, адам төзгісіз қиындықтар туралы күнделікті өміріндегі жағдайларды жазып отырды. Сол себепті, екі шығарма  кейіпкерлердің өз көзімен көрген-білген жайларын есте сақтау үшін жазған күнделіктері жағынан бір-бірімен үндеседі. Демек, Ш.Уәлихановтың «Ыстықкөл күнделігі»  еңбегінде қырғыз халқының этнографиясы мен тарихы туралы ақпараттарды жинақтап, кейінгі ұрпаққа мұра етіп қалдырса, Даниэл Дефо «Робинзон Крузо» романы арқылы адам рухының мықтылығын, еңбектің бәрін де жеңетінін, мінездің ұстамды да сабырлы болуы адамды тұлға ететініне тәрбиелейді.</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2060"/>
                </a:solidFill>
                <a:uFillTx/>
                <a:latin typeface="Times New Roman"/>
                <a:ea typeface="Times New Roman"/>
              </a:rPr>
              <a:t>   </a:t>
            </a:r>
            <a:r>
              <a:rPr b="1" lang="ru-RU" sz="2000" strike="noStrike" u="none">
                <a:solidFill>
                  <a:srgbClr val="002060"/>
                </a:solidFill>
                <a:uFillTx/>
                <a:latin typeface="Times New Roman"/>
                <a:ea typeface="Times New Roman"/>
              </a:rPr>
              <a:t>	</a:t>
            </a:r>
            <a:r>
              <a:rPr b="1" lang="ru-RU" sz="2000" strike="noStrike" u="none">
                <a:solidFill>
                  <a:srgbClr val="002060"/>
                </a:solidFill>
                <a:uFillTx/>
                <a:latin typeface="Times New Roman"/>
                <a:ea typeface="Times New Roman"/>
              </a:rPr>
              <a:t>Қорытындылай келе, публицистикалық стильде жазылған екі шығарма да әдебиет арқылы адамды тәрбиелеуде, жеке тұлға болып қалыптасуына өзіндік адами концепцияларды қалыптастыратын туынды екенін көруге болады.</a:t>
            </a:r>
            <a:endParaRPr b="0" lang="ru-RU" sz="2000" strike="noStrike" u="none">
              <a:solidFill>
                <a:srgbClr val="000000"/>
              </a:solidFill>
              <a:uFillTx/>
              <a:latin typeface="Calibri"/>
            </a:endParaRPr>
          </a:p>
        </p:txBody>
      </p:sp>
      <p:cxnSp>
        <p:nvCxnSpPr>
          <p:cNvPr id="102" name="Google Shape;77;p1"/>
          <p:cNvCxnSpPr/>
          <p:nvPr/>
        </p:nvCxnSpPr>
        <p:spPr>
          <a:xfrm>
            <a:off x="212400" y="6621120"/>
            <a:ext cx="11729160" cy="26280"/>
          </a:xfrm>
          <a:prstGeom prst="straightConnector1">
            <a:avLst/>
          </a:prstGeom>
          <a:ln w="57240">
            <a:solidFill>
              <a:srgbClr val="33cccc"/>
            </a:solidFill>
            <a:miter/>
          </a:ln>
        </p:spPr>
      </p:cxnSp>
      <p:cxnSp>
        <p:nvCxnSpPr>
          <p:cNvPr id="103" name="Google Shape;78;p1"/>
          <p:cNvCxnSpPr/>
          <p:nvPr/>
        </p:nvCxnSpPr>
        <p:spPr>
          <a:xfrm>
            <a:off x="757080" y="6364080"/>
            <a:ext cx="10694160" cy="37080"/>
          </a:xfrm>
          <a:prstGeom prst="straightConnector1">
            <a:avLst/>
          </a:prstGeom>
          <a:ln w="38160">
            <a:solidFill>
              <a:srgbClr val="4472c4"/>
            </a:solidFill>
            <a:miter/>
          </a:ln>
        </p:spPr>
      </p:cxnSp>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4" name="Рисунок 48" descr=""/>
          <p:cNvPicPr/>
          <p:nvPr/>
        </p:nvPicPr>
        <p:blipFill>
          <a:blip r:embed="rId1"/>
          <a:stretch/>
        </p:blipFill>
        <p:spPr>
          <a:xfrm>
            <a:off x="652320" y="7978680"/>
            <a:ext cx="200160" cy="203400"/>
          </a:xfrm>
          <a:prstGeom prst="rect">
            <a:avLst/>
          </a:prstGeom>
          <a:ln w="0">
            <a:noFill/>
          </a:ln>
        </p:spPr>
      </p:pic>
      <p:sp>
        <p:nvSpPr>
          <p:cNvPr id="10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06"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3decf5"/>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07" name="Прямоугольник 15"/>
          <p:cNvSpPr/>
          <p:nvPr/>
        </p:nvSpPr>
        <p:spPr>
          <a:xfrm>
            <a:off x="3502080" y="228600"/>
            <a:ext cx="4572000" cy="8560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0000"/>
                </a:solidFill>
                <a:uFillTx/>
                <a:latin typeface="Times New Roman"/>
                <a:ea typeface="Times New Roman"/>
              </a:rPr>
              <a:t>«Артығын тап!» әдісі</a:t>
            </a: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graphicFrame>
        <p:nvGraphicFramePr>
          <p:cNvPr id="108" name=""/>
          <p:cNvGraphicFramePr/>
          <p:nvPr/>
        </p:nvGraphicFramePr>
        <p:xfrm>
          <a:off x="4927680" y="1338120"/>
          <a:ext cx="7013520" cy="4407120"/>
        </p:xfrm>
        <a:graphic>
          <a:graphicData uri="http://schemas.openxmlformats.org/drawingml/2006/table">
            <a:tbl>
              <a:tblPr/>
              <a:tblGrid>
                <a:gridCol w="2493720"/>
                <a:gridCol w="2403720"/>
                <a:gridCol w="2116080"/>
              </a:tblGrid>
              <a:tr h="465120">
                <a:tc gridSpan="3">
                  <a:txBody>
                    <a:bodyPr lIns="73080" rIns="7308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0000"/>
                          </a:solidFill>
                          <a:uFillTx/>
                          <a:latin typeface="Times New Roman"/>
                          <a:ea typeface="Calibri"/>
                        </a:rPr>
                        <a:t>Шоқан Уәлиханов ...</a:t>
                      </a:r>
                      <a:endParaRPr b="0" lang="ru-RU" sz="2000" strike="noStrike" u="none">
                        <a:solidFill>
                          <a:srgbClr val="000000"/>
                        </a:solidFill>
                        <a:uFillTx/>
                        <a:latin typeface="Calibri"/>
                      </a:endParaRPr>
                    </a:p>
                  </a:txBody>
                  <a:tcPr anchor="t" marL="73080" marR="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570240">
                <a:tc>
                  <a:txBody>
                    <a:bodyPr lIns="73080" rIns="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Ғалым</a:t>
                      </a:r>
                      <a:endParaRPr b="0" lang="ru-RU" sz="2000" strike="noStrike" u="none">
                        <a:solidFill>
                          <a:srgbClr val="000000"/>
                        </a:solidFill>
                        <a:uFillTx/>
                        <a:latin typeface="Calibri"/>
                      </a:endParaRPr>
                    </a:p>
                  </a:txBody>
                  <a:tcPr anchor="t" marL="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73080" rIns="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Құрылысшы</a:t>
                      </a:r>
                      <a:endParaRPr b="0" lang="ru-RU" sz="2000" strike="noStrike" u="none">
                        <a:solidFill>
                          <a:srgbClr val="000000"/>
                        </a:solidFill>
                        <a:uFillTx/>
                        <a:latin typeface="Calibri"/>
                      </a:endParaRPr>
                    </a:p>
                  </a:txBody>
                  <a:tcPr anchor="t" marL="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73080" rIns="7308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Саяхатшы</a:t>
                      </a:r>
                      <a:r>
                        <a:rPr b="1" lang="ru-RU" sz="2000" strike="noStrike" u="none">
                          <a:solidFill>
                            <a:srgbClr val="002060"/>
                          </a:solidFill>
                          <a:uFillTx/>
                          <a:latin typeface="Times New Roman"/>
                          <a:ea typeface="Times New Roman"/>
                        </a:rPr>
                        <a:t>  </a:t>
                      </a:r>
                      <a:endParaRPr b="0" lang="ru-RU" sz="2000" strike="noStrike" u="none">
                        <a:solidFill>
                          <a:srgbClr val="000000"/>
                        </a:solidFill>
                        <a:uFillTx/>
                        <a:latin typeface="Calibri"/>
                      </a:endParaRPr>
                    </a:p>
                  </a:txBody>
                  <a:tcPr anchor="t" marL="73080" marR="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r>
              <a:tr h="466560">
                <a:tc gridSpan="3">
                  <a:txBody>
                    <a:bodyPr lIns="73080" rIns="7308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0000"/>
                          </a:solidFill>
                          <a:uFillTx/>
                          <a:latin typeface="Times New Roman"/>
                          <a:ea typeface="Calibri"/>
                        </a:rPr>
                        <a:t>Шоқан Уәлиханов саяхат жасаған жерлер...</a:t>
                      </a:r>
                      <a:endParaRPr b="0" lang="ru-RU" sz="2000" strike="noStrike" u="none">
                        <a:solidFill>
                          <a:srgbClr val="000000"/>
                        </a:solidFill>
                        <a:uFillTx/>
                        <a:latin typeface="Calibri"/>
                      </a:endParaRPr>
                    </a:p>
                  </a:txBody>
                  <a:tcPr anchor="t" marL="73080" marR="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569880">
                <a:tc>
                  <a:txBody>
                    <a:bodyPr lIns="73080" rIns="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Қашқария</a:t>
                      </a:r>
                      <a:endParaRPr b="0" lang="ru-RU" sz="2000" strike="noStrike" u="none">
                        <a:solidFill>
                          <a:srgbClr val="000000"/>
                        </a:solidFill>
                        <a:uFillTx/>
                        <a:latin typeface="Calibri"/>
                      </a:endParaRPr>
                    </a:p>
                  </a:txBody>
                  <a:tcPr anchor="t" marL="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73080" rIns="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Ыстықкөл</a:t>
                      </a:r>
                      <a:endParaRPr b="0" lang="ru-RU" sz="2000" strike="noStrike" u="none">
                        <a:solidFill>
                          <a:srgbClr val="000000"/>
                        </a:solidFill>
                        <a:uFillTx/>
                        <a:latin typeface="Calibri"/>
                      </a:endParaRPr>
                    </a:p>
                  </a:txBody>
                  <a:tcPr anchor="t" marL="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73080" rIns="7308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Текеліге</a:t>
                      </a:r>
                      <a:r>
                        <a:rPr b="1" lang="ru-RU" sz="2000" strike="noStrike" u="none">
                          <a:solidFill>
                            <a:srgbClr val="002060"/>
                          </a:solidFill>
                          <a:uFillTx/>
                          <a:latin typeface="Times New Roman"/>
                          <a:ea typeface="Times New Roman"/>
                        </a:rPr>
                        <a:t>  </a:t>
                      </a:r>
                      <a:endParaRPr b="0" lang="ru-RU" sz="2000" strike="noStrike" u="none">
                        <a:solidFill>
                          <a:srgbClr val="000000"/>
                        </a:solidFill>
                        <a:uFillTx/>
                        <a:latin typeface="Calibri"/>
                      </a:endParaRPr>
                    </a:p>
                  </a:txBody>
                  <a:tcPr anchor="t" marL="73080" marR="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r>
              <a:tr h="466920">
                <a:tc gridSpan="3">
                  <a:txBody>
                    <a:bodyPr lIns="73080" rIns="7308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0000"/>
                          </a:solidFill>
                          <a:uFillTx/>
                          <a:latin typeface="Times New Roman"/>
                          <a:ea typeface="Calibri"/>
                        </a:rPr>
                        <a:t>Шоқан Уәлихановтың шығармалары</a:t>
                      </a:r>
                      <a:endParaRPr b="0" lang="ru-RU" sz="2000" strike="noStrike" u="none">
                        <a:solidFill>
                          <a:srgbClr val="000000"/>
                        </a:solidFill>
                        <a:uFillTx/>
                        <a:latin typeface="Calibri"/>
                      </a:endParaRPr>
                    </a:p>
                  </a:txBody>
                  <a:tcPr anchor="t" marL="73080" marR="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933120">
                <a:tc>
                  <a:txBody>
                    <a:bodyPr lIns="73080" rIns="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«Абай жолы»</a:t>
                      </a:r>
                      <a:endParaRPr b="0" lang="ru-RU" sz="2000" strike="noStrike" u="none">
                        <a:solidFill>
                          <a:srgbClr val="000000"/>
                        </a:solidFill>
                        <a:uFillTx/>
                        <a:latin typeface="Calibri"/>
                      </a:endParaRPr>
                    </a:p>
                  </a:txBody>
                  <a:tcPr anchor="t" marL="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73080" rIns="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«Манас»</a:t>
                      </a:r>
                      <a:endParaRPr b="0" lang="ru-RU" sz="2000" strike="noStrike" u="none">
                        <a:solidFill>
                          <a:srgbClr val="000000"/>
                        </a:solidFill>
                        <a:uFillTx/>
                        <a:latin typeface="Calibri"/>
                      </a:endParaRPr>
                    </a:p>
                  </a:txBody>
                  <a:tcPr anchor="t" marL="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73080" rIns="7308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2060"/>
                          </a:solidFill>
                          <a:uFillTx/>
                          <a:latin typeface="Times New Roman"/>
                          <a:ea typeface="Calibri"/>
                        </a:rPr>
                        <a:t>“</a:t>
                      </a:r>
                      <a:r>
                        <a:rPr b="1" lang="ru-RU" sz="2000" strike="noStrike" u="none">
                          <a:solidFill>
                            <a:srgbClr val="002060"/>
                          </a:solidFill>
                          <a:uFillTx/>
                          <a:latin typeface="Times New Roman"/>
                          <a:ea typeface="Calibri"/>
                        </a:rPr>
                        <a:t>Алты шаһарға сапар”</a:t>
                      </a:r>
                      <a:endParaRPr b="0" lang="ru-RU" sz="2000" strike="noStrike" u="none">
                        <a:solidFill>
                          <a:srgbClr val="000000"/>
                        </a:solidFill>
                        <a:uFillTx/>
                        <a:latin typeface="Calibri"/>
                      </a:endParaRPr>
                    </a:p>
                  </a:txBody>
                  <a:tcPr anchor="t" marL="73080" marR="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r>
              <a:tr h="468360">
                <a:tc gridSpan="3">
                  <a:txBody>
                    <a:bodyPr lIns="73080" rIns="7308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0000"/>
                          </a:solidFill>
                          <a:uFillTx/>
                          <a:latin typeface="Times New Roman"/>
                          <a:ea typeface="Calibri"/>
                        </a:rPr>
                        <a:t>«Аққан жұлдыз» романының авторы</a:t>
                      </a:r>
                      <a:endParaRPr b="0" lang="ru-RU" sz="2000" strike="noStrike" u="none">
                        <a:solidFill>
                          <a:srgbClr val="000000"/>
                        </a:solidFill>
                        <a:uFillTx/>
                        <a:latin typeface="Calibri"/>
                      </a:endParaRPr>
                    </a:p>
                  </a:txBody>
                  <a:tcPr anchor="t" marL="73080" marR="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466920">
                <a:tc>
                  <a:txBody>
                    <a:bodyPr lIns="73080" rIns="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С.Дөнентаев</a:t>
                      </a:r>
                      <a:endParaRPr b="0" lang="ru-RU" sz="2000" strike="noStrike" u="none">
                        <a:solidFill>
                          <a:srgbClr val="000000"/>
                        </a:solidFill>
                        <a:uFillTx/>
                        <a:latin typeface="Calibri"/>
                      </a:endParaRPr>
                    </a:p>
                  </a:txBody>
                  <a:tcPr anchor="t" marL="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73080" rIns="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С.Мұқанов</a:t>
                      </a:r>
                      <a:endParaRPr b="0" lang="ru-RU" sz="2000" strike="noStrike" u="none">
                        <a:solidFill>
                          <a:srgbClr val="000000"/>
                        </a:solidFill>
                        <a:uFillTx/>
                        <a:latin typeface="Calibri"/>
                      </a:endParaRPr>
                    </a:p>
                  </a:txBody>
                  <a:tcPr anchor="t" marL="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73080" rIns="7308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С.Мәуленов</a:t>
                      </a:r>
                      <a:endParaRPr b="0" lang="ru-RU" sz="2000" strike="noStrike" u="none">
                        <a:solidFill>
                          <a:srgbClr val="000000"/>
                        </a:solidFill>
                        <a:uFillTx/>
                        <a:latin typeface="Calibri"/>
                      </a:endParaRPr>
                    </a:p>
                  </a:txBody>
                  <a:tcPr anchor="t" marL="73080" marR="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r>
            </a:tbl>
          </a:graphicData>
        </a:graphic>
      </p:graphicFrame>
      <p:cxnSp>
        <p:nvCxnSpPr>
          <p:cNvPr id="109" name="Google Shape;77;p1"/>
          <p:cNvCxnSpPr/>
          <p:nvPr/>
        </p:nvCxnSpPr>
        <p:spPr>
          <a:xfrm>
            <a:off x="212400" y="6621120"/>
            <a:ext cx="11729160" cy="26280"/>
          </a:xfrm>
          <a:prstGeom prst="straightConnector1">
            <a:avLst/>
          </a:prstGeom>
          <a:ln w="57240">
            <a:solidFill>
              <a:srgbClr val="33cccc"/>
            </a:solidFill>
            <a:miter/>
          </a:ln>
        </p:spPr>
      </p:cxnSp>
      <p:cxnSp>
        <p:nvCxnSpPr>
          <p:cNvPr id="110" name="Google Shape;78;p1"/>
          <p:cNvCxnSpPr/>
          <p:nvPr/>
        </p:nvCxnSpPr>
        <p:spPr>
          <a:xfrm>
            <a:off x="757080" y="6364080"/>
            <a:ext cx="10694160" cy="37080"/>
          </a:xfrm>
          <a:prstGeom prst="straightConnector1">
            <a:avLst/>
          </a:prstGeom>
          <a:ln w="38160">
            <a:solidFill>
              <a:srgbClr val="4472c4"/>
            </a:solidFill>
            <a:miter/>
          </a:ln>
        </p:spPr>
      </p:cxnSp>
      <p:sp>
        <p:nvSpPr>
          <p:cNvPr id="111" name="Прямоугольник 5"/>
          <p:cNvSpPr/>
          <p:nvPr/>
        </p:nvSpPr>
        <p:spPr>
          <a:xfrm rot="20033400">
            <a:off x="23400" y="1692000"/>
            <a:ext cx="5027760" cy="4276800"/>
          </a:xfrm>
          <a:custGeom>
            <a:avLst/>
            <a:gdLst/>
            <a:ahLst/>
            <a:rect l="l" t="t" r="r" b="b"/>
            <a:pathLst>
              <a:path w="4452232" h="2649950">
                <a:moveTo>
                  <a:pt x="1083012" y="0"/>
                </a:moveTo>
                <a:lnTo>
                  <a:pt x="4452232" y="411407"/>
                </a:lnTo>
                <a:lnTo>
                  <a:pt x="3382453" y="2649950"/>
                </a:lnTo>
                <a:lnTo>
                  <a:pt x="0" y="2110471"/>
                </a:lnTo>
                <a:lnTo>
                  <a:pt x="1083012" y="0"/>
                </a:lnTo>
                <a:close/>
              </a:path>
            </a:pathLst>
          </a:custGeom>
          <a:solidFill>
            <a:srgbClr val="ffffff"/>
          </a:solidFill>
          <a:ln w="57240">
            <a:solidFill>
              <a:srgbClr val="3decf5"/>
            </a:solidFill>
            <a:miter/>
          </a:ln>
        </p:spPr>
        <p:style>
          <a:lnRef idx="0"/>
          <a:fillRef idx="0"/>
          <a:effectRef idx="0"/>
          <a:fontRef idx="minor"/>
        </p:style>
        <p:txBody>
          <a:bodyPr lIns="90000" rIns="90000" tIns="46800" bIns="46800" anchor="ctr">
            <a:noAutofit/>
          </a:bodyPr>
          <a:p>
            <a:endParaRPr b="0" lang="ru-RU" sz="1800" strike="noStrike" u="none">
              <a:solidFill>
                <a:srgbClr val="000000"/>
              </a:solidFill>
              <a:uFillTx/>
              <a:latin typeface="Calibri"/>
            </a:endParaRPr>
          </a:p>
        </p:txBody>
      </p:sp>
      <p:sp>
        <p:nvSpPr>
          <p:cNvPr id="112" name="Прямоугольник 1"/>
          <p:cNvSpPr/>
          <p:nvPr/>
        </p:nvSpPr>
        <p:spPr>
          <a:xfrm rot="20733000">
            <a:off x="693720" y="2508120"/>
            <a:ext cx="3683160" cy="1465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002060"/>
                </a:solidFill>
                <a:uFillTx/>
                <a:latin typeface="Times New Roman"/>
                <a:ea typeface="Times New Roman"/>
              </a:rPr>
              <a:t>Дескриптор:</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002060"/>
                </a:solidFill>
                <a:uFillTx/>
                <a:latin typeface="Times New Roman"/>
                <a:ea typeface="Times New Roman"/>
              </a:rPr>
              <a:t>- артық ақпараттарды табады;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002060"/>
                </a:solidFill>
                <a:uFillTx/>
                <a:latin typeface="Times New Roman"/>
                <a:ea typeface="Times New Roman"/>
              </a:rPr>
              <a:t>- Шоқан туралы, оның саяхаттары мен шығармаларын еске түсіреді.</a:t>
            </a:r>
            <a:endParaRPr b="0" lang="ru-RU" sz="1800" strike="noStrike" u="none">
              <a:solidFill>
                <a:srgbClr val="000000"/>
              </a:solidFill>
              <a:uFillTx/>
              <a:latin typeface="Calibri"/>
            </a:endParaRPr>
          </a:p>
        </p:txBody>
      </p:sp>
      <p:pic>
        <p:nvPicPr>
          <p:cNvPr id="113" name="Picture 2" descr="ÐÐ´Ð°Ð¼ Ð±Ð°Ð»Ð°ÑÑ Ð±ÑÐ»Ð¼ÐµÐ¹ÑÑÐ½ Ò¯Ñ Ð½ÓÑÑÐµ"/>
          <p:cNvPicPr/>
          <p:nvPr/>
        </p:nvPicPr>
        <p:blipFill>
          <a:blip r:embed="rId2"/>
          <a:stretch/>
        </p:blipFill>
        <p:spPr>
          <a:xfrm>
            <a:off x="3019320" y="3618000"/>
            <a:ext cx="965160" cy="1458720"/>
          </a:xfrm>
          <a:prstGeom prst="rect">
            <a:avLst/>
          </a:prstGeom>
          <a:ln w="0">
            <a:noFill/>
          </a:ln>
        </p:spPr>
      </p:pic>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4" name="Рисунок 48" descr=""/>
          <p:cNvPicPr/>
          <p:nvPr/>
        </p:nvPicPr>
        <p:blipFill>
          <a:blip r:embed="rId1"/>
          <a:stretch/>
        </p:blipFill>
        <p:spPr>
          <a:xfrm>
            <a:off x="652320" y="7978680"/>
            <a:ext cx="200160" cy="203400"/>
          </a:xfrm>
          <a:prstGeom prst="rect">
            <a:avLst/>
          </a:prstGeom>
          <a:ln w="0">
            <a:noFill/>
          </a:ln>
        </p:spPr>
      </p:pic>
      <p:sp>
        <p:nvSpPr>
          <p:cNvPr id="115"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3decf5"/>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16" name="Прямоугольник 28"/>
          <p:cNvSpPr/>
          <p:nvPr/>
        </p:nvSpPr>
        <p:spPr>
          <a:xfrm>
            <a:off x="663120" y="196920"/>
            <a:ext cx="2437560" cy="5209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ff0000"/>
                </a:solidFill>
                <a:uFillTx/>
                <a:latin typeface="Times New Roman"/>
                <a:ea typeface="Times New Roman"/>
              </a:rPr>
              <a:t>Өзіңді тексер!</a:t>
            </a:r>
            <a:endParaRPr b="0" lang="ru-RU" sz="2800" strike="noStrike" u="none">
              <a:solidFill>
                <a:srgbClr val="000000"/>
              </a:solidFill>
              <a:uFillTx/>
              <a:latin typeface="Calibri"/>
            </a:endParaRPr>
          </a:p>
        </p:txBody>
      </p:sp>
      <p:graphicFrame>
        <p:nvGraphicFramePr>
          <p:cNvPr id="117" name=""/>
          <p:cNvGraphicFramePr/>
          <p:nvPr/>
        </p:nvGraphicFramePr>
        <p:xfrm>
          <a:off x="2455920" y="1460520"/>
          <a:ext cx="9280440" cy="4068720"/>
        </p:xfrm>
        <a:graphic>
          <a:graphicData uri="http://schemas.openxmlformats.org/drawingml/2006/table">
            <a:tbl>
              <a:tblPr/>
              <a:tblGrid>
                <a:gridCol w="3300480"/>
                <a:gridCol w="3179520"/>
                <a:gridCol w="2800440"/>
              </a:tblGrid>
              <a:tr h="431640">
                <a:tc gridSpan="3">
                  <a:txBody>
                    <a:bodyPr lIns="73080" rIns="7308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0000"/>
                          </a:solidFill>
                          <a:uFillTx/>
                          <a:latin typeface="Times New Roman"/>
                          <a:ea typeface="Calibri"/>
                        </a:rPr>
                        <a:t>Шоқан Уәлиханов ...</a:t>
                      </a:r>
                      <a:endParaRPr b="0" lang="ru-RU" sz="2000" strike="noStrike" u="none">
                        <a:solidFill>
                          <a:srgbClr val="000000"/>
                        </a:solidFill>
                        <a:uFillTx/>
                        <a:latin typeface="Calibri"/>
                      </a:endParaRPr>
                    </a:p>
                  </a:txBody>
                  <a:tcPr anchor="t" marL="73080" marR="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525600">
                <a:tc>
                  <a:txBody>
                    <a:bodyPr lIns="73080" rIns="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Ғалым</a:t>
                      </a:r>
                      <a:endParaRPr b="0" lang="ru-RU" sz="2000" strike="noStrike" u="none">
                        <a:solidFill>
                          <a:srgbClr val="000000"/>
                        </a:solidFill>
                        <a:uFillTx/>
                        <a:latin typeface="Calibri"/>
                      </a:endParaRPr>
                    </a:p>
                  </a:txBody>
                  <a:tcPr anchor="t" marL="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73080" rIns="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b050"/>
                          </a:solidFill>
                          <a:uFillTx/>
                          <a:latin typeface="Times New Roman"/>
                          <a:ea typeface="Calibri"/>
                        </a:rPr>
                        <a:t>Құрылысшы</a:t>
                      </a:r>
                      <a:endParaRPr b="0" lang="ru-RU" sz="2000" strike="noStrike" u="none">
                        <a:solidFill>
                          <a:srgbClr val="000000"/>
                        </a:solidFill>
                        <a:uFillTx/>
                        <a:latin typeface="Calibri"/>
                      </a:endParaRPr>
                    </a:p>
                  </a:txBody>
                  <a:tcPr anchor="t" marL="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73080" rIns="7308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Саяхатшы</a:t>
                      </a:r>
                      <a:r>
                        <a:rPr b="1" lang="ru-RU" sz="2000" strike="noStrike" u="none">
                          <a:solidFill>
                            <a:srgbClr val="002060"/>
                          </a:solidFill>
                          <a:uFillTx/>
                          <a:latin typeface="Times New Roman"/>
                          <a:ea typeface="Times New Roman"/>
                        </a:rPr>
                        <a:t>  </a:t>
                      </a:r>
                      <a:endParaRPr b="0" lang="ru-RU" sz="2000" strike="noStrike" u="none">
                        <a:solidFill>
                          <a:srgbClr val="000000"/>
                        </a:solidFill>
                        <a:uFillTx/>
                        <a:latin typeface="Calibri"/>
                      </a:endParaRPr>
                    </a:p>
                  </a:txBody>
                  <a:tcPr anchor="t" marL="73080" marR="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r>
              <a:tr h="430200">
                <a:tc gridSpan="3">
                  <a:txBody>
                    <a:bodyPr lIns="73080" rIns="7308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0000"/>
                          </a:solidFill>
                          <a:uFillTx/>
                          <a:latin typeface="Times New Roman"/>
                          <a:ea typeface="Calibri"/>
                        </a:rPr>
                        <a:t>Шоқан Уәлиханов саяхат жасаған жерлер...</a:t>
                      </a:r>
                      <a:endParaRPr b="0" lang="ru-RU" sz="2000" strike="noStrike" u="none">
                        <a:solidFill>
                          <a:srgbClr val="000000"/>
                        </a:solidFill>
                        <a:uFillTx/>
                        <a:latin typeface="Calibri"/>
                      </a:endParaRPr>
                    </a:p>
                  </a:txBody>
                  <a:tcPr anchor="t" marL="73080" marR="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525600">
                <a:tc>
                  <a:txBody>
                    <a:bodyPr lIns="73080" rIns="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Қашқария</a:t>
                      </a:r>
                      <a:endParaRPr b="0" lang="ru-RU" sz="2000" strike="noStrike" u="none">
                        <a:solidFill>
                          <a:srgbClr val="000000"/>
                        </a:solidFill>
                        <a:uFillTx/>
                        <a:latin typeface="Calibri"/>
                      </a:endParaRPr>
                    </a:p>
                  </a:txBody>
                  <a:tcPr anchor="t" marL="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73080" rIns="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Ыстықкөл</a:t>
                      </a:r>
                      <a:endParaRPr b="0" lang="ru-RU" sz="2000" strike="noStrike" u="none">
                        <a:solidFill>
                          <a:srgbClr val="000000"/>
                        </a:solidFill>
                        <a:uFillTx/>
                        <a:latin typeface="Calibri"/>
                      </a:endParaRPr>
                    </a:p>
                  </a:txBody>
                  <a:tcPr anchor="t" marL="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73080" rIns="7308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b050"/>
                          </a:solidFill>
                          <a:uFillTx/>
                          <a:latin typeface="Times New Roman"/>
                          <a:ea typeface="Calibri"/>
                        </a:rPr>
                        <a:t>Текеліге</a:t>
                      </a:r>
                      <a:r>
                        <a:rPr b="1" lang="ru-RU" sz="2000" strike="noStrike" u="none">
                          <a:solidFill>
                            <a:srgbClr val="00b050"/>
                          </a:solidFill>
                          <a:uFillTx/>
                          <a:latin typeface="Times New Roman"/>
                          <a:ea typeface="Times New Roman"/>
                        </a:rPr>
                        <a:t>  </a:t>
                      </a:r>
                      <a:endParaRPr b="0" lang="ru-RU" sz="2000" strike="noStrike" u="none">
                        <a:solidFill>
                          <a:srgbClr val="000000"/>
                        </a:solidFill>
                        <a:uFillTx/>
                        <a:latin typeface="Calibri"/>
                      </a:endParaRPr>
                    </a:p>
                  </a:txBody>
                  <a:tcPr anchor="t" marL="73080" marR="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r>
              <a:tr h="431640">
                <a:tc gridSpan="3">
                  <a:txBody>
                    <a:bodyPr lIns="73080" rIns="7308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0000"/>
                          </a:solidFill>
                          <a:uFillTx/>
                          <a:latin typeface="Times New Roman"/>
                          <a:ea typeface="Calibri"/>
                        </a:rPr>
                        <a:t>Шоқан Уәлихановтың шығармалары</a:t>
                      </a:r>
                      <a:endParaRPr b="0" lang="ru-RU" sz="2000" strike="noStrike" u="none">
                        <a:solidFill>
                          <a:srgbClr val="000000"/>
                        </a:solidFill>
                        <a:uFillTx/>
                        <a:latin typeface="Calibri"/>
                      </a:endParaRPr>
                    </a:p>
                  </a:txBody>
                  <a:tcPr anchor="t" marL="73080" marR="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862200">
                <a:tc>
                  <a:txBody>
                    <a:bodyPr lIns="73080" rIns="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b050"/>
                          </a:solidFill>
                          <a:uFillTx/>
                          <a:latin typeface="Times New Roman"/>
                          <a:ea typeface="Calibri"/>
                        </a:rPr>
                        <a:t>«Абай жолы»</a:t>
                      </a:r>
                      <a:endParaRPr b="0" lang="ru-RU" sz="2000" strike="noStrike" u="none">
                        <a:solidFill>
                          <a:srgbClr val="000000"/>
                        </a:solidFill>
                        <a:uFillTx/>
                        <a:latin typeface="Calibri"/>
                      </a:endParaRPr>
                    </a:p>
                  </a:txBody>
                  <a:tcPr anchor="t" marL="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73080" rIns="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«Манас»</a:t>
                      </a:r>
                      <a:endParaRPr b="0" lang="ru-RU" sz="2000" strike="noStrike" u="none">
                        <a:solidFill>
                          <a:srgbClr val="000000"/>
                        </a:solidFill>
                        <a:uFillTx/>
                        <a:latin typeface="Calibri"/>
                      </a:endParaRPr>
                    </a:p>
                  </a:txBody>
                  <a:tcPr anchor="t" marL="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73080" rIns="7308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2060"/>
                          </a:solidFill>
                          <a:uFillTx/>
                          <a:latin typeface="Times New Roman"/>
                          <a:ea typeface="Calibri"/>
                        </a:rPr>
                        <a:t>“</a:t>
                      </a:r>
                      <a:r>
                        <a:rPr b="1" lang="ru-RU" sz="2000" strike="noStrike" u="none">
                          <a:solidFill>
                            <a:srgbClr val="002060"/>
                          </a:solidFill>
                          <a:uFillTx/>
                          <a:latin typeface="Times New Roman"/>
                          <a:ea typeface="Calibri"/>
                        </a:rPr>
                        <a:t>Алты шаһарға сапар”</a:t>
                      </a:r>
                      <a:endParaRPr b="0" lang="ru-RU" sz="2000" strike="noStrike" u="none">
                        <a:solidFill>
                          <a:srgbClr val="000000"/>
                        </a:solidFill>
                        <a:uFillTx/>
                        <a:latin typeface="Calibri"/>
                      </a:endParaRPr>
                    </a:p>
                  </a:txBody>
                  <a:tcPr anchor="t" marL="73080" marR="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r>
              <a:tr h="430200">
                <a:tc gridSpan="3">
                  <a:txBody>
                    <a:bodyPr lIns="73080" rIns="7308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0000"/>
                          </a:solidFill>
                          <a:uFillTx/>
                          <a:latin typeface="Times New Roman"/>
                          <a:ea typeface="Calibri"/>
                        </a:rPr>
                        <a:t>«Аққан жұлдыз» романының авторы</a:t>
                      </a:r>
                      <a:endParaRPr b="0" lang="ru-RU" sz="2000" strike="noStrike" u="none">
                        <a:solidFill>
                          <a:srgbClr val="000000"/>
                        </a:solidFill>
                        <a:uFillTx/>
                        <a:latin typeface="Calibri"/>
                      </a:endParaRPr>
                    </a:p>
                  </a:txBody>
                  <a:tcPr anchor="t" marL="73080" marR="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431640">
                <a:tc>
                  <a:txBody>
                    <a:bodyPr lIns="73080" rIns="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С.Дөнентаев</a:t>
                      </a:r>
                      <a:endParaRPr b="0" lang="ru-RU" sz="2000" strike="noStrike" u="none">
                        <a:solidFill>
                          <a:srgbClr val="000000"/>
                        </a:solidFill>
                        <a:uFillTx/>
                        <a:latin typeface="Calibri"/>
                      </a:endParaRPr>
                    </a:p>
                  </a:txBody>
                  <a:tcPr anchor="t" marL="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73080" rIns="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b050"/>
                          </a:solidFill>
                          <a:uFillTx/>
                          <a:latin typeface="Times New Roman"/>
                          <a:ea typeface="Calibri"/>
                        </a:rPr>
                        <a:t>С.Мұқанов</a:t>
                      </a:r>
                      <a:endParaRPr b="0" lang="ru-RU" sz="2000" strike="noStrike" u="none">
                        <a:solidFill>
                          <a:srgbClr val="000000"/>
                        </a:solidFill>
                        <a:uFillTx/>
                        <a:latin typeface="Calibri"/>
                      </a:endParaRPr>
                    </a:p>
                  </a:txBody>
                  <a:tcPr anchor="t" marL="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c>
                  <a:txBody>
                    <a:bodyPr lIns="73080" rIns="7308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С.Мәуленов</a:t>
                      </a:r>
                      <a:endParaRPr b="0" lang="ru-RU" sz="2000" strike="noStrike" u="none">
                        <a:solidFill>
                          <a:srgbClr val="000000"/>
                        </a:solidFill>
                        <a:uFillTx/>
                        <a:latin typeface="Calibri"/>
                      </a:endParaRPr>
                    </a:p>
                  </a:txBody>
                  <a:tcPr anchor="t" marL="73080" marR="730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ffffff"/>
                    </a:solidFill>
                  </a:tcPr>
                </a:tc>
              </a:tr>
            </a:tbl>
          </a:graphicData>
        </a:graphic>
      </p:graphicFrame>
      <p:pic>
        <p:nvPicPr>
          <p:cNvPr id="118" name="Picture 2" descr="ÐÐ´Ð°Ð¼ Ð±Ð°Ð»Ð°ÑÑ Ð±ÑÐ»Ð¼ÐµÐ¹ÑÑÐ½ Ò¯Ñ Ð½ÓÑÑÐµ"/>
          <p:cNvPicPr/>
          <p:nvPr/>
        </p:nvPicPr>
        <p:blipFill>
          <a:blip r:embed="rId2"/>
          <a:stretch/>
        </p:blipFill>
        <p:spPr>
          <a:xfrm>
            <a:off x="115920" y="1460520"/>
            <a:ext cx="1932120" cy="3806640"/>
          </a:xfrm>
          <a:prstGeom prst="rect">
            <a:avLst/>
          </a:prstGeom>
          <a:ln w="0">
            <a:noFill/>
          </a:ln>
        </p:spPr>
      </p:pic>
      <p:cxnSp>
        <p:nvCxnSpPr>
          <p:cNvPr id="119" name="Google Shape;78;p1"/>
          <p:cNvCxnSpPr/>
          <p:nvPr/>
        </p:nvCxnSpPr>
        <p:spPr>
          <a:xfrm>
            <a:off x="757080" y="6364080"/>
            <a:ext cx="10694160" cy="37080"/>
          </a:xfrm>
          <a:prstGeom prst="straightConnector1">
            <a:avLst/>
          </a:prstGeom>
          <a:ln w="38160">
            <a:solidFill>
              <a:srgbClr val="4472c4"/>
            </a:solidFill>
            <a:miter/>
          </a:ln>
        </p:spPr>
      </p:cxnSp>
      <p:cxnSp>
        <p:nvCxnSpPr>
          <p:cNvPr id="120" name="Google Shape;77;p1"/>
          <p:cNvCxnSpPr/>
          <p:nvPr/>
        </p:nvCxnSpPr>
        <p:spPr>
          <a:xfrm>
            <a:off x="212400" y="6621120"/>
            <a:ext cx="11729160" cy="26280"/>
          </a:xfrm>
          <a:prstGeom prst="straightConnector1">
            <a:avLst/>
          </a:prstGeom>
          <a:ln w="57240">
            <a:solidFill>
              <a:srgbClr val="33cccc"/>
            </a:solidFill>
            <a:miter/>
          </a:ln>
        </p:spPr>
      </p:cxnSp>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21" name="Рисунок 48" descr=""/>
          <p:cNvPicPr/>
          <p:nvPr/>
        </p:nvPicPr>
        <p:blipFill>
          <a:blip r:embed="rId1"/>
          <a:stretch/>
        </p:blipFill>
        <p:spPr>
          <a:xfrm>
            <a:off x="652320" y="7978680"/>
            <a:ext cx="200160" cy="203400"/>
          </a:xfrm>
          <a:prstGeom prst="rect">
            <a:avLst/>
          </a:prstGeom>
          <a:ln w="0">
            <a:noFill/>
          </a:ln>
        </p:spPr>
      </p:pic>
      <p:sp>
        <p:nvSpPr>
          <p:cNvPr id="122"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3decf5"/>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2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cxnSp>
        <p:nvCxnSpPr>
          <p:cNvPr id="124" name="Google Shape;77;p1"/>
          <p:cNvCxnSpPr/>
          <p:nvPr/>
        </p:nvCxnSpPr>
        <p:spPr>
          <a:xfrm>
            <a:off x="212400" y="6621120"/>
            <a:ext cx="11729160" cy="26280"/>
          </a:xfrm>
          <a:prstGeom prst="straightConnector1">
            <a:avLst/>
          </a:prstGeom>
          <a:ln w="57240">
            <a:solidFill>
              <a:srgbClr val="33cccc"/>
            </a:solidFill>
            <a:miter/>
          </a:ln>
        </p:spPr>
      </p:cxnSp>
      <p:cxnSp>
        <p:nvCxnSpPr>
          <p:cNvPr id="125" name="Google Shape;78;p1"/>
          <p:cNvCxnSpPr/>
          <p:nvPr/>
        </p:nvCxnSpPr>
        <p:spPr>
          <a:xfrm>
            <a:off x="757080" y="6364080"/>
            <a:ext cx="10694160" cy="37080"/>
          </a:xfrm>
          <a:prstGeom prst="straightConnector1">
            <a:avLst/>
          </a:prstGeom>
          <a:ln w="38160">
            <a:solidFill>
              <a:srgbClr val="4472c4"/>
            </a:solidFill>
            <a:miter/>
          </a:ln>
        </p:spPr>
      </p:cxnSp>
      <p:sp>
        <p:nvSpPr>
          <p:cNvPr id="126" name="Прямоугольник 1"/>
          <p:cNvSpPr/>
          <p:nvPr/>
        </p:nvSpPr>
        <p:spPr>
          <a:xfrm>
            <a:off x="757080" y="1343160"/>
            <a:ext cx="10858680" cy="35085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0000"/>
                </a:solidFill>
                <a:uFillTx/>
                <a:latin typeface="Times New Roman"/>
                <a:ea typeface="Times New Roman"/>
              </a:rPr>
              <a:t>Ең, ең, ең</a:t>
            </a:r>
            <a:endParaRPr b="0" lang="ru-RU" sz="32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002060"/>
                </a:solidFill>
                <a:uFillTx/>
                <a:latin typeface="Times New Roman"/>
                <a:ea typeface="Times New Roman"/>
              </a:rPr>
              <a:t>Ең ұтымды ой...</a:t>
            </a: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002060"/>
                </a:solidFill>
                <a:uFillTx/>
                <a:latin typeface="Times New Roman"/>
                <a:ea typeface="Times New Roman"/>
              </a:rPr>
              <a:t>Ең нақты салыстыру...</a:t>
            </a: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002060"/>
                </a:solidFill>
                <a:uFillTx/>
                <a:latin typeface="Times New Roman"/>
                <a:ea typeface="Times New Roman"/>
              </a:rPr>
              <a:t>Ең көркем жұмыс </a:t>
            </a:r>
            <a:endParaRPr b="0" lang="ru-RU" sz="3200" strike="noStrike" u="none">
              <a:solidFill>
                <a:srgbClr val="000000"/>
              </a:solidFill>
              <a:uFillTx/>
              <a:latin typeface="Calibri"/>
            </a:endParaRPr>
          </a:p>
        </p:txBody>
      </p:sp>
      <p:sp>
        <p:nvSpPr>
          <p:cNvPr id="127" name="Прямоугольник 10"/>
          <p:cNvSpPr/>
          <p:nvPr/>
        </p:nvSpPr>
        <p:spPr>
          <a:xfrm>
            <a:off x="4568760" y="184320"/>
            <a:ext cx="2378160" cy="10695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0000"/>
                </a:solidFill>
                <a:uFillTx/>
                <a:latin typeface="Times New Roman"/>
                <a:ea typeface="Times New Roman"/>
              </a:rPr>
              <a:t>Рефлексия:   </a:t>
            </a:r>
            <a:endParaRPr b="0" lang="ru-RU" sz="3200" strike="noStrike" u="none">
              <a:solidFill>
                <a:srgbClr val="000000"/>
              </a:solidFill>
              <a:uFillTx/>
              <a:latin typeface="Calibri"/>
            </a:endParaRPr>
          </a:p>
        </p:txBody>
      </p:sp>
      <p:pic>
        <p:nvPicPr>
          <p:cNvPr id="128" name="Picture 10" descr=""/>
          <p:cNvPicPr/>
          <p:nvPr/>
        </p:nvPicPr>
        <p:blipFill>
          <a:blip r:embed="rId2"/>
          <a:stretch/>
        </p:blipFill>
        <p:spPr>
          <a:xfrm>
            <a:off x="10188720" y="4321080"/>
            <a:ext cx="1427040" cy="1779840"/>
          </a:xfrm>
          <a:prstGeom prst="rect">
            <a:avLst/>
          </a:prstGeom>
          <a:ln w="0">
            <a:noFill/>
          </a:ln>
        </p:spPr>
      </p:pic>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29" name="Рисунок 48" descr=""/>
          <p:cNvPicPr/>
          <p:nvPr/>
        </p:nvPicPr>
        <p:blipFill>
          <a:blip r:embed="rId1"/>
          <a:stretch/>
        </p:blipFill>
        <p:spPr>
          <a:xfrm>
            <a:off x="652320" y="7978680"/>
            <a:ext cx="200160" cy="203400"/>
          </a:xfrm>
          <a:prstGeom prst="rect">
            <a:avLst/>
          </a:prstGeom>
          <a:ln w="0">
            <a:noFill/>
          </a:ln>
        </p:spPr>
      </p:pic>
      <p:sp>
        <p:nvSpPr>
          <p:cNvPr id="130"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31" name="Прямоугольник 1"/>
          <p:cNvSpPr/>
          <p:nvPr/>
        </p:nvSpPr>
        <p:spPr>
          <a:xfrm>
            <a:off x="6886440" y="2467080"/>
            <a:ext cx="4500720" cy="2790720"/>
          </a:xfrm>
          <a:prstGeom prst="rect">
            <a:avLst/>
          </a:prstGeom>
          <a:solidFill>
            <a:srgbClr val="ffffff"/>
          </a:solidFill>
          <a:ln w="57240">
            <a:solidFill>
              <a:srgbClr val="3decf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32" name="Стрелка вправо 2"/>
          <p:cNvSpPr/>
          <p:nvPr/>
        </p:nvSpPr>
        <p:spPr>
          <a:xfrm>
            <a:off x="2660760" y="3583080"/>
            <a:ext cx="3697200" cy="1311120"/>
          </a:xfrm>
          <a:prstGeom prst="rightArrow">
            <a:avLst>
              <a:gd name="adj1" fmla="val 50000"/>
              <a:gd name="adj2" fmla="val 50000"/>
            </a:avLst>
          </a:prstGeom>
          <a:solidFill>
            <a:srgbClr val="ffffff"/>
          </a:solidFill>
          <a:ln w="57240">
            <a:solidFill>
              <a:srgbClr val="3decf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33" name="Прямоугольник 9"/>
          <p:cNvSpPr/>
          <p:nvPr/>
        </p:nvSpPr>
        <p:spPr>
          <a:xfrm>
            <a:off x="2224080" y="3943440"/>
            <a:ext cx="4572000" cy="7340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Қосымша тапсырма:</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sp>
        <p:nvSpPr>
          <p:cNvPr id="134" name="Прямоугольник 11"/>
          <p:cNvSpPr/>
          <p:nvPr/>
        </p:nvSpPr>
        <p:spPr>
          <a:xfrm>
            <a:off x="6861240" y="2689200"/>
            <a:ext cx="4992480" cy="15573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002060"/>
                </a:solidFill>
                <a:uFillTx/>
                <a:latin typeface="Times New Roman"/>
                <a:ea typeface="Times New Roman"/>
              </a:rPr>
              <a:t>Ш.Уәлихановтың саяхаттары </a:t>
            </a:r>
            <a:endParaRPr b="0" lang="ru-RU" sz="32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002060"/>
                </a:solidFill>
                <a:uFillTx/>
                <a:latin typeface="Times New Roman"/>
                <a:ea typeface="Times New Roman"/>
              </a:rPr>
              <a:t>жайлы оқып келу </a:t>
            </a:r>
            <a:endParaRPr b="0" lang="ru-RU" sz="3200" strike="noStrike" u="none">
              <a:solidFill>
                <a:srgbClr val="000000"/>
              </a:solidFill>
              <a:uFillTx/>
              <a:latin typeface="Calibri"/>
            </a:endParaRPr>
          </a:p>
        </p:txBody>
      </p:sp>
      <p:sp>
        <p:nvSpPr>
          <p:cNvPr id="135" name="Right Triangle 284"/>
          <p:cNvSpPr/>
          <p:nvPr/>
        </p:nvSpPr>
        <p:spPr>
          <a:xfrm rot="5400000">
            <a:off x="1745640" y="-1760400"/>
            <a:ext cx="4795920" cy="8304120"/>
          </a:xfrm>
          <a:prstGeom prst="rtTriangle">
            <a:avLst/>
          </a:prstGeom>
          <a:solidFill>
            <a:srgbClr val="3decf5"/>
          </a:solidFill>
          <a:ln w="0">
            <a:noFill/>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136" name="Рисунок 13" descr=""/>
          <p:cNvPicPr/>
          <p:nvPr/>
        </p:nvPicPr>
        <p:blipFill>
          <a:blip r:embed="rId2"/>
          <a:stretch/>
        </p:blipFill>
        <p:spPr>
          <a:xfrm>
            <a:off x="1135080" y="638280"/>
            <a:ext cx="4537080" cy="2836800"/>
          </a:xfrm>
          <a:prstGeom prst="rect">
            <a:avLst/>
          </a:prstGeom>
          <a:ln w="0">
            <a:noFill/>
          </a:ln>
        </p:spPr>
      </p:pic>
      <p:pic>
        <p:nvPicPr>
          <p:cNvPr id="137" name="Рисунок 15" descr=""/>
          <p:cNvPicPr/>
          <p:nvPr/>
        </p:nvPicPr>
        <p:blipFill>
          <a:blip r:embed="rId3"/>
          <a:stretch/>
        </p:blipFill>
        <p:spPr>
          <a:xfrm>
            <a:off x="865080" y="2187720"/>
            <a:ext cx="1425600" cy="1779480"/>
          </a:xfrm>
          <a:prstGeom prst="rect">
            <a:avLst/>
          </a:prstGeom>
          <a:ln w="0">
            <a:noFill/>
          </a:ln>
        </p:spPr>
      </p:pic>
      <p:pic>
        <p:nvPicPr>
          <p:cNvPr id="138" name="Рисунок 16" descr=""/>
          <p:cNvPicPr/>
          <p:nvPr/>
        </p:nvPicPr>
        <p:blipFill>
          <a:blip r:embed="rId4"/>
          <a:stretch/>
        </p:blipFill>
        <p:spPr>
          <a:xfrm>
            <a:off x="4886280" y="79200"/>
            <a:ext cx="1150920" cy="1213200"/>
          </a:xfrm>
          <a:prstGeom prst="rect">
            <a:avLst/>
          </a:prstGeom>
          <a:ln w="0">
            <a:noFill/>
          </a:ln>
        </p:spPr>
      </p:pic>
      <p:pic>
        <p:nvPicPr>
          <p:cNvPr id="139" name="Рисунок 17" descr=""/>
          <p:cNvPicPr/>
          <p:nvPr/>
        </p:nvPicPr>
        <p:blipFill>
          <a:blip r:embed="rId5"/>
          <a:stretch/>
        </p:blipFill>
        <p:spPr>
          <a:xfrm>
            <a:off x="5857920" y="1008000"/>
            <a:ext cx="722160" cy="1524240"/>
          </a:xfrm>
          <a:prstGeom prst="rect">
            <a:avLst/>
          </a:prstGeom>
          <a:ln w="0">
            <a:noFill/>
          </a:ln>
        </p:spPr>
      </p:pic>
      <p:pic>
        <p:nvPicPr>
          <p:cNvPr id="140" name="Рисунок 18" descr=""/>
          <p:cNvPicPr/>
          <p:nvPr/>
        </p:nvPicPr>
        <p:blipFill>
          <a:blip r:embed="rId6"/>
          <a:stretch/>
        </p:blipFill>
        <p:spPr>
          <a:xfrm>
            <a:off x="3005280" y="1319040"/>
            <a:ext cx="1195200" cy="1737000"/>
          </a:xfrm>
          <a:prstGeom prst="rect">
            <a:avLst/>
          </a:prstGeom>
          <a:ln w="0">
            <a:noFill/>
          </a:ln>
        </p:spPr>
      </p:pic>
      <p:cxnSp>
        <p:nvCxnSpPr>
          <p:cNvPr id="141" name="Google Shape;77;p1"/>
          <p:cNvCxnSpPr/>
          <p:nvPr/>
        </p:nvCxnSpPr>
        <p:spPr>
          <a:xfrm>
            <a:off x="212400" y="6621120"/>
            <a:ext cx="11729160" cy="26280"/>
          </a:xfrm>
          <a:prstGeom prst="straightConnector1">
            <a:avLst/>
          </a:prstGeom>
          <a:ln w="57240">
            <a:solidFill>
              <a:srgbClr val="33cccc"/>
            </a:solidFill>
            <a:miter/>
          </a:ln>
        </p:spPr>
      </p:cxnSp>
      <p:cxnSp>
        <p:nvCxnSpPr>
          <p:cNvPr id="142" name="Google Shape;78;p1"/>
          <p:cNvCxnSpPr/>
          <p:nvPr/>
        </p:nvCxnSpPr>
        <p:spPr>
          <a:xfrm>
            <a:off x="757080" y="6364080"/>
            <a:ext cx="10694160" cy="37080"/>
          </a:xfrm>
          <a:prstGeom prst="straightConnector1">
            <a:avLst/>
          </a:prstGeom>
          <a:ln w="38160">
            <a:solidFill>
              <a:srgbClr val="4472c4"/>
            </a:solidFill>
            <a:miter/>
          </a:ln>
        </p:spPr>
      </p:cxn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3" name="Рисунок 48" descr=""/>
          <p:cNvPicPr/>
          <p:nvPr/>
        </p:nvPicPr>
        <p:blipFill>
          <a:blip r:embed="rId1"/>
          <a:stretch/>
        </p:blipFill>
        <p:spPr>
          <a:xfrm>
            <a:off x="652320" y="7978680"/>
            <a:ext cx="200160" cy="203400"/>
          </a:xfrm>
          <a:prstGeom prst="rect">
            <a:avLst/>
          </a:prstGeom>
          <a:ln w="0">
            <a:noFill/>
          </a:ln>
        </p:spPr>
      </p:pic>
      <p:sp>
        <p:nvSpPr>
          <p:cNvPr id="14"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3decf5"/>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7" name="Google Shape;77;p1"/>
          <p:cNvCxnSpPr/>
          <p:nvPr/>
        </p:nvCxnSpPr>
        <p:spPr>
          <a:xfrm>
            <a:off x="212400" y="6621120"/>
            <a:ext cx="11729160" cy="26280"/>
          </a:xfrm>
          <a:prstGeom prst="straightConnector1">
            <a:avLst/>
          </a:prstGeom>
          <a:ln w="57240">
            <a:solidFill>
              <a:srgbClr val="33cccc"/>
            </a:solidFill>
            <a:miter/>
          </a:ln>
        </p:spPr>
      </p:cxnSp>
      <p:cxnSp>
        <p:nvCxnSpPr>
          <p:cNvPr id="18" name="Google Shape;78;p1"/>
          <p:cNvCxnSpPr/>
          <p:nvPr/>
        </p:nvCxnSpPr>
        <p:spPr>
          <a:xfrm>
            <a:off x="576360" y="2842920"/>
            <a:ext cx="10694160" cy="37080"/>
          </a:xfrm>
          <a:prstGeom prst="straightConnector1">
            <a:avLst/>
          </a:prstGeom>
          <a:ln w="38160">
            <a:solidFill>
              <a:srgbClr val="4472c4"/>
            </a:solidFill>
            <a:miter/>
          </a:ln>
        </p:spPr>
      </p:cxnSp>
      <p:sp>
        <p:nvSpPr>
          <p:cNvPr id="19" name="TextBox 8"/>
          <p:cNvSpPr/>
          <p:nvPr/>
        </p:nvSpPr>
        <p:spPr>
          <a:xfrm>
            <a:off x="1301760" y="25884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Оқу мақсат(тар)ы</a:t>
            </a:r>
            <a:endParaRPr b="0" lang="ru-RU" sz="2400" strike="noStrike" u="none">
              <a:solidFill>
                <a:srgbClr val="000000"/>
              </a:solidFill>
              <a:uFillTx/>
              <a:latin typeface="Calibri"/>
            </a:endParaRPr>
          </a:p>
        </p:txBody>
      </p:sp>
      <p:sp>
        <p:nvSpPr>
          <p:cNvPr id="20" name="TextBox 1"/>
          <p:cNvSpPr/>
          <p:nvPr/>
        </p:nvSpPr>
        <p:spPr>
          <a:xfrm>
            <a:off x="1062000" y="3289320"/>
            <a:ext cx="10029960" cy="1922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Сабақ мақсаттары</a:t>
            </a:r>
            <a:endParaRPr b="0" lang="ru-RU" sz="2400" strike="noStrike" u="none">
              <a:solidFill>
                <a:srgbClr val="000000"/>
              </a:solidFill>
              <a:uFillTx/>
              <a:latin typeface="Calibri"/>
            </a:endParaRPr>
          </a:p>
          <a:p>
            <a:pPr>
              <a:lnSpc>
                <a:spcPct val="100000"/>
              </a:lnSpc>
              <a:buClr>
                <a:srgbClr val="00206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2060"/>
                </a:solidFill>
                <a:uFillTx/>
                <a:latin typeface="Times New Roman"/>
                <a:ea typeface="Times New Roman"/>
              </a:rPr>
              <a:t>әдеби шығарманы өзге жазушылар шығармасымен салыстырады;</a:t>
            </a:r>
            <a:endParaRPr b="0" lang="ru-RU" sz="2400" strike="noStrike" u="none">
              <a:solidFill>
                <a:srgbClr val="000000"/>
              </a:solidFill>
              <a:uFillTx/>
              <a:latin typeface="Calibri"/>
            </a:endParaRPr>
          </a:p>
          <a:p>
            <a:pPr>
              <a:lnSpc>
                <a:spcPct val="100000"/>
              </a:lnSpc>
              <a:buClr>
                <a:srgbClr val="00206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2060"/>
                </a:solidFill>
                <a:uFillTx/>
                <a:latin typeface="Times New Roman"/>
                <a:ea typeface="Times New Roman"/>
              </a:rPr>
              <a:t>әдеби шығарманы  қазақ әдебиеті мен әлем әдебиеті үлгілерімен салыстыра талдай отырып, ой қорытындылайды;</a:t>
            </a:r>
            <a:endParaRPr b="0" lang="ru-RU" sz="2400" strike="noStrike" u="none">
              <a:solidFill>
                <a:srgbClr val="000000"/>
              </a:solidFill>
              <a:uFillTx/>
              <a:latin typeface="Calibri"/>
            </a:endParaRPr>
          </a:p>
          <a:p>
            <a:pPr>
              <a:lnSpc>
                <a:spcPct val="100000"/>
              </a:lnSpc>
              <a:buClr>
                <a:srgbClr val="00206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2060"/>
                </a:solidFill>
                <a:uFillTx/>
                <a:latin typeface="Times New Roman"/>
                <a:ea typeface="Calibri"/>
              </a:rPr>
              <a:t>тақырыпқа сай шағын сын мақала жазады.</a:t>
            </a:r>
            <a:endParaRPr b="0" lang="ru-RU" sz="2400" strike="noStrike" u="none">
              <a:solidFill>
                <a:srgbClr val="000000"/>
              </a:solidFill>
              <a:uFillTx/>
              <a:latin typeface="Calibri"/>
            </a:endParaRPr>
          </a:p>
        </p:txBody>
      </p:sp>
      <p:sp>
        <p:nvSpPr>
          <p:cNvPr id="21" name="Прямоугольник 2"/>
          <p:cNvSpPr/>
          <p:nvPr/>
        </p:nvSpPr>
        <p:spPr>
          <a:xfrm>
            <a:off x="1301760" y="1633680"/>
            <a:ext cx="9207360" cy="8254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2060"/>
                </a:solidFill>
                <a:uFillTx/>
                <a:latin typeface="Times New Roman"/>
                <a:ea typeface="Times New Roman"/>
              </a:rPr>
              <a:t>Б/С 9.3.4. 1 - әдеби шығарманы  қазақ әдебиеті мен әлем әдебиеті үлгілері мен салыстыра талдап, шағын сын мақала жазу</a:t>
            </a:r>
            <a:endParaRPr b="0" lang="ru-RU" sz="2400" strike="noStrike" u="none">
              <a:solidFill>
                <a:srgbClr val="000000"/>
              </a:solidFill>
              <a:uFillTx/>
              <a:latin typeface="Calibri"/>
            </a:endParaRPr>
          </a:p>
        </p:txBody>
      </p:sp>
      <p:pic>
        <p:nvPicPr>
          <p:cNvPr id="22" name="Рисунок 45" descr=""/>
          <p:cNvPicPr/>
          <p:nvPr/>
        </p:nvPicPr>
        <p:blipFill>
          <a:blip r:embed="rId2"/>
          <a:stretch/>
        </p:blipFill>
        <p:spPr>
          <a:xfrm>
            <a:off x="9796320" y="4524480"/>
            <a:ext cx="1425600" cy="1779480"/>
          </a:xfrm>
          <a:prstGeom prst="rect">
            <a:avLst/>
          </a:prstGeom>
          <a:ln w="0">
            <a:noFill/>
          </a:ln>
        </p:spPr>
      </p:pic>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3" name="Рисунок 48" descr=""/>
          <p:cNvPicPr/>
          <p:nvPr/>
        </p:nvPicPr>
        <p:blipFill>
          <a:blip r:embed="rId1"/>
          <a:stretch/>
        </p:blipFill>
        <p:spPr>
          <a:xfrm>
            <a:off x="652320" y="7978680"/>
            <a:ext cx="200160" cy="203400"/>
          </a:xfrm>
          <a:prstGeom prst="rect">
            <a:avLst/>
          </a:prstGeom>
          <a:ln w="0">
            <a:noFill/>
          </a:ln>
        </p:spPr>
      </p:pic>
      <p:sp>
        <p:nvSpPr>
          <p:cNvPr id="24"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3decf5"/>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2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2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sp>
        <p:nvSpPr>
          <p:cNvPr id="27"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28" name="TextBox 9"/>
          <p:cNvSpPr/>
          <p:nvPr/>
        </p:nvSpPr>
        <p:spPr>
          <a:xfrm>
            <a:off x="1133640" y="25884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Бағалау </a:t>
            </a:r>
            <a:r>
              <a:rPr b="1" lang="kk-KZ" sz="2400" strike="noStrike" u="none">
                <a:solidFill>
                  <a:srgbClr val="ff0000"/>
                </a:solidFill>
                <a:uFillTx/>
                <a:latin typeface="Times New Roman"/>
                <a:ea typeface="Times New Roman"/>
              </a:rPr>
              <a:t>критерийлері: </a:t>
            </a:r>
            <a:endParaRPr b="0" lang="ru-RU" sz="2400" strike="noStrike" u="none">
              <a:solidFill>
                <a:srgbClr val="000000"/>
              </a:solidFill>
              <a:uFillTx/>
              <a:latin typeface="Calibri"/>
            </a:endParaRPr>
          </a:p>
        </p:txBody>
      </p:sp>
      <p:sp>
        <p:nvSpPr>
          <p:cNvPr id="29" name="Прямоугольник 1"/>
          <p:cNvSpPr/>
          <p:nvPr/>
        </p:nvSpPr>
        <p:spPr>
          <a:xfrm>
            <a:off x="852480" y="1643040"/>
            <a:ext cx="8659800" cy="1191240"/>
          </a:xfrm>
          <a:prstGeom prst="rect">
            <a:avLst/>
          </a:prstGeom>
          <a:noFill/>
          <a:ln w="0">
            <a:noFill/>
          </a:ln>
        </p:spPr>
        <p:style>
          <a:lnRef idx="0"/>
          <a:fillRef idx="0"/>
          <a:effectRef idx="0"/>
          <a:fontRef idx="minor"/>
        </p:style>
        <p:txBody>
          <a:bodyPr lIns="90000" rIns="90000" tIns="46800" bIns="46800" anchor="t">
            <a:spAutoFit/>
          </a:bodyPr>
          <a:p>
            <a:pPr marL="343080" indent="-343080">
              <a:lnSpc>
                <a:spcPct val="100000"/>
              </a:lnSpc>
              <a:buClr>
                <a:srgbClr val="00206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2060"/>
                </a:solidFill>
                <a:uFillTx/>
                <a:latin typeface="Times New Roman"/>
                <a:ea typeface="Times New Roman"/>
              </a:rPr>
              <a:t>Әдеби шығарманы  қазақ әдебиеті мен әлем әдебиеті үлгілерімен салыстырады;</a:t>
            </a:r>
            <a:endParaRPr b="0" lang="ru-RU" sz="2400" strike="noStrike" u="none">
              <a:solidFill>
                <a:srgbClr val="000000"/>
              </a:solidFill>
              <a:uFillTx/>
              <a:latin typeface="Calibri"/>
            </a:endParaRPr>
          </a:p>
          <a:p>
            <a:pPr marL="343080" indent="-343080">
              <a:lnSpc>
                <a:spcPct val="100000"/>
              </a:lnSpc>
              <a:buClr>
                <a:srgbClr val="00206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2060"/>
                </a:solidFill>
                <a:uFillTx/>
                <a:latin typeface="Times New Roman"/>
                <a:ea typeface="Times New Roman"/>
              </a:rPr>
              <a:t>шағын сын мақала жаза алады.</a:t>
            </a:r>
            <a:endParaRPr b="0" lang="ru-RU" sz="2400" strike="noStrike" u="none">
              <a:solidFill>
                <a:srgbClr val="000000"/>
              </a:solidFill>
              <a:uFillTx/>
              <a:latin typeface="Calibri"/>
            </a:endParaRPr>
          </a:p>
        </p:txBody>
      </p:sp>
      <p:sp>
        <p:nvSpPr>
          <p:cNvPr id="30" name="Right Triangle 284"/>
          <p:cNvSpPr/>
          <p:nvPr/>
        </p:nvSpPr>
        <p:spPr>
          <a:xfrm flipH="1" flipV="1" rot="5400000">
            <a:off x="5598000" y="293400"/>
            <a:ext cx="4797360" cy="8302680"/>
          </a:xfrm>
          <a:prstGeom prst="rtTriangle">
            <a:avLst/>
          </a:prstGeom>
          <a:solidFill>
            <a:srgbClr val="3decf5"/>
          </a:solidFill>
          <a:ln w="0">
            <a:noFill/>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31" name="Рисунок 45" descr=""/>
          <p:cNvPicPr/>
          <p:nvPr/>
        </p:nvPicPr>
        <p:blipFill>
          <a:blip r:embed="rId2"/>
          <a:stretch/>
        </p:blipFill>
        <p:spPr>
          <a:xfrm>
            <a:off x="7199280" y="3936960"/>
            <a:ext cx="1425600" cy="1779480"/>
          </a:xfrm>
          <a:prstGeom prst="rect">
            <a:avLst/>
          </a:prstGeom>
          <a:ln w="0">
            <a:noFill/>
          </a:ln>
        </p:spPr>
      </p:pic>
      <p:pic>
        <p:nvPicPr>
          <p:cNvPr id="32" name="Рисунок 44" descr=""/>
          <p:cNvPicPr/>
          <p:nvPr/>
        </p:nvPicPr>
        <p:blipFill>
          <a:blip r:embed="rId3"/>
          <a:stretch/>
        </p:blipFill>
        <p:spPr>
          <a:xfrm>
            <a:off x="8829720" y="1633680"/>
            <a:ext cx="3141720" cy="4095720"/>
          </a:xfrm>
          <a:prstGeom prst="rect">
            <a:avLst/>
          </a:prstGeom>
          <a:ln w="0">
            <a:noFill/>
          </a:ln>
        </p:spPr>
      </p:pic>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3" name="Рисунок 48" descr=""/>
          <p:cNvPicPr/>
          <p:nvPr/>
        </p:nvPicPr>
        <p:blipFill>
          <a:blip r:embed="rId1"/>
          <a:stretch/>
        </p:blipFill>
        <p:spPr>
          <a:xfrm>
            <a:off x="652320" y="7978680"/>
            <a:ext cx="200160" cy="203400"/>
          </a:xfrm>
          <a:prstGeom prst="rect">
            <a:avLst/>
          </a:prstGeom>
          <a:ln w="0">
            <a:noFill/>
          </a:ln>
        </p:spPr>
      </p:pic>
      <p:sp>
        <p:nvSpPr>
          <p:cNvPr id="34" name="object 2"/>
          <p:cNvSpPr/>
          <p:nvPr/>
        </p:nvSpPr>
        <p:spPr>
          <a:xfrm rot="20410800">
            <a:off x="139680" y="1827000"/>
            <a:ext cx="4146480" cy="699840"/>
          </a:xfrm>
          <a:custGeom>
            <a:avLst/>
            <a:gdLst>
              <a:gd name="textAreaLeft" fmla="*/ 0 w 4146480"/>
              <a:gd name="textAreaRight" fmla="*/ 4146840 w 4146480"/>
              <a:gd name="textAreaTop" fmla="*/ 0 h 699840"/>
              <a:gd name="textAreaBottom" fmla="*/ 699840 h 69984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3decf5"/>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3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3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sp>
        <p:nvSpPr>
          <p:cNvPr id="37"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8" name="TextBox 9"/>
          <p:cNvSpPr/>
          <p:nvPr/>
        </p:nvSpPr>
        <p:spPr>
          <a:xfrm rot="20398800">
            <a:off x="163080" y="1890720"/>
            <a:ext cx="4248360" cy="45972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Бағалау </a:t>
            </a:r>
            <a:r>
              <a:rPr b="1" lang="kk-KZ" sz="2400" strike="noStrike" u="none">
                <a:solidFill>
                  <a:srgbClr val="ff0000"/>
                </a:solidFill>
                <a:uFillTx/>
                <a:latin typeface="Times New Roman"/>
                <a:ea typeface="Times New Roman"/>
              </a:rPr>
              <a:t>критерийлері: </a:t>
            </a:r>
            <a:endParaRPr b="0" lang="ru-RU" sz="2400" strike="noStrike" u="none">
              <a:solidFill>
                <a:srgbClr val="000000"/>
              </a:solidFill>
              <a:uFillTx/>
              <a:latin typeface="Calibri"/>
            </a:endParaRPr>
          </a:p>
        </p:txBody>
      </p:sp>
      <p:graphicFrame>
        <p:nvGraphicFramePr>
          <p:cNvPr id="39" name=""/>
          <p:cNvGraphicFramePr/>
          <p:nvPr/>
        </p:nvGraphicFramePr>
        <p:xfrm>
          <a:off x="4726080" y="792000"/>
          <a:ext cx="7207200" cy="5035680"/>
        </p:xfrm>
        <a:graphic>
          <a:graphicData uri="http://schemas.openxmlformats.org/drawingml/2006/table">
            <a:tbl>
              <a:tblPr/>
              <a:tblGrid>
                <a:gridCol w="546120"/>
                <a:gridCol w="6661080"/>
              </a:tblGrid>
              <a:tr h="108936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2060"/>
                          </a:solidFill>
                          <a:uFillTx/>
                          <a:latin typeface="Times New Roman"/>
                          <a:ea typeface="Times New Roman"/>
                        </a:rPr>
                        <a:t>1</a:t>
                      </a:r>
                      <a:endParaRPr b="0" lang="ru-RU" sz="2400" strike="noStrike" u="none">
                        <a:solidFill>
                          <a:srgbClr val="000000"/>
                        </a:solidFill>
                        <a:uFillTx/>
                        <a:latin typeface="Calibri"/>
                      </a:endParaRPr>
                    </a:p>
                  </a:txBody>
                  <a:tcPr anchor="t" marL="91440" marR="914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114120" rIns="11412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2060"/>
                          </a:solidFill>
                          <a:uFillTx/>
                          <a:latin typeface="Times New Roman"/>
                          <a:ea typeface="Calibri"/>
                        </a:rPr>
                        <a:t>1856-1857 жылдары қырғыз еліне саяхатында қандай зерттеу еңбектерін жазды?</a:t>
                      </a:r>
                      <a:endParaRPr b="0" lang="ru-RU" sz="2400" strike="noStrike" u="none">
                        <a:solidFill>
                          <a:srgbClr val="000000"/>
                        </a:solidFill>
                        <a:uFillTx/>
                        <a:latin typeface="Calibri"/>
                      </a:endParaRPr>
                    </a:p>
                  </a:txBody>
                  <a:tcPr anchor="t" marL="114120" marR="1141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08900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2060"/>
                          </a:solidFill>
                          <a:uFillTx/>
                          <a:latin typeface="Times New Roman"/>
                          <a:ea typeface="Times New Roman"/>
                        </a:rPr>
                        <a:t>2</a:t>
                      </a:r>
                      <a:endParaRPr b="0" lang="ru-RU" sz="2400" strike="noStrike" u="none">
                        <a:solidFill>
                          <a:srgbClr val="000000"/>
                        </a:solidFill>
                        <a:uFillTx/>
                        <a:latin typeface="Calibri"/>
                      </a:endParaRPr>
                    </a:p>
                  </a:txBody>
                  <a:tcPr anchor="t" marL="91440" marR="914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114120" rIns="11412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2060"/>
                          </a:solidFill>
                          <a:uFillTx/>
                          <a:latin typeface="Times New Roman"/>
                          <a:ea typeface="Calibri"/>
                        </a:rPr>
                        <a:t>Ш.Уәлиханов «Ыстықкөл күнделігі» зерттеу еңбегін не мақсатпен жазды?</a:t>
                      </a:r>
                      <a:endParaRPr b="0" lang="ru-RU" sz="2400" strike="noStrike" u="none">
                        <a:solidFill>
                          <a:srgbClr val="000000"/>
                        </a:solidFill>
                        <a:uFillTx/>
                        <a:latin typeface="Calibri"/>
                      </a:endParaRPr>
                    </a:p>
                  </a:txBody>
                  <a:tcPr anchor="t" marL="114120" marR="1141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08900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2060"/>
                          </a:solidFill>
                          <a:uFillTx/>
                          <a:latin typeface="Times New Roman"/>
                          <a:ea typeface="Times New Roman"/>
                        </a:rPr>
                        <a:t>3</a:t>
                      </a:r>
                      <a:endParaRPr b="0" lang="ru-RU" sz="2400" strike="noStrike" u="none">
                        <a:solidFill>
                          <a:srgbClr val="000000"/>
                        </a:solidFill>
                        <a:uFillTx/>
                        <a:latin typeface="Calibri"/>
                      </a:endParaRPr>
                    </a:p>
                  </a:txBody>
                  <a:tcPr anchor="t" marL="91440" marR="914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114120" rIns="11412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2060"/>
                          </a:solidFill>
                          <a:uFillTx/>
                          <a:latin typeface="Times New Roman"/>
                          <a:ea typeface="Calibri"/>
                        </a:rPr>
                        <a:t>Ш.Уәлиханов «Ыстықкөл күнделігі»  еңбегі несімен ерекшеленеді?</a:t>
                      </a:r>
                      <a:endParaRPr b="0" lang="ru-RU" sz="2400" strike="noStrike" u="none">
                        <a:solidFill>
                          <a:srgbClr val="000000"/>
                        </a:solidFill>
                        <a:uFillTx/>
                        <a:latin typeface="Calibri"/>
                      </a:endParaRPr>
                    </a:p>
                  </a:txBody>
                  <a:tcPr anchor="t" marL="114120" marR="1141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08720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2060"/>
                          </a:solidFill>
                          <a:uFillTx/>
                          <a:latin typeface="Times New Roman"/>
                          <a:ea typeface="Times New Roman"/>
                        </a:rPr>
                        <a:t>4</a:t>
                      </a:r>
                      <a:endParaRPr b="0" lang="ru-RU" sz="2400" strike="noStrike" u="none">
                        <a:solidFill>
                          <a:srgbClr val="000000"/>
                        </a:solidFill>
                        <a:uFillTx/>
                        <a:latin typeface="Calibri"/>
                      </a:endParaRPr>
                    </a:p>
                  </a:txBody>
                  <a:tcPr anchor="t" marL="91440" marR="914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114120" rIns="11412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2060"/>
                          </a:solidFill>
                          <a:uFillTx/>
                          <a:latin typeface="Times New Roman"/>
                          <a:ea typeface="Calibri"/>
                        </a:rPr>
                        <a:t>Ш.Уәлиханов қырғыздың қандай жырын зерттеді?</a:t>
                      </a:r>
                      <a:endParaRPr b="0" lang="ru-RU" sz="2400" strike="noStrike" u="none">
                        <a:solidFill>
                          <a:srgbClr val="000000"/>
                        </a:solidFill>
                        <a:uFillTx/>
                        <a:latin typeface="Calibri"/>
                      </a:endParaRPr>
                    </a:p>
                  </a:txBody>
                  <a:tcPr anchor="t" marL="114120" marR="11412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68112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2060"/>
                          </a:solidFill>
                          <a:uFillTx/>
                          <a:latin typeface="Times New Roman"/>
                          <a:ea typeface="Times New Roman"/>
                        </a:rPr>
                        <a:t>5</a:t>
                      </a:r>
                      <a:endParaRPr b="0" lang="ru-RU" sz="2400" strike="noStrike" u="none">
                        <a:solidFill>
                          <a:srgbClr val="000000"/>
                        </a:solidFill>
                        <a:uFillTx/>
                        <a:latin typeface="Calibri"/>
                      </a:endParaRPr>
                    </a:p>
                  </a:txBody>
                  <a:tcPr anchor="t" marL="91440" marR="914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2060"/>
                          </a:solidFill>
                          <a:uFillTx/>
                          <a:latin typeface="Times New Roman"/>
                          <a:ea typeface="Calibri"/>
                        </a:rPr>
                        <a:t>Күнделік дегеніміз не?</a:t>
                      </a:r>
                      <a:endParaRPr b="0" lang="ru-RU" sz="2400" strike="noStrike" u="none">
                        <a:solidFill>
                          <a:srgbClr val="000000"/>
                        </a:solidFill>
                        <a:uFillTx/>
                        <a:latin typeface="Calibri"/>
                      </a:endParaRPr>
                    </a:p>
                  </a:txBody>
                  <a:tcPr anchor="t" marL="91440" marR="914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
        <p:nvSpPr>
          <p:cNvPr id="40" name="Прямоугольник 3"/>
          <p:cNvSpPr/>
          <p:nvPr/>
        </p:nvSpPr>
        <p:spPr>
          <a:xfrm>
            <a:off x="541440" y="2293920"/>
            <a:ext cx="3808440" cy="3957480"/>
          </a:xfrm>
          <a:custGeom>
            <a:avLst/>
            <a:gdLst/>
            <a:ahLst/>
            <a:rect l="l" t="t" r="r" b="b"/>
            <a:pathLst>
              <a:path w="3807783" h="3301621">
                <a:moveTo>
                  <a:pt x="0" y="1282890"/>
                </a:moveTo>
                <a:lnTo>
                  <a:pt x="3739544" y="0"/>
                </a:lnTo>
                <a:lnTo>
                  <a:pt x="3807783" y="2114266"/>
                </a:lnTo>
                <a:lnTo>
                  <a:pt x="13648" y="3301621"/>
                </a:lnTo>
                <a:cubicBezTo>
                  <a:pt x="9099" y="2628711"/>
                  <a:pt x="4549" y="1955800"/>
                  <a:pt x="0" y="1282890"/>
                </a:cubicBezTo>
                <a:close/>
              </a:path>
            </a:pathLst>
          </a:custGeom>
          <a:solidFill>
            <a:srgbClr val="3decf5"/>
          </a:solidFill>
          <a:ln w="12600">
            <a:solidFill>
              <a:srgbClr val="41719c"/>
            </a:solidFill>
            <a:miter/>
          </a:ln>
        </p:spPr>
        <p:style>
          <a:lnRef idx="0"/>
          <a:fillRef idx="0"/>
          <a:effectRef idx="0"/>
          <a:fontRef idx="minor"/>
        </p:style>
        <p:txBody>
          <a:bodyPr lIns="90000" rIns="90000" tIns="46800" bIns="46800" anchor="ctr">
            <a:noAutofit/>
          </a:bodyPr>
          <a:p>
            <a:endParaRPr b="0" lang="ru-RU" sz="1800" strike="noStrike" u="none">
              <a:solidFill>
                <a:srgbClr val="000000"/>
              </a:solidFill>
              <a:uFillTx/>
              <a:latin typeface="Calibri"/>
            </a:endParaRPr>
          </a:p>
        </p:txBody>
      </p:sp>
      <p:sp>
        <p:nvSpPr>
          <p:cNvPr id="41" name="Прямоугольник 4"/>
          <p:cNvSpPr/>
          <p:nvPr/>
        </p:nvSpPr>
        <p:spPr>
          <a:xfrm rot="20309400">
            <a:off x="508680" y="3671640"/>
            <a:ext cx="4010760" cy="825480"/>
          </a:xfrm>
          <a:prstGeom prst="rect">
            <a:avLst/>
          </a:prstGeom>
          <a:noFill/>
          <a:ln w="0">
            <a:noFill/>
          </a:ln>
        </p:spPr>
        <p:style>
          <a:lnRef idx="0"/>
          <a:fillRef idx="0"/>
          <a:effectRef idx="0"/>
          <a:fontRef idx="minor"/>
        </p:style>
        <p:txBody>
          <a:bodyPr wrap="none" lIns="90000" rIns="90000" tIns="46800" bIns="46800" anchor="t">
            <a:spAutoFit/>
          </a:bodyPr>
          <a:p>
            <a:pPr marL="343080" indent="-343080">
              <a:lnSpc>
                <a:spcPct val="100000"/>
              </a:lnSpc>
              <a:buClr>
                <a:srgbClr val="00206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2060"/>
                </a:solidFill>
                <a:uFillTx/>
                <a:latin typeface="Times New Roman"/>
                <a:ea typeface="Arial"/>
              </a:rPr>
              <a:t>Берілген сұрақтарға </a:t>
            </a:r>
            <a:endParaRPr b="0" lang="ru-RU" sz="2400" strike="noStrike" u="none">
              <a:solidFill>
                <a:srgbClr val="000000"/>
              </a:solidFill>
              <a:uFillTx/>
              <a:latin typeface="Calibri"/>
            </a:endParaRPr>
          </a:p>
          <a:p>
            <a:pPr marL="343080" indent="-34308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2060"/>
                </a:solidFill>
                <a:uFillTx/>
                <a:latin typeface="Times New Roman"/>
                <a:ea typeface="Arial"/>
              </a:rPr>
              <a:t>     </a:t>
            </a:r>
            <a:r>
              <a:rPr b="1" lang="kk-KZ" sz="2400" strike="noStrike" u="none">
                <a:solidFill>
                  <a:srgbClr val="002060"/>
                </a:solidFill>
                <a:uFillTx/>
                <a:latin typeface="Times New Roman"/>
                <a:ea typeface="Arial"/>
              </a:rPr>
              <a:t>дұрыс жауап береді.</a:t>
            </a:r>
            <a:endParaRPr b="0" lang="ru-RU" sz="2400" strike="noStrike" u="none">
              <a:solidFill>
                <a:srgbClr val="000000"/>
              </a:solidFill>
              <a:uFillTx/>
              <a:latin typeface="Calibri"/>
            </a:endParaRPr>
          </a:p>
        </p:txBody>
      </p:sp>
      <p:pic>
        <p:nvPicPr>
          <p:cNvPr id="42" name="Picture 2" descr="ÐÐ´Ð°Ð¼ Ð±Ð°Ð»Ð°ÑÑ Ð±ÑÐ»Ð¼ÐµÐ¹ÑÑÐ½ Ò¯Ñ Ð½ÓÑÑÐµ"/>
          <p:cNvPicPr/>
          <p:nvPr/>
        </p:nvPicPr>
        <p:blipFill>
          <a:blip r:embed="rId2"/>
          <a:stretch/>
        </p:blipFill>
        <p:spPr>
          <a:xfrm>
            <a:off x="752400" y="158760"/>
            <a:ext cx="1474920" cy="1474920"/>
          </a:xfrm>
          <a:prstGeom prst="rect">
            <a:avLst/>
          </a:prstGeom>
          <a:ln w="0">
            <a:noFill/>
          </a:ln>
        </p:spPr>
      </p:pic>
      <p:cxnSp>
        <p:nvCxnSpPr>
          <p:cNvPr id="43" name="Google Shape;77;p1"/>
          <p:cNvCxnSpPr/>
          <p:nvPr/>
        </p:nvCxnSpPr>
        <p:spPr>
          <a:xfrm>
            <a:off x="212400" y="6621120"/>
            <a:ext cx="11729160" cy="26280"/>
          </a:xfrm>
          <a:prstGeom prst="straightConnector1">
            <a:avLst/>
          </a:prstGeom>
          <a:ln w="57240">
            <a:solidFill>
              <a:srgbClr val="33cccc"/>
            </a:solidFill>
            <a:miter/>
          </a:ln>
        </p:spPr>
      </p:cxnSp>
      <p:cxnSp>
        <p:nvCxnSpPr>
          <p:cNvPr id="44" name="Google Shape;78;p1"/>
          <p:cNvCxnSpPr/>
          <p:nvPr/>
        </p:nvCxnSpPr>
        <p:spPr>
          <a:xfrm>
            <a:off x="757080" y="6364080"/>
            <a:ext cx="10694160" cy="37080"/>
          </a:xfrm>
          <a:prstGeom prst="straightConnector1">
            <a:avLst/>
          </a:prstGeom>
          <a:ln w="38160">
            <a:solidFill>
              <a:srgbClr val="4472c4"/>
            </a:solidFill>
            <a:miter/>
          </a:ln>
        </p:spPr>
      </p:cxnSp>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5" name="Рисунок 48" descr=""/>
          <p:cNvPicPr/>
          <p:nvPr/>
        </p:nvPicPr>
        <p:blipFill>
          <a:blip r:embed="rId1"/>
          <a:stretch/>
        </p:blipFill>
        <p:spPr>
          <a:xfrm>
            <a:off x="652320" y="7978680"/>
            <a:ext cx="200160" cy="203400"/>
          </a:xfrm>
          <a:prstGeom prst="rect">
            <a:avLst/>
          </a:prstGeom>
          <a:ln w="0">
            <a:noFill/>
          </a:ln>
        </p:spPr>
      </p:pic>
      <p:sp>
        <p:nvSpPr>
          <p:cNvPr id="46"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3decf5"/>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4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4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49" name="Google Shape;77;p1"/>
          <p:cNvCxnSpPr/>
          <p:nvPr/>
        </p:nvCxnSpPr>
        <p:spPr>
          <a:xfrm>
            <a:off x="212400" y="6621120"/>
            <a:ext cx="11729160" cy="26280"/>
          </a:xfrm>
          <a:prstGeom prst="straightConnector1">
            <a:avLst/>
          </a:prstGeom>
          <a:ln w="57240">
            <a:solidFill>
              <a:srgbClr val="33cccc"/>
            </a:solidFill>
            <a:miter/>
          </a:ln>
        </p:spPr>
      </p:cxnSp>
      <p:cxnSp>
        <p:nvCxnSpPr>
          <p:cNvPr id="50" name="Google Shape;78;p1"/>
          <p:cNvCxnSpPr/>
          <p:nvPr/>
        </p:nvCxnSpPr>
        <p:spPr>
          <a:xfrm>
            <a:off x="757080" y="6364080"/>
            <a:ext cx="10694160" cy="37080"/>
          </a:xfrm>
          <a:prstGeom prst="straightConnector1">
            <a:avLst/>
          </a:prstGeom>
          <a:ln w="38160">
            <a:solidFill>
              <a:srgbClr val="4472c4"/>
            </a:solidFill>
            <a:miter/>
          </a:ln>
        </p:spPr>
      </p:cxnSp>
      <p:sp>
        <p:nvSpPr>
          <p:cNvPr id="51" name="Прямоугольник 3"/>
          <p:cNvSpPr/>
          <p:nvPr/>
        </p:nvSpPr>
        <p:spPr>
          <a:xfrm>
            <a:off x="663120" y="196920"/>
            <a:ext cx="2437560" cy="5209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ff0000"/>
                </a:solidFill>
                <a:uFillTx/>
                <a:latin typeface="Times New Roman"/>
                <a:ea typeface="Times New Roman"/>
              </a:rPr>
              <a:t>Өзіңді тексер!</a:t>
            </a:r>
            <a:endParaRPr b="0" lang="ru-RU" sz="2800" strike="noStrike" u="none">
              <a:solidFill>
                <a:srgbClr val="000000"/>
              </a:solidFill>
              <a:uFillTx/>
              <a:latin typeface="Calibri"/>
            </a:endParaRPr>
          </a:p>
        </p:txBody>
      </p:sp>
      <p:graphicFrame>
        <p:nvGraphicFramePr>
          <p:cNvPr id="52" name=""/>
          <p:cNvGraphicFramePr/>
          <p:nvPr/>
        </p:nvGraphicFramePr>
        <p:xfrm>
          <a:off x="652320" y="1309680"/>
          <a:ext cx="11015640" cy="4270320"/>
        </p:xfrm>
        <a:graphic>
          <a:graphicData uri="http://schemas.openxmlformats.org/drawingml/2006/table">
            <a:tbl>
              <a:tblPr/>
              <a:tblGrid>
                <a:gridCol w="871560"/>
                <a:gridCol w="10144080"/>
              </a:tblGrid>
              <a:tr h="1220040">
                <a:tc>
                  <a:txBody>
                    <a:bodyPr lIns="90000" rIns="900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Times New Roman"/>
                        </a:rPr>
                        <a:t>1</a:t>
                      </a:r>
                      <a:endParaRPr b="0" lang="ru-RU" sz="20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114480" rIns="11448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1856-1857 жылдары қырғыз еліне саяхатында</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«Жоңғария очерктері», «Қырғыздар туралы жазбалар», «Қазақтың халық поэзиясының түрлері туралы», «Ыстықкөл сапарының күнделіктері», «Қытай империясының батыс провинциясы және Құлжа қаласы» зерттеу еңбектерін жазды. </a:t>
                      </a:r>
                      <a:endParaRPr b="0" lang="ru-RU" sz="2000" strike="noStrike" u="none">
                        <a:solidFill>
                          <a:srgbClr val="000000"/>
                        </a:solidFill>
                        <a:uFillTx/>
                        <a:latin typeface="Calibri"/>
                      </a:endParaRPr>
                    </a:p>
                  </a:txBody>
                  <a:tcPr anchor="t" marL="114480" marR="1144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701640">
                <a:tc>
                  <a:txBody>
                    <a:bodyPr lIns="90000" rIns="900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Times New Roman"/>
                        </a:rPr>
                        <a:t>2</a:t>
                      </a:r>
                      <a:endParaRPr b="0" lang="ru-RU" sz="20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000" rIns="900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Ш.Уәлиханов «Ыстықкөл күнделігі» зерттеу еңбегін жазу мақсаты:   Ыстықкөл қырғыздары, олардың этнографиясы мен тарихы туралы ақпарат қызықтырды. </a:t>
                      </a:r>
                      <a:endParaRPr b="0" lang="ru-RU" sz="20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220040">
                <a:tc>
                  <a:txBody>
                    <a:bodyPr lIns="90000" rIns="900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Times New Roman"/>
                        </a:rPr>
                        <a:t>3</a:t>
                      </a:r>
                      <a:endParaRPr b="0" lang="ru-RU" sz="20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114480" rIns="11448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Ш.Уәлиханов «Ыстықкөл күнделігі»  еңбегінде  географиялық мәліметтер көп келтірілген: табиғатты суреттеді, одан алған әсері мен байқаған заттарын,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су айдынына құятын әр өзенді, жергілікті өсімдіктер мен жан-жануарлар әлемінің ерекшеліктерін жазды. </a:t>
                      </a:r>
                      <a:endParaRPr b="0" lang="ru-RU" sz="2000" strike="noStrike" u="none">
                        <a:solidFill>
                          <a:srgbClr val="000000"/>
                        </a:solidFill>
                        <a:uFillTx/>
                        <a:latin typeface="Calibri"/>
                      </a:endParaRPr>
                    </a:p>
                  </a:txBody>
                  <a:tcPr anchor="t" marL="114480" marR="1144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518400">
                <a:tc>
                  <a:txBody>
                    <a:bodyPr lIns="90000" rIns="900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Times New Roman"/>
                        </a:rPr>
                        <a:t>4</a:t>
                      </a:r>
                      <a:endParaRPr b="0" lang="ru-RU" sz="20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114480" rIns="11448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Ш.Уәлиханов қырғыздың «Манас» эпостық жырын зерттеді.</a:t>
                      </a:r>
                      <a:endParaRPr b="0" lang="ru-RU" sz="2000" strike="noStrike" u="none">
                        <a:solidFill>
                          <a:srgbClr val="000000"/>
                        </a:solidFill>
                        <a:uFillTx/>
                        <a:latin typeface="Calibri"/>
                      </a:endParaRPr>
                    </a:p>
                  </a:txBody>
                  <a:tcPr anchor="t" marL="114480" marR="1144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610200">
                <a:tc>
                  <a:txBody>
                    <a:bodyPr lIns="90000" rIns="900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Times New Roman"/>
                        </a:rPr>
                        <a:t>5</a:t>
                      </a:r>
                      <a:endParaRPr b="0" lang="ru-RU" sz="20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114480" rIns="11448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Күнделік – публицистикалық шығарма түрі. Қаламгердің өз көзімен көрген-білген жайларын есте сақтау үшін жазатын жанр.</a:t>
                      </a:r>
                      <a:endParaRPr b="0" lang="ru-RU" sz="2000" strike="noStrike" u="none">
                        <a:solidFill>
                          <a:srgbClr val="000000"/>
                        </a:solidFill>
                        <a:uFillTx/>
                        <a:latin typeface="Calibri"/>
                      </a:endParaRPr>
                    </a:p>
                  </a:txBody>
                  <a:tcPr anchor="t" marL="114480" marR="1144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3" name="Рисунок 48" descr=""/>
          <p:cNvPicPr/>
          <p:nvPr/>
        </p:nvPicPr>
        <p:blipFill>
          <a:blip r:embed="rId1"/>
          <a:stretch/>
        </p:blipFill>
        <p:spPr>
          <a:xfrm>
            <a:off x="652320" y="7978680"/>
            <a:ext cx="200160" cy="203400"/>
          </a:xfrm>
          <a:prstGeom prst="rect">
            <a:avLst/>
          </a:prstGeom>
          <a:ln w="0">
            <a:noFill/>
          </a:ln>
        </p:spPr>
      </p:pic>
      <p:sp>
        <p:nvSpPr>
          <p:cNvPr id="5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55" name="Прямоугольник 2"/>
          <p:cNvSpPr/>
          <p:nvPr/>
        </p:nvSpPr>
        <p:spPr>
          <a:xfrm>
            <a:off x="4441680" y="184320"/>
            <a:ext cx="4572000" cy="7340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«Венн диаграммасы» әдісі</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sp>
        <p:nvSpPr>
          <p:cNvPr id="56" name="Овал 3"/>
          <p:cNvSpPr/>
          <p:nvPr/>
        </p:nvSpPr>
        <p:spPr>
          <a:xfrm>
            <a:off x="554040" y="184320"/>
            <a:ext cx="979560" cy="914400"/>
          </a:xfrm>
          <a:prstGeom prst="ellipse">
            <a:avLst/>
          </a:prstGeom>
          <a:solidFill>
            <a:srgbClr val="3decf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600" strike="noStrike" u="none">
                <a:solidFill>
                  <a:srgbClr val="ff0000"/>
                </a:solidFill>
                <a:uFillTx/>
                <a:latin typeface="Times New Roman"/>
                <a:ea typeface="Times New Roman"/>
              </a:rPr>
              <a:t>1</a:t>
            </a:r>
            <a:endParaRPr b="0" lang="ru-RU" sz="3600" strike="noStrike" u="none">
              <a:solidFill>
                <a:srgbClr val="000000"/>
              </a:solidFill>
              <a:uFillTx/>
              <a:latin typeface="Calibri"/>
            </a:endParaRPr>
          </a:p>
        </p:txBody>
      </p:sp>
      <p:sp>
        <p:nvSpPr>
          <p:cNvPr id="57" name="Прямоугольник 13"/>
          <p:cNvSpPr/>
          <p:nvPr/>
        </p:nvSpPr>
        <p:spPr>
          <a:xfrm>
            <a:off x="330120" y="1278000"/>
            <a:ext cx="1830600" cy="6732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Times New Roman"/>
              </a:rPr>
              <a:t>ТАПСЫРМА</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sp>
        <p:nvSpPr>
          <p:cNvPr id="58" name="Прямоугольник 6"/>
          <p:cNvSpPr/>
          <p:nvPr/>
        </p:nvSpPr>
        <p:spPr>
          <a:xfrm>
            <a:off x="2525760" y="641520"/>
            <a:ext cx="9975960" cy="1008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ff0000"/>
                </a:solidFill>
                <a:uFillTx/>
                <a:latin typeface="Times New Roman"/>
                <a:ea typeface="Times New Roman"/>
              </a:rPr>
              <a:t>Дескриптор:</a:t>
            </a:r>
            <a:endParaRPr b="0" lang="ru-RU" sz="2000" strike="noStrike" u="none">
              <a:solidFill>
                <a:srgbClr val="000000"/>
              </a:solidFill>
              <a:uFillTx/>
              <a:latin typeface="Calibri"/>
            </a:endParaRPr>
          </a:p>
          <a:p>
            <a:pPr>
              <a:lnSpc>
                <a:spcPct val="100000"/>
              </a:lnSpc>
              <a:buClr>
                <a:srgbClr val="00206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2060"/>
                </a:solidFill>
                <a:uFillTx/>
                <a:latin typeface="Times New Roman"/>
                <a:ea typeface="Times New Roman"/>
              </a:rPr>
              <a:t>Мәтін тақырыбы мен идеясын біледі;</a:t>
            </a:r>
            <a:endParaRPr b="0" lang="ru-RU" sz="2000" strike="noStrike" u="none">
              <a:solidFill>
                <a:srgbClr val="000000"/>
              </a:solidFill>
              <a:uFillTx/>
              <a:latin typeface="Calibri"/>
            </a:endParaRPr>
          </a:p>
          <a:p>
            <a:pPr>
              <a:lnSpc>
                <a:spcPct val="100000"/>
              </a:lnSpc>
              <a:buClr>
                <a:srgbClr val="00206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2060"/>
                </a:solidFill>
                <a:uFillTx/>
                <a:latin typeface="Times New Roman"/>
                <a:ea typeface="Times New Roman"/>
              </a:rPr>
              <a:t>Әдеби шығарманы  қазақ әдебиеті мен әлем әдебиеті үлгілерімен салыстырады. </a:t>
            </a:r>
            <a:endParaRPr b="0" lang="ru-RU" sz="2000" strike="noStrike" u="none">
              <a:solidFill>
                <a:srgbClr val="000000"/>
              </a:solidFill>
              <a:uFillTx/>
              <a:latin typeface="Calibri"/>
            </a:endParaRPr>
          </a:p>
        </p:txBody>
      </p:sp>
      <p:sp>
        <p:nvSpPr>
          <p:cNvPr id="59" name="Овал 7"/>
          <p:cNvSpPr/>
          <p:nvPr/>
        </p:nvSpPr>
        <p:spPr>
          <a:xfrm>
            <a:off x="330120" y="1758960"/>
            <a:ext cx="5483160" cy="4888080"/>
          </a:xfrm>
          <a:prstGeom prst="ellipse">
            <a:avLst/>
          </a:prstGeom>
          <a:solidFill>
            <a:srgbClr val="ffffff"/>
          </a:solidFill>
          <a:ln w="57240">
            <a:solidFill>
              <a:srgbClr val="3decf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60" name="Прямоугольник 20"/>
          <p:cNvSpPr/>
          <p:nvPr/>
        </p:nvSpPr>
        <p:spPr>
          <a:xfrm>
            <a:off x="1393920" y="1960560"/>
            <a:ext cx="3357360" cy="7038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2060"/>
                </a:solidFill>
                <a:uFillTx/>
                <a:latin typeface="Times New Roman"/>
                <a:ea typeface="Times New Roman"/>
              </a:rPr>
              <a:t>Ш.Уәлиханов</a:t>
            </a: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2060"/>
                </a:solidFill>
                <a:uFillTx/>
                <a:latin typeface="Times New Roman"/>
                <a:ea typeface="Times New Roman"/>
              </a:rPr>
              <a:t>«Ыстықкөл күнделігі» </a:t>
            </a:r>
            <a:endParaRPr b="0" lang="ru-RU" sz="2000" strike="noStrike" u="none">
              <a:solidFill>
                <a:srgbClr val="000000"/>
              </a:solidFill>
              <a:uFillTx/>
              <a:latin typeface="Calibri"/>
            </a:endParaRPr>
          </a:p>
        </p:txBody>
      </p:sp>
      <p:sp>
        <p:nvSpPr>
          <p:cNvPr id="61" name="Овал 21"/>
          <p:cNvSpPr/>
          <p:nvPr/>
        </p:nvSpPr>
        <p:spPr>
          <a:xfrm>
            <a:off x="6432480" y="1758960"/>
            <a:ext cx="5484960" cy="4888080"/>
          </a:xfrm>
          <a:prstGeom prst="ellipse">
            <a:avLst/>
          </a:prstGeom>
          <a:solidFill>
            <a:srgbClr val="ffffff"/>
          </a:solidFill>
          <a:ln w="57240">
            <a:solidFill>
              <a:srgbClr val="3decf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62" name="Прямоугольник 23"/>
          <p:cNvSpPr/>
          <p:nvPr/>
        </p:nvSpPr>
        <p:spPr>
          <a:xfrm>
            <a:off x="7513560" y="1955880"/>
            <a:ext cx="3322800" cy="97812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2060"/>
                </a:solidFill>
                <a:uFillTx/>
                <a:latin typeface="Times New Roman"/>
                <a:ea typeface="Times New Roman"/>
              </a:rPr>
              <a:t>Даниэл Дефо</a:t>
            </a: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2060"/>
                </a:solidFill>
                <a:uFillTx/>
                <a:latin typeface="Times New Roman"/>
                <a:ea typeface="Times New Roman"/>
              </a:rPr>
              <a:t>«Робинзон Крузо»</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sp>
        <p:nvSpPr>
          <p:cNvPr id="63" name="Блок-схема: данные 9"/>
          <p:cNvSpPr/>
          <p:nvPr/>
        </p:nvSpPr>
        <p:spPr>
          <a:xfrm rot="18327000">
            <a:off x="4073400" y="2744640"/>
            <a:ext cx="3698640" cy="2863800"/>
          </a:xfrm>
          <a:prstGeom prst="flowChartInputOutput">
            <a:avLst/>
          </a:prstGeom>
          <a:solidFill>
            <a:srgbClr val="ffffff"/>
          </a:solidFill>
          <a:ln w="57240">
            <a:solidFill>
              <a:srgbClr val="3decf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64" name="Прямоугольник 26"/>
          <p:cNvSpPr/>
          <p:nvPr/>
        </p:nvSpPr>
        <p:spPr>
          <a:xfrm>
            <a:off x="4818240" y="2668680"/>
            <a:ext cx="2209680" cy="6732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0000"/>
                </a:solidFill>
                <a:uFillTx/>
                <a:latin typeface="Times New Roman"/>
                <a:ea typeface="Times New Roman"/>
              </a:rPr>
              <a:t>Ұқсастығы</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5" name="Рисунок 48" descr=""/>
          <p:cNvPicPr/>
          <p:nvPr/>
        </p:nvPicPr>
        <p:blipFill>
          <a:blip r:embed="rId1"/>
          <a:stretch/>
        </p:blipFill>
        <p:spPr>
          <a:xfrm>
            <a:off x="652320" y="7978680"/>
            <a:ext cx="200160" cy="203400"/>
          </a:xfrm>
          <a:prstGeom prst="rect">
            <a:avLst/>
          </a:prstGeom>
          <a:ln w="0">
            <a:noFill/>
          </a:ln>
        </p:spPr>
      </p:pic>
      <p:sp>
        <p:nvSpPr>
          <p:cNvPr id="66" name="Овал 7"/>
          <p:cNvSpPr/>
          <p:nvPr/>
        </p:nvSpPr>
        <p:spPr>
          <a:xfrm>
            <a:off x="330120" y="1343160"/>
            <a:ext cx="5483160" cy="5303880"/>
          </a:xfrm>
          <a:prstGeom prst="ellipse">
            <a:avLst/>
          </a:prstGeom>
          <a:solidFill>
            <a:srgbClr val="ffffff"/>
          </a:solidFill>
          <a:ln w="57240">
            <a:solidFill>
              <a:srgbClr val="3decf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67" name="Прямоугольник 20"/>
          <p:cNvSpPr/>
          <p:nvPr/>
        </p:nvSpPr>
        <p:spPr>
          <a:xfrm>
            <a:off x="1393920" y="1496880"/>
            <a:ext cx="3357360" cy="7038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2060"/>
                </a:solidFill>
                <a:uFillTx/>
                <a:latin typeface="Times New Roman"/>
                <a:ea typeface="Times New Roman"/>
              </a:rPr>
              <a:t>Ш.Уәлиханов</a:t>
            </a: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2060"/>
                </a:solidFill>
                <a:uFillTx/>
                <a:latin typeface="Times New Roman"/>
                <a:ea typeface="Times New Roman"/>
              </a:rPr>
              <a:t>«Ыстықкөл күнделігі» </a:t>
            </a:r>
            <a:endParaRPr b="0" lang="ru-RU" sz="2000" strike="noStrike" u="none">
              <a:solidFill>
                <a:srgbClr val="000000"/>
              </a:solidFill>
              <a:uFillTx/>
              <a:latin typeface="Calibri"/>
            </a:endParaRPr>
          </a:p>
        </p:txBody>
      </p:sp>
      <p:sp>
        <p:nvSpPr>
          <p:cNvPr id="68" name="Овал 21"/>
          <p:cNvSpPr/>
          <p:nvPr/>
        </p:nvSpPr>
        <p:spPr>
          <a:xfrm>
            <a:off x="6432480" y="1343160"/>
            <a:ext cx="5484960" cy="5303880"/>
          </a:xfrm>
          <a:prstGeom prst="ellipse">
            <a:avLst/>
          </a:prstGeom>
          <a:solidFill>
            <a:srgbClr val="ffffff"/>
          </a:solidFill>
          <a:ln w="57240">
            <a:solidFill>
              <a:srgbClr val="3decf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69" name="Прямоугольник 23"/>
          <p:cNvSpPr/>
          <p:nvPr/>
        </p:nvSpPr>
        <p:spPr>
          <a:xfrm>
            <a:off x="7513560" y="1496880"/>
            <a:ext cx="3322800" cy="97812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2060"/>
                </a:solidFill>
                <a:uFillTx/>
                <a:latin typeface="Times New Roman"/>
                <a:ea typeface="Times New Roman"/>
              </a:rPr>
              <a:t>Даниэл Дефо</a:t>
            </a: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2060"/>
                </a:solidFill>
                <a:uFillTx/>
                <a:latin typeface="Times New Roman"/>
                <a:ea typeface="Times New Roman"/>
              </a:rPr>
              <a:t>«Робинзон Крузо»</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sp>
        <p:nvSpPr>
          <p:cNvPr id="70" name="Блок-схема: данные 9"/>
          <p:cNvSpPr/>
          <p:nvPr/>
        </p:nvSpPr>
        <p:spPr>
          <a:xfrm rot="18327000">
            <a:off x="3759840" y="2137680"/>
            <a:ext cx="4309920" cy="3318120"/>
          </a:xfrm>
          <a:prstGeom prst="flowChartInputOutput">
            <a:avLst/>
          </a:prstGeom>
          <a:solidFill>
            <a:srgbClr val="ffffff"/>
          </a:solidFill>
          <a:ln w="57240">
            <a:solidFill>
              <a:srgbClr val="3decf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1" name="Прямоугольник 26"/>
          <p:cNvSpPr/>
          <p:nvPr/>
        </p:nvSpPr>
        <p:spPr>
          <a:xfrm>
            <a:off x="4809960" y="1928880"/>
            <a:ext cx="2210040" cy="6732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ff0000"/>
                </a:solidFill>
                <a:uFillTx/>
                <a:latin typeface="Times New Roman"/>
                <a:ea typeface="Times New Roman"/>
              </a:rPr>
              <a:t>Ұқсастығы</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sp>
        <p:nvSpPr>
          <p:cNvPr id="72"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3decf5"/>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3" name="Прямоугольник 28"/>
          <p:cNvSpPr/>
          <p:nvPr/>
        </p:nvSpPr>
        <p:spPr>
          <a:xfrm>
            <a:off x="663120" y="196920"/>
            <a:ext cx="2437560" cy="5209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ff0000"/>
                </a:solidFill>
                <a:uFillTx/>
                <a:latin typeface="Times New Roman"/>
                <a:ea typeface="Times New Roman"/>
              </a:rPr>
              <a:t>Өзіңді тексер!</a:t>
            </a:r>
            <a:endParaRPr b="0" lang="ru-RU" sz="2800" strike="noStrike" u="none">
              <a:solidFill>
                <a:srgbClr val="000000"/>
              </a:solidFill>
              <a:uFillTx/>
              <a:latin typeface="Calibri"/>
            </a:endParaRPr>
          </a:p>
        </p:txBody>
      </p:sp>
      <p:sp>
        <p:nvSpPr>
          <p:cNvPr id="74" name="Прямоугольник 11"/>
          <p:cNvSpPr/>
          <p:nvPr/>
        </p:nvSpPr>
        <p:spPr>
          <a:xfrm>
            <a:off x="1050840" y="2720880"/>
            <a:ext cx="3299040" cy="20142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002060"/>
                </a:solidFill>
                <a:uFillTx/>
                <a:latin typeface="Times New Roman"/>
                <a:ea typeface="Times New Roman"/>
              </a:rPr>
              <a:t>1.  Ыстықкөл сапарындағы ғылыми зерттеу еңбегі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002060"/>
                </a:solidFill>
                <a:uFillTx/>
                <a:latin typeface="Times New Roman"/>
                <a:ea typeface="Times New Roman"/>
              </a:rPr>
              <a:t>2.  Ыстықкөл қырғыздары, олардың этнографиясы мен тарихы туралы ақпараттарды жеткізу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002060"/>
                </a:solidFill>
                <a:uFillTx/>
                <a:latin typeface="Times New Roman"/>
                <a:ea typeface="Times New Roman"/>
              </a:rPr>
              <a:t>3. Кейіпкер: Ш.Уәлиханов</a:t>
            </a:r>
            <a:endParaRPr b="0" lang="ru-RU" sz="1800" strike="noStrike" u="none">
              <a:solidFill>
                <a:srgbClr val="000000"/>
              </a:solidFill>
              <a:uFillTx/>
              <a:latin typeface="Calibri"/>
            </a:endParaRPr>
          </a:p>
        </p:txBody>
      </p:sp>
      <p:sp>
        <p:nvSpPr>
          <p:cNvPr id="75" name="Прямоугольник 12"/>
          <p:cNvSpPr/>
          <p:nvPr/>
        </p:nvSpPr>
        <p:spPr>
          <a:xfrm>
            <a:off x="7851600" y="2606760"/>
            <a:ext cx="3516480" cy="28371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002060"/>
                </a:solidFill>
                <a:uFillTx/>
                <a:latin typeface="Times New Roman"/>
                <a:ea typeface="Times New Roman"/>
              </a:rPr>
              <a:t>1. Аралдағы теңізшінің өмірі.</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002060"/>
                </a:solidFill>
                <a:uFillTx/>
                <a:latin typeface="Times New Roman"/>
                <a:ea typeface="Times New Roman"/>
              </a:rPr>
              <a:t>2. Бір жылға жуық аралдадағы өміріндегі кездес кен қиындықтарын көрсету.</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002060"/>
                </a:solidFill>
                <a:uFillTx/>
                <a:latin typeface="Times New Roman"/>
                <a:ea typeface="Times New Roman"/>
              </a:rPr>
              <a:t>3. Кейіпкер: Робинзон Крузо.</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002060"/>
                </a:solidFill>
                <a:uFillTx/>
                <a:latin typeface="Times New Roman"/>
                <a:ea typeface="Times New Roman"/>
              </a:rPr>
              <a:t>Жазушы адам рухының мықтылығын, еңбектің бәрін де жеңетінін, мінездің ұстамды да сабырлы болуы адамды тұлға ететініне тәрбиелейді.</a:t>
            </a:r>
            <a:endParaRPr b="0" lang="ru-RU" sz="1800" strike="noStrike" u="none">
              <a:solidFill>
                <a:srgbClr val="000000"/>
              </a:solidFill>
              <a:uFillTx/>
              <a:latin typeface="Calibri"/>
            </a:endParaRPr>
          </a:p>
        </p:txBody>
      </p:sp>
      <p:sp>
        <p:nvSpPr>
          <p:cNvPr id="76" name="Прямоугольник 16"/>
          <p:cNvSpPr/>
          <p:nvPr/>
        </p:nvSpPr>
        <p:spPr>
          <a:xfrm>
            <a:off x="4349880" y="2482920"/>
            <a:ext cx="3152520" cy="28371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002060"/>
                </a:solidFill>
                <a:uFillTx/>
                <a:latin typeface="Times New Roman"/>
                <a:ea typeface="Times New Roman"/>
              </a:rPr>
              <a:t>Екі шығарма да  публицистикалық шығарма түрі, күнделік. Автордың өз көзімен көрген-білген жайларын есте сақтау үшін жазған күнделігі. Адамгершілік қасиеттер: ұстамдылық, мықтылық, шыдамдылық, сабырлылық. </a:t>
            </a:r>
            <a:endParaRPr b="0" lang="ru-RU" sz="1800" strike="noStrike" u="none">
              <a:solidFill>
                <a:srgbClr val="000000"/>
              </a:solidFill>
              <a:uFillTx/>
              <a:latin typeface="Calibri"/>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7" name="Рисунок 48" descr=""/>
          <p:cNvPicPr/>
          <p:nvPr/>
        </p:nvPicPr>
        <p:blipFill>
          <a:blip r:embed="rId1"/>
          <a:stretch/>
        </p:blipFill>
        <p:spPr>
          <a:xfrm>
            <a:off x="652320" y="7978680"/>
            <a:ext cx="200160" cy="203400"/>
          </a:xfrm>
          <a:prstGeom prst="rect">
            <a:avLst/>
          </a:prstGeom>
          <a:ln w="0">
            <a:noFill/>
          </a:ln>
        </p:spPr>
      </p:pic>
      <p:sp>
        <p:nvSpPr>
          <p:cNvPr id="78" name="object 2"/>
          <p:cNvSpPr/>
          <p:nvPr/>
        </p:nvSpPr>
        <p:spPr>
          <a:xfrm>
            <a:off x="-17640" y="0"/>
            <a:ext cx="12188880" cy="977760"/>
          </a:xfrm>
          <a:custGeom>
            <a:avLst/>
            <a:gdLst>
              <a:gd name="textAreaLeft" fmla="*/ 0 w 12188880"/>
              <a:gd name="textAreaRight" fmla="*/ 12189240 w 121888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3decf5"/>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80" name="Google Shape;77;p1"/>
          <p:cNvCxnSpPr/>
          <p:nvPr/>
        </p:nvCxnSpPr>
        <p:spPr>
          <a:xfrm>
            <a:off x="212400" y="6621120"/>
            <a:ext cx="11729160" cy="26280"/>
          </a:xfrm>
          <a:prstGeom prst="straightConnector1">
            <a:avLst/>
          </a:prstGeom>
          <a:ln w="57240">
            <a:solidFill>
              <a:srgbClr val="33cccc"/>
            </a:solidFill>
            <a:miter/>
          </a:ln>
        </p:spPr>
      </p:cxnSp>
      <p:cxnSp>
        <p:nvCxnSpPr>
          <p:cNvPr id="81" name="Google Shape;78;p1"/>
          <p:cNvCxnSpPr/>
          <p:nvPr/>
        </p:nvCxnSpPr>
        <p:spPr>
          <a:xfrm>
            <a:off x="757080" y="6364080"/>
            <a:ext cx="10694160" cy="37080"/>
          </a:xfrm>
          <a:prstGeom prst="straightConnector1">
            <a:avLst/>
          </a:prstGeom>
          <a:ln w="38160">
            <a:solidFill>
              <a:srgbClr val="4472c4"/>
            </a:solidFill>
            <a:miter/>
          </a:ln>
        </p:spPr>
      </p:cxnSp>
      <p:sp>
        <p:nvSpPr>
          <p:cNvPr id="82" name="Прямоугольник 2"/>
          <p:cNvSpPr/>
          <p:nvPr/>
        </p:nvSpPr>
        <p:spPr>
          <a:xfrm>
            <a:off x="652320" y="2087640"/>
            <a:ext cx="4780080" cy="3371760"/>
          </a:xfrm>
          <a:prstGeom prst="rect">
            <a:avLst/>
          </a:prstGeom>
          <a:solidFill>
            <a:srgbClr val="ffffff"/>
          </a:solidFill>
          <a:ln w="57240">
            <a:solidFill>
              <a:srgbClr val="3decf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83" name="Прямоугольник 10"/>
          <p:cNvSpPr/>
          <p:nvPr/>
        </p:nvSpPr>
        <p:spPr>
          <a:xfrm>
            <a:off x="757080" y="2349360"/>
            <a:ext cx="4810320" cy="26542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Мақала</a:t>
            </a:r>
            <a:r>
              <a:rPr b="1" lang="ru-RU" sz="2400" strike="noStrike" u="none">
                <a:solidFill>
                  <a:srgbClr val="002060"/>
                </a:solidFill>
                <a:uFillTx/>
                <a:latin typeface="Times New Roman"/>
                <a:ea typeface="Times New Roman"/>
              </a:rPr>
              <a:t> – публицистикалық жанр, қоғамдық – әлеуметтік құбылыстар мен оқиғаларды зерттеп, талдау және оларды жинақтау негізінде нақты идея мен ой-пікірді немесе оларды жүзеге асыруға үн тастайды.</a:t>
            </a:r>
            <a:endParaRPr b="0" lang="ru-RU" sz="2400" strike="noStrike" u="none">
              <a:solidFill>
                <a:srgbClr val="000000"/>
              </a:solidFill>
              <a:uFillTx/>
              <a:latin typeface="Calibri"/>
            </a:endParaRPr>
          </a:p>
        </p:txBody>
      </p:sp>
      <p:sp>
        <p:nvSpPr>
          <p:cNvPr id="84" name="Прямоугольник 11"/>
          <p:cNvSpPr/>
          <p:nvPr/>
        </p:nvSpPr>
        <p:spPr>
          <a:xfrm>
            <a:off x="6541920" y="2087640"/>
            <a:ext cx="4780080" cy="3376440"/>
          </a:xfrm>
          <a:prstGeom prst="rect">
            <a:avLst/>
          </a:prstGeom>
          <a:solidFill>
            <a:srgbClr val="ffffff"/>
          </a:solidFill>
          <a:ln w="57240">
            <a:solidFill>
              <a:srgbClr val="3decf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85" name="Прямоугольник 3"/>
          <p:cNvSpPr/>
          <p:nvPr/>
        </p:nvSpPr>
        <p:spPr>
          <a:xfrm>
            <a:off x="6591240" y="2163600"/>
            <a:ext cx="4681440" cy="30200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Calibri"/>
              </a:rPr>
              <a:t>Сыни мақала </a:t>
            </a:r>
            <a:r>
              <a:rPr b="1" lang="kk-KZ" sz="2400" strike="noStrike" u="none">
                <a:solidFill>
                  <a:srgbClr val="002060"/>
                </a:solidFill>
                <a:uFillTx/>
                <a:latin typeface="Times New Roman"/>
                <a:ea typeface="Calibri"/>
              </a:rPr>
              <a:t>– әдеби сынның негізгі жанрларының бірі. Мақалада шығармаға баға беріліп, талдау жасалады, идеялық мазмұнының тілі және стилі автордың өзге де шығармаларымен салыстырыла зерттеледі. </a:t>
            </a:r>
            <a:endParaRPr b="0" lang="ru-RU" sz="2400" strike="noStrike" u="none">
              <a:solidFill>
                <a:srgbClr val="000000"/>
              </a:solidFill>
              <a:uFillTx/>
              <a:latin typeface="Calibri"/>
            </a:endParaRPr>
          </a:p>
        </p:txBody>
      </p:sp>
      <p:sp>
        <p:nvSpPr>
          <p:cNvPr id="86" name="Прямоугольник 1"/>
          <p:cNvSpPr/>
          <p:nvPr/>
        </p:nvSpPr>
        <p:spPr>
          <a:xfrm>
            <a:off x="3603600" y="291960"/>
            <a:ext cx="5354640" cy="5817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0000"/>
                </a:solidFill>
                <a:uFillTx/>
                <a:latin typeface="Times New Roman"/>
                <a:ea typeface="Times New Roman"/>
              </a:rPr>
              <a:t>Әдеби теориялық білім</a:t>
            </a:r>
            <a:endParaRPr b="0" lang="ru-RU" sz="3200" strike="noStrike" u="none">
              <a:solidFill>
                <a:srgbClr val="000000"/>
              </a:solidFill>
              <a:uFillTx/>
              <a:latin typeface="Calibri"/>
            </a:endParaRPr>
          </a:p>
        </p:txBody>
      </p:sp>
      <p:sp>
        <p:nvSpPr>
          <p:cNvPr id="87" name="Выгнутая влево стрелка 3"/>
          <p:cNvSpPr/>
          <p:nvPr/>
        </p:nvSpPr>
        <p:spPr>
          <a:xfrm rot="774600">
            <a:off x="2378160" y="431640"/>
            <a:ext cx="1208160" cy="1325880"/>
          </a:xfrm>
          <a:custGeom>
            <a:avLst/>
            <a:gdLst>
              <a:gd name="textAreaLeft" fmla="*/ 161640 w 1208160"/>
              <a:gd name="textAreaRight" fmla="*/ 1046520 w 1208160"/>
              <a:gd name="textAreaTop" fmla="*/ 237600 h 1325880"/>
              <a:gd name="textAreaBottom" fmla="*/ 1015920 h 1325880"/>
            </a:gdLst>
            <a:ahLst/>
            <a:rect l="textAreaLeft" t="textAreaTop" r="textAreaRight" b="textAreaBottom"/>
            <a:pathLst>
              <a:path w="21600" h="21600">
                <a:moveTo>
                  <a:pt x="21600" y="0"/>
                </a:moveTo>
                <a:arcTo wR="21600" hR="7750" stAng="-5400000" swAng="-5400000"/>
                <a:lnTo>
                  <a:pt x="0" y="12672"/>
                </a:lnTo>
                <a:arcTo wR="21600" hR="7750" stAng="10800000" swAng="-1471434"/>
                <a:lnTo>
                  <a:pt x="8248" y="19942"/>
                </a:lnTo>
                <a:lnTo>
                  <a:pt x="21600" y="17960"/>
                </a:lnTo>
                <a:lnTo>
                  <a:pt x="8248" y="12662"/>
                </a:lnTo>
                <a:lnTo>
                  <a:pt x="8248" y="13841"/>
                </a:lnTo>
                <a:arcTo wR="21600" hR="7750" stAng="9328566" swAng="1060342"/>
                <a:lnTo>
                  <a:pt x="1118" y="10211"/>
                </a:lnTo>
                <a:arcTo wR="21600" hR="7750" stAng="-10388908" swAng="4988908"/>
                <a:close/>
              </a:path>
              <a:path fill="darkenLess" w="21600" h="21600">
                <a:moveTo>
                  <a:pt x="21600" y="0"/>
                </a:moveTo>
                <a:arcTo wR="21600" hR="7750" stAng="-5400000" swAng="-5400000"/>
                <a:lnTo>
                  <a:pt x="0" y="7750"/>
                </a:lnTo>
                <a:arcTo wR="21600" hR="7750" stAng="10800000" swAng="-411092"/>
                <a:lnTo>
                  <a:pt x="1118" y="10211"/>
                </a:lnTo>
                <a:arcTo wR="21600" hR="7750" stAng="-10388908" swAng="4988908"/>
                <a:close/>
              </a:path>
            </a:pathLst>
          </a:custGeom>
          <a:solidFill>
            <a:srgbClr val="ffffff"/>
          </a:solidFill>
          <a:ln w="57240">
            <a:solidFill>
              <a:srgbClr val="d21de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88" name="Выгнутая влево стрелка 13"/>
          <p:cNvSpPr/>
          <p:nvPr/>
        </p:nvSpPr>
        <p:spPr>
          <a:xfrm flipH="1" rot="301800">
            <a:off x="8939160" y="657000"/>
            <a:ext cx="1357200" cy="1160280"/>
          </a:xfrm>
          <a:custGeom>
            <a:avLst/>
            <a:gdLst>
              <a:gd name="textAreaLeft" fmla="*/ 181800 w 1357200"/>
              <a:gd name="textAreaRight" fmla="*/ 1175400 w 1357200"/>
              <a:gd name="textAreaTop" fmla="*/ 214200 h 1160280"/>
              <a:gd name="textAreaBottom" fmla="*/ 933120 h 1160280"/>
            </a:gdLst>
            <a:ahLst/>
            <a:rect l="textAreaLeft" t="textAreaTop" r="textAreaRight" b="textAreaBottom"/>
            <a:pathLst>
              <a:path w="21600" h="21600">
                <a:moveTo>
                  <a:pt x="21600" y="0"/>
                </a:moveTo>
                <a:arcTo wR="21600" hR="7979" stAng="-5400000" swAng="-5400000"/>
                <a:lnTo>
                  <a:pt x="0" y="13379"/>
                </a:lnTo>
                <a:arcTo wR="21600" hR="7979" stAng="10800000" swAng="-1905348"/>
                <a:lnTo>
                  <a:pt x="10531" y="20473"/>
                </a:lnTo>
                <a:lnTo>
                  <a:pt x="21600" y="18657"/>
                </a:lnTo>
                <a:lnTo>
                  <a:pt x="10531" y="14587"/>
                </a:lnTo>
                <a:lnTo>
                  <a:pt x="10531" y="14830"/>
                </a:lnTo>
                <a:arcTo wR="21600" hR="7979" stAng="8894652" swAng="1451344"/>
                <a:lnTo>
                  <a:pt x="1274" y="10679"/>
                </a:lnTo>
                <a:arcTo wR="21600" hR="7979" stAng="-10345996" swAng="4945996"/>
                <a:close/>
              </a:path>
              <a:path fill="darkenLess" w="21600" h="21600">
                <a:moveTo>
                  <a:pt x="21600" y="0"/>
                </a:moveTo>
                <a:arcTo wR="21600" hR="7979" stAng="-5400000" swAng="-5400000"/>
                <a:lnTo>
                  <a:pt x="0" y="7979"/>
                </a:lnTo>
                <a:arcTo wR="21600" hR="7979" stAng="10800000" swAng="-454004"/>
                <a:lnTo>
                  <a:pt x="1274" y="10679"/>
                </a:lnTo>
                <a:arcTo wR="21600" hR="7979" stAng="-10345996" swAng="4945996"/>
                <a:close/>
              </a:path>
            </a:pathLst>
          </a:custGeom>
          <a:solidFill>
            <a:srgbClr val="ffffff"/>
          </a:solidFill>
          <a:ln w="57240">
            <a:solidFill>
              <a:srgbClr val="d21de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9" name="Рисунок 48" descr=""/>
          <p:cNvPicPr/>
          <p:nvPr/>
        </p:nvPicPr>
        <p:blipFill>
          <a:blip r:embed="rId1"/>
          <a:stretch/>
        </p:blipFill>
        <p:spPr>
          <a:xfrm>
            <a:off x="652320" y="7978680"/>
            <a:ext cx="200160" cy="203400"/>
          </a:xfrm>
          <a:prstGeom prst="rect">
            <a:avLst/>
          </a:prstGeom>
          <a:ln w="0">
            <a:noFill/>
          </a:ln>
        </p:spPr>
      </p:pic>
      <p:sp>
        <p:nvSpPr>
          <p:cNvPr id="90" name="Овал 3"/>
          <p:cNvSpPr/>
          <p:nvPr/>
        </p:nvSpPr>
        <p:spPr>
          <a:xfrm>
            <a:off x="554040" y="184320"/>
            <a:ext cx="979560" cy="914400"/>
          </a:xfrm>
          <a:prstGeom prst="ellipse">
            <a:avLst/>
          </a:prstGeom>
          <a:solidFill>
            <a:srgbClr val="3decf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600" strike="noStrike" u="none">
                <a:solidFill>
                  <a:srgbClr val="ff0000"/>
                </a:solidFill>
                <a:uFillTx/>
                <a:latin typeface="Times New Roman"/>
                <a:ea typeface="Times New Roman"/>
              </a:rPr>
              <a:t>2</a:t>
            </a:r>
            <a:endParaRPr b="0" lang="ru-RU" sz="3600" strike="noStrike" u="none">
              <a:solidFill>
                <a:srgbClr val="000000"/>
              </a:solidFill>
              <a:uFillTx/>
              <a:latin typeface="Calibri"/>
            </a:endParaRPr>
          </a:p>
        </p:txBody>
      </p:sp>
      <p:sp>
        <p:nvSpPr>
          <p:cNvPr id="91" name="Прямоугольник 13"/>
          <p:cNvSpPr/>
          <p:nvPr/>
        </p:nvSpPr>
        <p:spPr>
          <a:xfrm>
            <a:off x="330120" y="1278000"/>
            <a:ext cx="1830600" cy="6732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Times New Roman"/>
              </a:rPr>
              <a:t>ТАПСЫРМА</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pic>
        <p:nvPicPr>
          <p:cNvPr id="92" name="Схема 1" descr=""/>
          <p:cNvPicPr/>
          <p:nvPr/>
        </p:nvPicPr>
        <p:blipFill>
          <a:blip r:embed="rId2"/>
          <a:stretch/>
        </p:blipFill>
        <p:spPr>
          <a:xfrm>
            <a:off x="4498920" y="1511280"/>
            <a:ext cx="7338960" cy="4687920"/>
          </a:xfrm>
          <a:prstGeom prst="rect">
            <a:avLst/>
          </a:prstGeom>
          <a:ln w="0">
            <a:noFill/>
          </a:ln>
        </p:spPr>
      </p:pic>
      <p:sp>
        <p:nvSpPr>
          <p:cNvPr id="93" name="Прямоугольник 4"/>
          <p:cNvSpPr/>
          <p:nvPr/>
        </p:nvSpPr>
        <p:spPr>
          <a:xfrm>
            <a:off x="2048040" y="184320"/>
            <a:ext cx="9770760" cy="11912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2060"/>
                </a:solidFill>
                <a:uFillTx/>
                <a:latin typeface="Times New Roman"/>
                <a:ea typeface="Times New Roman"/>
              </a:rPr>
              <a:t>Ш.Уәлихановтың «Ыстықкөл күнделігі» зерттеу еңбегі мен әлем әдебиетінен  Даниэл Дефо «Робинзон Крузо» романын салыстыра отырып, шағын сын мақала жазыңыз.</a:t>
            </a:r>
            <a:endParaRPr b="0" lang="ru-RU" sz="2400" strike="noStrike" u="none">
              <a:solidFill>
                <a:srgbClr val="000000"/>
              </a:solidFill>
              <a:uFillTx/>
              <a:latin typeface="Calibri"/>
            </a:endParaRPr>
          </a:p>
        </p:txBody>
      </p:sp>
      <p:sp>
        <p:nvSpPr>
          <p:cNvPr id="94" name="Прямоугольник 5"/>
          <p:cNvSpPr/>
          <p:nvPr/>
        </p:nvSpPr>
        <p:spPr>
          <a:xfrm rot="20033400">
            <a:off x="52200" y="1819440"/>
            <a:ext cx="4452840" cy="4276440"/>
          </a:xfrm>
          <a:custGeom>
            <a:avLst/>
            <a:gdLst/>
            <a:ahLst/>
            <a:rect l="l" t="t" r="r" b="b"/>
            <a:pathLst>
              <a:path w="4452232" h="2649950">
                <a:moveTo>
                  <a:pt x="1083012" y="0"/>
                </a:moveTo>
                <a:lnTo>
                  <a:pt x="4452232" y="411407"/>
                </a:lnTo>
                <a:lnTo>
                  <a:pt x="3382453" y="2649950"/>
                </a:lnTo>
                <a:lnTo>
                  <a:pt x="0" y="2110471"/>
                </a:lnTo>
                <a:lnTo>
                  <a:pt x="1083012" y="0"/>
                </a:lnTo>
                <a:close/>
              </a:path>
            </a:pathLst>
          </a:custGeom>
          <a:solidFill>
            <a:srgbClr val="ffffff"/>
          </a:solidFill>
          <a:ln w="57240">
            <a:solidFill>
              <a:srgbClr val="3decf5"/>
            </a:solidFill>
            <a:miter/>
          </a:ln>
        </p:spPr>
        <p:style>
          <a:lnRef idx="0"/>
          <a:fillRef idx="0"/>
          <a:effectRef idx="0"/>
          <a:fontRef idx="minor"/>
        </p:style>
        <p:txBody>
          <a:bodyPr lIns="90000" rIns="90000" tIns="46800" bIns="46800" anchor="ctr">
            <a:noAutofit/>
          </a:bodyPr>
          <a:p>
            <a:endParaRPr b="0" lang="ru-RU" sz="1800" strike="noStrike" u="none">
              <a:solidFill>
                <a:srgbClr val="000000"/>
              </a:solidFill>
              <a:uFillTx/>
              <a:latin typeface="Calibri"/>
            </a:endParaRPr>
          </a:p>
        </p:txBody>
      </p:sp>
      <p:sp>
        <p:nvSpPr>
          <p:cNvPr id="95" name="Прямоугольник 16"/>
          <p:cNvSpPr/>
          <p:nvPr/>
        </p:nvSpPr>
        <p:spPr>
          <a:xfrm rot="20898600">
            <a:off x="622080" y="2397240"/>
            <a:ext cx="3181320" cy="25333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ff0000"/>
                </a:solidFill>
                <a:uFillTx/>
                <a:latin typeface="Times New Roman"/>
                <a:ea typeface="Times New Roman"/>
              </a:rPr>
              <a:t>Дескриптор:</a:t>
            </a:r>
            <a:endParaRPr b="0" lang="ru-RU" sz="2000" strike="noStrike" u="none">
              <a:solidFill>
                <a:srgbClr val="000000"/>
              </a:solidFill>
              <a:uFillTx/>
              <a:latin typeface="Calibri"/>
            </a:endParaRPr>
          </a:p>
          <a:p>
            <a:pPr>
              <a:lnSpc>
                <a:spcPct val="100000"/>
              </a:lnSpc>
              <a:buClr>
                <a:srgbClr val="00206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2060"/>
                </a:solidFill>
                <a:uFillTx/>
                <a:latin typeface="Times New Roman"/>
                <a:ea typeface="Times New Roman"/>
              </a:rPr>
              <a:t>әдеби шығарманы  қазақ әдебиеті мен әлем әдебиеті үлгілерімен салыстырады;</a:t>
            </a:r>
            <a:endParaRPr b="0" lang="ru-RU" sz="2000" strike="noStrike" u="none">
              <a:solidFill>
                <a:srgbClr val="000000"/>
              </a:solidFill>
              <a:uFillTx/>
              <a:latin typeface="Calibri"/>
            </a:endParaRPr>
          </a:p>
          <a:p>
            <a:pPr>
              <a:lnSpc>
                <a:spcPct val="100000"/>
              </a:lnSpc>
              <a:buClr>
                <a:srgbClr val="00206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2060"/>
                </a:solidFill>
                <a:uFillTx/>
                <a:latin typeface="Times New Roman"/>
                <a:ea typeface="Times New Roman"/>
              </a:rPr>
              <a:t>өзіндік көзқарасын білдіреді;</a:t>
            </a:r>
            <a:endParaRPr b="0" lang="ru-RU" sz="2000" strike="noStrike" u="none">
              <a:solidFill>
                <a:srgbClr val="000000"/>
              </a:solidFill>
              <a:uFillTx/>
              <a:latin typeface="Calibri"/>
            </a:endParaRPr>
          </a:p>
          <a:p>
            <a:pPr>
              <a:lnSpc>
                <a:spcPct val="100000"/>
              </a:lnSpc>
              <a:buClr>
                <a:srgbClr val="00206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2060"/>
                </a:solidFill>
                <a:uFillTx/>
                <a:latin typeface="Times New Roman"/>
                <a:ea typeface="Times New Roman"/>
              </a:rPr>
              <a:t>сыни мақала жазады.</a:t>
            </a:r>
            <a:endParaRPr b="0" lang="ru-RU" sz="2000" strike="noStrike" u="none">
              <a:solidFill>
                <a:srgbClr val="000000"/>
              </a:solidFill>
              <a:uFillTx/>
              <a:latin typeface="Calibri"/>
            </a:endParaRPr>
          </a:p>
        </p:txBody>
      </p:sp>
      <p:cxnSp>
        <p:nvCxnSpPr>
          <p:cNvPr id="96" name="Google Shape;78;p1"/>
          <p:cNvCxnSpPr/>
          <p:nvPr/>
        </p:nvCxnSpPr>
        <p:spPr>
          <a:xfrm>
            <a:off x="757080" y="6364080"/>
            <a:ext cx="10694160" cy="37080"/>
          </a:xfrm>
          <a:prstGeom prst="straightConnector1">
            <a:avLst/>
          </a:prstGeom>
          <a:ln w="38160">
            <a:solidFill>
              <a:srgbClr val="4472c4"/>
            </a:solidFill>
            <a:miter/>
          </a:ln>
        </p:spPr>
      </p:cxnSp>
      <p:cxnSp>
        <p:nvCxnSpPr>
          <p:cNvPr id="97" name="Google Shape;77;p1"/>
          <p:cNvCxnSpPr/>
          <p:nvPr/>
        </p:nvCxnSpPr>
        <p:spPr>
          <a:xfrm>
            <a:off x="212400" y="6621120"/>
            <a:ext cx="11729160" cy="26280"/>
          </a:xfrm>
          <a:prstGeom prst="straightConnector1">
            <a:avLst/>
          </a:prstGeom>
          <a:ln w="57240">
            <a:solidFill>
              <a:srgbClr val="33cccc"/>
            </a:solidFill>
            <a:miter/>
          </a:ln>
        </p:spPr>
      </p:cxnSp>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5810</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Huawei</cp:lastModifiedBy>
  <cp:lastPrinted>2020-03-24T14:36:16Z</cp:lastPrinted>
  <dcterms:modified xsi:type="dcterms:W3CDTF">2024-10-29T23:48:52Z</dcterms:modified>
  <cp:revision>439</cp:revision>
  <dc:subject/>
  <dc:title>Презентация PowerPoint</dc:title>
</cp:coreProperties>
</file>