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59" r:id="rId5"/>
    <p:sldId id="260" r:id="rId6"/>
    <p:sldId id="258" r:id="rId7"/>
    <p:sldId id="271" r:id="rId8"/>
    <p:sldId id="277" r:id="rId9"/>
    <p:sldId id="275" r:id="rId10"/>
    <p:sldId id="270" r:id="rId11"/>
    <p:sldId id="263" r:id="rId12"/>
    <p:sldId id="278" r:id="rId13"/>
    <p:sldId id="279" r:id="rId14"/>
    <p:sldId id="264" r:id="rId15"/>
    <p:sldId id="26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-103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713CE3-8F1A-4356-96E6-DA8B48494F78}" type="doc">
      <dgm:prSet loTypeId="urn:microsoft.com/office/officeart/2005/8/layout/radial4" loCatId="relationship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80247CBF-C8CE-49D5-820E-536885730C7A}">
      <dgm:prSet phldrT="[Текст]" custT="1"/>
      <dgm:spPr/>
      <dgm:t>
        <a:bodyPr/>
        <a:lstStyle/>
        <a:p>
          <a:r>
            <a:rPr lang="kk-KZ" sz="20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ӘДЕБИЕТТЕГІ ПСИХОЛОГИЗМ</a:t>
          </a:r>
          <a:endParaRPr lang="ru-RU" sz="2000" dirty="0">
            <a:solidFill>
              <a:schemeClr val="accent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8E9DFF-EC27-495D-8EE2-AD0D6763F207}" type="parTrans" cxnId="{B2870901-5B61-4700-A6CB-F22E50A5E250}">
      <dgm:prSet/>
      <dgm:spPr/>
      <dgm:t>
        <a:bodyPr/>
        <a:lstStyle/>
        <a:p>
          <a:endParaRPr lang="ru-RU"/>
        </a:p>
      </dgm:t>
    </dgm:pt>
    <dgm:pt modelId="{919259E7-47CF-40F1-A4B3-D27D514606C6}" type="sibTrans" cxnId="{B2870901-5B61-4700-A6CB-F22E50A5E250}">
      <dgm:prSet/>
      <dgm:spPr/>
      <dgm:t>
        <a:bodyPr/>
        <a:lstStyle/>
        <a:p>
          <a:endParaRPr lang="ru-RU"/>
        </a:p>
      </dgm:t>
    </dgm:pt>
    <dgm:pt modelId="{51FC7AFB-551D-4037-9B24-8BDE2AF64974}">
      <dgm:prSet phldrT="[Текст]" custT="1"/>
      <dgm:spPr/>
      <dgm:t>
        <a:bodyPr/>
        <a:lstStyle/>
        <a:p>
          <a:pPr algn="ctr"/>
          <a:r>
            <a:rPr lang="kk-KZ" sz="1600" b="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Психологизм -</a:t>
          </a:r>
          <a:r>
            <a:rPr lang="kk-KZ" sz="1600" b="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кейіпкердің  ойы  мен іс-әрекетінің кереғарлығы, сана қақтығысынан тұратын ерекше көркемдік жүйе.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6A8226-7E54-49A0-8E2C-DD856A01F300}" type="parTrans" cxnId="{C95BE700-F109-4615-A433-DBDF3A6A01EC}">
      <dgm:prSet/>
      <dgm:spPr/>
      <dgm:t>
        <a:bodyPr/>
        <a:lstStyle/>
        <a:p>
          <a:endParaRPr lang="ru-RU"/>
        </a:p>
      </dgm:t>
    </dgm:pt>
    <dgm:pt modelId="{A86F76A9-A2A4-47C4-A5F9-24FD36C2ED68}" type="sibTrans" cxnId="{C95BE700-F109-4615-A433-DBDF3A6A01EC}">
      <dgm:prSet/>
      <dgm:spPr/>
      <dgm:t>
        <a:bodyPr/>
        <a:lstStyle/>
        <a:p>
          <a:endParaRPr lang="ru-RU"/>
        </a:p>
      </dgm:t>
    </dgm:pt>
    <dgm:pt modelId="{7D62EE9D-5A24-427E-B3CA-052865BD4CC1}">
      <dgm:prSet phldrT="[Текст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just"/>
          <a:r>
            <a:rPr lang="kk-KZ" sz="1400" b="0" i="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Психологизм</a:t>
          </a:r>
          <a:r>
            <a:rPr lang="kk-KZ" sz="1400" b="0" i="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- адамның  көңіл-күй, ой-толғам болмысы  төңірегіндегі нақты  материалдық құбылыстар сырын  түсінуге  ұмтылу. Қаһарманның рухани әлемін, жан сырын жеткізудің амал-тәсілдерінің жиынтығы.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9A299C-DE1E-4A0E-8219-5193A0F862FA}" type="parTrans" cxnId="{44460A31-4A12-4B3D-B7E3-69FCFC28DA59}">
      <dgm:prSet/>
      <dgm:spPr/>
      <dgm:t>
        <a:bodyPr/>
        <a:lstStyle/>
        <a:p>
          <a:endParaRPr lang="ru-RU"/>
        </a:p>
      </dgm:t>
    </dgm:pt>
    <dgm:pt modelId="{3616A2C7-9667-4138-B5EF-0E6F9C002954}" type="sibTrans" cxnId="{44460A31-4A12-4B3D-B7E3-69FCFC28DA59}">
      <dgm:prSet/>
      <dgm:spPr/>
      <dgm:t>
        <a:bodyPr/>
        <a:lstStyle/>
        <a:p>
          <a:endParaRPr lang="ru-RU"/>
        </a:p>
      </dgm:t>
    </dgm:pt>
    <dgm:pt modelId="{28B807AC-3F38-41F9-A6C8-686C09149F7D}">
      <dgm:prSet phldrT="[Текст]" custT="1"/>
      <dgm:spPr/>
      <dgm:t>
        <a:bodyPr/>
        <a:lstStyle/>
        <a:p>
          <a:pPr algn="l"/>
          <a:r>
            <a:rPr lang="kk-KZ" sz="1400" b="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Көркем шығармалардағы  кейіпкерлердің  рухани </a:t>
          </a:r>
          <a:r>
            <a:rPr lang="kk-KZ" sz="1400" b="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ішкі  әлемінің  </a:t>
          </a:r>
          <a:r>
            <a:rPr lang="kk-KZ" sz="1400" b="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көркем  бейнеленуі: әдеби  қаһарманның ой-санасының, эмоцианалдық  көңіл-күйінің, сезімдерінің  құбылуы, толқуы,  өзгеруі.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FA7480-0158-4EE4-ABC6-E1CF5FB4886D}" type="parTrans" cxnId="{02F8F893-6142-4D46-8310-D00DE9571F95}">
      <dgm:prSet/>
      <dgm:spPr/>
      <dgm:t>
        <a:bodyPr/>
        <a:lstStyle/>
        <a:p>
          <a:endParaRPr lang="ru-RU"/>
        </a:p>
      </dgm:t>
    </dgm:pt>
    <dgm:pt modelId="{DD153EE4-4F4F-44C9-BE7B-A389716EB2BE}" type="sibTrans" cxnId="{02F8F893-6142-4D46-8310-D00DE9571F95}">
      <dgm:prSet/>
      <dgm:spPr/>
      <dgm:t>
        <a:bodyPr/>
        <a:lstStyle/>
        <a:p>
          <a:endParaRPr lang="ru-RU"/>
        </a:p>
      </dgm:t>
    </dgm:pt>
    <dgm:pt modelId="{CC153E51-2ED4-4284-B48B-C9A036EB9777}" type="pres">
      <dgm:prSet presAssocID="{FE713CE3-8F1A-4356-96E6-DA8B48494F7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C925ECA-ED42-4315-A6F8-7C26ADBC2D78}" type="pres">
      <dgm:prSet presAssocID="{80247CBF-C8CE-49D5-820E-536885730C7A}" presName="centerShape" presStyleLbl="node0" presStyleIdx="0" presStyleCnt="1" custScaleX="221043" custScaleY="50134"/>
      <dgm:spPr/>
      <dgm:t>
        <a:bodyPr/>
        <a:lstStyle/>
        <a:p>
          <a:endParaRPr lang="ru-RU"/>
        </a:p>
      </dgm:t>
    </dgm:pt>
    <dgm:pt modelId="{9D4DC264-7936-4BFE-B932-7EDDA9F90AE9}" type="pres">
      <dgm:prSet presAssocID="{1F6A8226-7E54-49A0-8E2C-DD856A01F300}" presName="parTrans" presStyleLbl="bgSibTrans2D1" presStyleIdx="0" presStyleCnt="3" custScaleX="30536" custScaleY="53076" custLinFactNeighborX="18719" custLinFactNeighborY="56729"/>
      <dgm:spPr/>
      <dgm:t>
        <a:bodyPr/>
        <a:lstStyle/>
        <a:p>
          <a:endParaRPr lang="ru-RU"/>
        </a:p>
      </dgm:t>
    </dgm:pt>
    <dgm:pt modelId="{32560443-01ED-4C6A-9E2F-9E18A512FBC3}" type="pres">
      <dgm:prSet presAssocID="{51FC7AFB-551D-4037-9B24-8BDE2AF64974}" presName="node" presStyleLbl="node1" presStyleIdx="0" presStyleCnt="3" custScaleX="155791" custScaleY="82578" custRadScaleRad="112550" custRadScaleInc="-61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B99850-EAB4-490A-B480-956C7315FCF3}" type="pres">
      <dgm:prSet presAssocID="{B59A299C-DE1E-4A0E-8219-5193A0F862FA}" presName="parTrans" presStyleLbl="bgSibTrans2D1" presStyleIdx="1" presStyleCnt="3" custScaleX="54463" custLinFactNeighborX="2131" custLinFactNeighborY="49722"/>
      <dgm:spPr/>
      <dgm:t>
        <a:bodyPr/>
        <a:lstStyle/>
        <a:p>
          <a:endParaRPr lang="ru-RU"/>
        </a:p>
      </dgm:t>
    </dgm:pt>
    <dgm:pt modelId="{BE401B93-070B-4F57-AC8B-CE5AC56F1369}" type="pres">
      <dgm:prSet presAssocID="{7D62EE9D-5A24-427E-B3CA-052865BD4CC1}" presName="node" presStyleLbl="node1" presStyleIdx="1" presStyleCnt="3" custScaleX="181623" custScaleY="72955" custRadScaleRad="113401" custRadScaleInc="-15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0ADD08-874D-463D-B79F-2B59DCD89154}" type="pres">
      <dgm:prSet presAssocID="{D2FA7480-0158-4EE4-ABC6-E1CF5FB4886D}" presName="parTrans" presStyleLbl="bgSibTrans2D1" presStyleIdx="2" presStyleCnt="3" custAng="21233386" custScaleX="31636" custScaleY="59007" custLinFactNeighborX="-39231" custLinFactNeighborY="44288"/>
      <dgm:spPr/>
      <dgm:t>
        <a:bodyPr/>
        <a:lstStyle/>
        <a:p>
          <a:endParaRPr lang="ru-RU"/>
        </a:p>
      </dgm:t>
    </dgm:pt>
    <dgm:pt modelId="{DB82E7E3-FB0B-4E8A-BD9F-F04025E6A3A1}" type="pres">
      <dgm:prSet presAssocID="{28B807AC-3F38-41F9-A6C8-686C09149F7D}" presName="node" presStyleLbl="node1" presStyleIdx="2" presStyleCnt="3" custScaleX="146003" custScaleY="86288" custRadScaleRad="121723" custRadScaleInc="88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870901-5B61-4700-A6CB-F22E50A5E250}" srcId="{FE713CE3-8F1A-4356-96E6-DA8B48494F78}" destId="{80247CBF-C8CE-49D5-820E-536885730C7A}" srcOrd="0" destOrd="0" parTransId="{5E8E9DFF-EC27-495D-8EE2-AD0D6763F207}" sibTransId="{919259E7-47CF-40F1-A4B3-D27D514606C6}"/>
    <dgm:cxn modelId="{CBAC58FF-D3F9-4B88-B49E-E4B388D52101}" type="presOf" srcId="{28B807AC-3F38-41F9-A6C8-686C09149F7D}" destId="{DB82E7E3-FB0B-4E8A-BD9F-F04025E6A3A1}" srcOrd="0" destOrd="0" presId="urn:microsoft.com/office/officeart/2005/8/layout/radial4"/>
    <dgm:cxn modelId="{82F20225-6FAE-4F5B-94B2-D928C94D5CE8}" type="presOf" srcId="{51FC7AFB-551D-4037-9B24-8BDE2AF64974}" destId="{32560443-01ED-4C6A-9E2F-9E18A512FBC3}" srcOrd="0" destOrd="0" presId="urn:microsoft.com/office/officeart/2005/8/layout/radial4"/>
    <dgm:cxn modelId="{0E7DF848-9D1C-4882-B02D-81958AECE044}" type="presOf" srcId="{1F6A8226-7E54-49A0-8E2C-DD856A01F300}" destId="{9D4DC264-7936-4BFE-B932-7EDDA9F90AE9}" srcOrd="0" destOrd="0" presId="urn:microsoft.com/office/officeart/2005/8/layout/radial4"/>
    <dgm:cxn modelId="{A0290FD0-7986-4A2B-AC20-D306792993DC}" type="presOf" srcId="{D2FA7480-0158-4EE4-ABC6-E1CF5FB4886D}" destId="{100ADD08-874D-463D-B79F-2B59DCD89154}" srcOrd="0" destOrd="0" presId="urn:microsoft.com/office/officeart/2005/8/layout/radial4"/>
    <dgm:cxn modelId="{C95BE700-F109-4615-A433-DBDF3A6A01EC}" srcId="{80247CBF-C8CE-49D5-820E-536885730C7A}" destId="{51FC7AFB-551D-4037-9B24-8BDE2AF64974}" srcOrd="0" destOrd="0" parTransId="{1F6A8226-7E54-49A0-8E2C-DD856A01F300}" sibTransId="{A86F76A9-A2A4-47C4-A5F9-24FD36C2ED68}"/>
    <dgm:cxn modelId="{24269EAA-0419-43F3-B51E-D39B2E8E43BC}" type="presOf" srcId="{FE713CE3-8F1A-4356-96E6-DA8B48494F78}" destId="{CC153E51-2ED4-4284-B48B-C9A036EB9777}" srcOrd="0" destOrd="0" presId="urn:microsoft.com/office/officeart/2005/8/layout/radial4"/>
    <dgm:cxn modelId="{A62BC6F1-7D88-4E2B-9A1F-218462CF4498}" type="presOf" srcId="{B59A299C-DE1E-4A0E-8219-5193A0F862FA}" destId="{3EB99850-EAB4-490A-B480-956C7315FCF3}" srcOrd="0" destOrd="0" presId="urn:microsoft.com/office/officeart/2005/8/layout/radial4"/>
    <dgm:cxn modelId="{44460A31-4A12-4B3D-B7E3-69FCFC28DA59}" srcId="{80247CBF-C8CE-49D5-820E-536885730C7A}" destId="{7D62EE9D-5A24-427E-B3CA-052865BD4CC1}" srcOrd="1" destOrd="0" parTransId="{B59A299C-DE1E-4A0E-8219-5193A0F862FA}" sibTransId="{3616A2C7-9667-4138-B5EF-0E6F9C002954}"/>
    <dgm:cxn modelId="{02F8F893-6142-4D46-8310-D00DE9571F95}" srcId="{80247CBF-C8CE-49D5-820E-536885730C7A}" destId="{28B807AC-3F38-41F9-A6C8-686C09149F7D}" srcOrd="2" destOrd="0" parTransId="{D2FA7480-0158-4EE4-ABC6-E1CF5FB4886D}" sibTransId="{DD153EE4-4F4F-44C9-BE7B-A389716EB2BE}"/>
    <dgm:cxn modelId="{F95CCDDD-7502-4895-882E-1CD838F83F97}" type="presOf" srcId="{7D62EE9D-5A24-427E-B3CA-052865BD4CC1}" destId="{BE401B93-070B-4F57-AC8B-CE5AC56F1369}" srcOrd="0" destOrd="0" presId="urn:microsoft.com/office/officeart/2005/8/layout/radial4"/>
    <dgm:cxn modelId="{61053A61-0C04-4038-9CB4-2B5E6E917467}" type="presOf" srcId="{80247CBF-C8CE-49D5-820E-536885730C7A}" destId="{1C925ECA-ED42-4315-A6F8-7C26ADBC2D78}" srcOrd="0" destOrd="0" presId="urn:microsoft.com/office/officeart/2005/8/layout/radial4"/>
    <dgm:cxn modelId="{093B332C-8441-49AA-96F0-3AF64F5B3300}" type="presParOf" srcId="{CC153E51-2ED4-4284-B48B-C9A036EB9777}" destId="{1C925ECA-ED42-4315-A6F8-7C26ADBC2D78}" srcOrd="0" destOrd="0" presId="urn:microsoft.com/office/officeart/2005/8/layout/radial4"/>
    <dgm:cxn modelId="{56D7A5C1-91D1-4AFA-875B-340B803768DB}" type="presParOf" srcId="{CC153E51-2ED4-4284-B48B-C9A036EB9777}" destId="{9D4DC264-7936-4BFE-B932-7EDDA9F90AE9}" srcOrd="1" destOrd="0" presId="urn:microsoft.com/office/officeart/2005/8/layout/radial4"/>
    <dgm:cxn modelId="{BFCECE04-FC9D-41B9-B5FF-4DA011EB9827}" type="presParOf" srcId="{CC153E51-2ED4-4284-B48B-C9A036EB9777}" destId="{32560443-01ED-4C6A-9E2F-9E18A512FBC3}" srcOrd="2" destOrd="0" presId="urn:microsoft.com/office/officeart/2005/8/layout/radial4"/>
    <dgm:cxn modelId="{AD80F1B8-F69F-440B-A3D7-95CA49196171}" type="presParOf" srcId="{CC153E51-2ED4-4284-B48B-C9A036EB9777}" destId="{3EB99850-EAB4-490A-B480-956C7315FCF3}" srcOrd="3" destOrd="0" presId="urn:microsoft.com/office/officeart/2005/8/layout/radial4"/>
    <dgm:cxn modelId="{1E2FA3EE-AFE7-4AF0-9D15-E46898492252}" type="presParOf" srcId="{CC153E51-2ED4-4284-B48B-C9A036EB9777}" destId="{BE401B93-070B-4F57-AC8B-CE5AC56F1369}" srcOrd="4" destOrd="0" presId="urn:microsoft.com/office/officeart/2005/8/layout/radial4"/>
    <dgm:cxn modelId="{921AFD16-A056-4D3C-B134-3505A1ABB0A8}" type="presParOf" srcId="{CC153E51-2ED4-4284-B48B-C9A036EB9777}" destId="{100ADD08-874D-463D-B79F-2B59DCD89154}" srcOrd="5" destOrd="0" presId="urn:microsoft.com/office/officeart/2005/8/layout/radial4"/>
    <dgm:cxn modelId="{7386BA93-C7EE-433B-99B0-BD557B3A217D}" type="presParOf" srcId="{CC153E51-2ED4-4284-B48B-C9A036EB9777}" destId="{DB82E7E3-FB0B-4E8A-BD9F-F04025E6A3A1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925ECA-ED42-4315-A6F8-7C26ADBC2D78}">
      <dsp:nvSpPr>
        <dsp:cNvPr id="0" name=""/>
        <dsp:cNvSpPr/>
      </dsp:nvSpPr>
      <dsp:spPr>
        <a:xfrm>
          <a:off x="2674756" y="3524543"/>
          <a:ext cx="5145799" cy="1167101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000" b="1" kern="12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ӘДЕБИЕТТЕГІ ПСИХОЛОГИЗМ</a:t>
          </a:r>
          <a:endParaRPr lang="ru-RU" sz="2000" kern="1200" dirty="0">
            <a:solidFill>
              <a:schemeClr val="accent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28341" y="3695461"/>
        <a:ext cx="3638629" cy="825265"/>
      </dsp:txXfrm>
    </dsp:sp>
    <dsp:sp modelId="{9D4DC264-7936-4BFE-B932-7EDDA9F90AE9}">
      <dsp:nvSpPr>
        <dsp:cNvPr id="0" name=""/>
        <dsp:cNvSpPr/>
      </dsp:nvSpPr>
      <dsp:spPr>
        <a:xfrm rot="12680148">
          <a:off x="3353399" y="3107728"/>
          <a:ext cx="687763" cy="352143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2560443-01ED-4C6A-9E2F-9E18A512FBC3}">
      <dsp:nvSpPr>
        <dsp:cNvPr id="0" name=""/>
        <dsp:cNvSpPr/>
      </dsp:nvSpPr>
      <dsp:spPr>
        <a:xfrm>
          <a:off x="591078" y="1591255"/>
          <a:ext cx="3445419" cy="14610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600" b="0" kern="12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Психологизм -</a:t>
          </a:r>
          <a:r>
            <a:rPr lang="kk-KZ" sz="1600" b="0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кейіпкердің  ойы  мен іс-әрекетінің кереғарлығы, сана қақтығысынан тұратын ерекше көркемдік жүйе.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3870" y="1634047"/>
        <a:ext cx="3359835" cy="1375428"/>
      </dsp:txXfrm>
    </dsp:sp>
    <dsp:sp modelId="{3EB99850-EAB4-490A-B480-956C7315FCF3}">
      <dsp:nvSpPr>
        <dsp:cNvPr id="0" name=""/>
        <dsp:cNvSpPr/>
      </dsp:nvSpPr>
      <dsp:spPr>
        <a:xfrm rot="16144668">
          <a:off x="4531351" y="2005148"/>
          <a:ext cx="1480850" cy="66346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E401B93-070B-4F57-AC8B-CE5AC56F1369}">
      <dsp:nvSpPr>
        <dsp:cNvPr id="0" name=""/>
        <dsp:cNvSpPr/>
      </dsp:nvSpPr>
      <dsp:spPr>
        <a:xfrm>
          <a:off x="3183598" y="2288"/>
          <a:ext cx="4016710" cy="1290757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400" b="0" i="0" kern="12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Психологизм</a:t>
          </a:r>
          <a:r>
            <a:rPr lang="kk-KZ" sz="1400" b="0" i="0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- адамның  көңіл-күй, ой-толғам болмысы  төңірегіндегі нақты  материалдық құбылыстар сырын  түсінуге  ұмтылу. Қаһарманның рухани әлемін, жан сырын жеткізудің амал-тәсілдерінің жиынтығы.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21403" y="40093"/>
        <a:ext cx="3941100" cy="1215147"/>
      </dsp:txXfrm>
    </dsp:sp>
    <dsp:sp modelId="{100ADD08-874D-463D-B79F-2B59DCD89154}">
      <dsp:nvSpPr>
        <dsp:cNvPr id="0" name=""/>
        <dsp:cNvSpPr/>
      </dsp:nvSpPr>
      <dsp:spPr>
        <a:xfrm rot="19453534">
          <a:off x="6037519" y="2980190"/>
          <a:ext cx="783102" cy="391493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B82E7E3-FB0B-4E8A-BD9F-F04025E6A3A1}">
      <dsp:nvSpPr>
        <dsp:cNvPr id="0" name=""/>
        <dsp:cNvSpPr/>
      </dsp:nvSpPr>
      <dsp:spPr>
        <a:xfrm>
          <a:off x="6861168" y="1506227"/>
          <a:ext cx="3228951" cy="15266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400" b="0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Көркем шығармалардағы  кейіпкерлердің  рухани </a:t>
          </a:r>
          <a:r>
            <a:rPr lang="kk-KZ" sz="1400" b="0" kern="12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ішкі  әлемінің  </a:t>
          </a:r>
          <a:r>
            <a:rPr lang="kk-KZ" sz="1400" b="0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көркем  бейнеленуі: әдеби  қаһарманның ой-санасының, эмоцианалдық  көңіл-күйінің, сезімдерінің  құбылуы, толқуы,  өзгеруі.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05882" y="1550941"/>
        <a:ext cx="3139523" cy="1437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5DB7A-1E4F-4E2C-B95F-79E1FB44B675}" type="datetimeFigureOut">
              <a:rPr lang="ru-RU" smtClean="0"/>
              <a:t>24.01.2021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5FC76-A06B-45B4-B2A3-9099AE45F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678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5DB7A-1E4F-4E2C-B95F-79E1FB44B675}" type="datetimeFigureOut">
              <a:rPr lang="ru-RU" smtClean="0"/>
              <a:t>24.01.2021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5FC76-A06B-45B4-B2A3-9099AE45F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33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5DB7A-1E4F-4E2C-B95F-79E1FB44B675}" type="datetimeFigureOut">
              <a:rPr lang="ru-RU" smtClean="0"/>
              <a:t>24.01.2021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5FC76-A06B-45B4-B2A3-9099AE45F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053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5DB7A-1E4F-4E2C-B95F-79E1FB44B675}" type="datetimeFigureOut">
              <a:rPr lang="ru-RU" smtClean="0"/>
              <a:t>24.01.2021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5FC76-A06B-45B4-B2A3-9099AE45F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88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5DB7A-1E4F-4E2C-B95F-79E1FB44B675}" type="datetimeFigureOut">
              <a:rPr lang="ru-RU" smtClean="0"/>
              <a:t>24.01.2021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5FC76-A06B-45B4-B2A3-9099AE45F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6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5DB7A-1E4F-4E2C-B95F-79E1FB44B675}" type="datetimeFigureOut">
              <a:rPr lang="ru-RU" smtClean="0"/>
              <a:t>24.01.2021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5FC76-A06B-45B4-B2A3-9099AE45F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343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5DB7A-1E4F-4E2C-B95F-79E1FB44B675}" type="datetimeFigureOut">
              <a:rPr lang="ru-RU" smtClean="0"/>
              <a:t>24.01.2021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5FC76-A06B-45B4-B2A3-9099AE45F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107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5DB7A-1E4F-4E2C-B95F-79E1FB44B675}" type="datetimeFigureOut">
              <a:rPr lang="ru-RU" smtClean="0"/>
              <a:t>24.01.2021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5FC76-A06B-45B4-B2A3-9099AE45F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271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5DB7A-1E4F-4E2C-B95F-79E1FB44B675}" type="datetimeFigureOut">
              <a:rPr lang="ru-RU" smtClean="0"/>
              <a:t>24.01.2021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5FC76-A06B-45B4-B2A3-9099AE45F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785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5DB7A-1E4F-4E2C-B95F-79E1FB44B675}" type="datetimeFigureOut">
              <a:rPr lang="ru-RU" smtClean="0"/>
              <a:t>24.01.2021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5FC76-A06B-45B4-B2A3-9099AE45F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965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5DB7A-1E4F-4E2C-B95F-79E1FB44B675}" type="datetimeFigureOut">
              <a:rPr lang="ru-RU" smtClean="0"/>
              <a:t>24.01.2021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5FC76-A06B-45B4-B2A3-9099AE45F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473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5DB7A-1E4F-4E2C-B95F-79E1FB44B675}" type="datetimeFigureOut">
              <a:rPr lang="ru-RU" smtClean="0"/>
              <a:t>24.01.2021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5FC76-A06B-45B4-B2A3-9099AE45F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34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8.png"/><Relationship Id="rId5" Type="http://schemas.openxmlformats.org/officeDocument/2006/relationships/hyperlink" Target="https://www.youtube.com/watch?v=p9CexAqM80o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5.wav"/><Relationship Id="rId7" Type="http://schemas.openxmlformats.org/officeDocument/2006/relationships/image" Target="../media/image5.wmf"/><Relationship Id="rId2" Type="http://schemas.microsoft.com/office/2007/relationships/media" Target="../media/media5.wav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48">
            <a:extLst>
              <a:ext uri="{FF2B5EF4-FFF2-40B4-BE49-F238E27FC236}">
                <a16:creationId xmlns:a16="http://schemas.microsoft.com/office/drawing/2014/main" xmlns="" id="{FACA545B-5535-4F1B-A5DE-1489FD45B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7978775"/>
            <a:ext cx="200025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object 2">
            <a:extLst>
              <a:ext uri="{FF2B5EF4-FFF2-40B4-BE49-F238E27FC236}">
                <a16:creationId xmlns:a16="http://schemas.microsoft.com/office/drawing/2014/main" xmlns="" id="{67212CB3-7407-4553-B4CC-F9F910CE9728}"/>
              </a:ext>
            </a:extLst>
          </p:cNvPr>
          <p:cNvSpPr>
            <a:spLocks/>
          </p:cNvSpPr>
          <p:nvPr/>
        </p:nvSpPr>
        <p:spPr bwMode="auto">
          <a:xfrm>
            <a:off x="1588" y="-12700"/>
            <a:ext cx="12190412" cy="977900"/>
          </a:xfrm>
          <a:custGeom>
            <a:avLst/>
            <a:gdLst>
              <a:gd name="T0" fmla="*/ 0 w 15238094"/>
              <a:gd name="T1" fmla="*/ 2397 h 1221740"/>
              <a:gd name="T2" fmla="*/ 29469 w 15238094"/>
              <a:gd name="T3" fmla="*/ 2397 h 1221740"/>
              <a:gd name="T4" fmla="*/ 29469 w 15238094"/>
              <a:gd name="T5" fmla="*/ 0 h 1221740"/>
              <a:gd name="T6" fmla="*/ 0 w 15238094"/>
              <a:gd name="T7" fmla="*/ 0 h 1221740"/>
              <a:gd name="T8" fmla="*/ 0 w 15238094"/>
              <a:gd name="T9" fmla="*/ 2397 h 12217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238094"/>
              <a:gd name="T16" fmla="*/ 0 h 1221740"/>
              <a:gd name="T17" fmla="*/ 15238094 w 15238094"/>
              <a:gd name="T18" fmla="*/ 1221740 h 12217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238094" h="1221740">
                <a:moveTo>
                  <a:pt x="0" y="1221663"/>
                </a:moveTo>
                <a:lnTo>
                  <a:pt x="15237736" y="1221663"/>
                </a:lnTo>
                <a:lnTo>
                  <a:pt x="15237736" y="0"/>
                </a:lnTo>
                <a:lnTo>
                  <a:pt x="0" y="0"/>
                </a:lnTo>
                <a:lnTo>
                  <a:pt x="0" y="1221663"/>
                </a:lnTo>
                <a:close/>
              </a:path>
            </a:pathLst>
          </a:custGeom>
          <a:solidFill>
            <a:srgbClr val="008080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2" name="Прямоугольник 73">
            <a:extLst>
              <a:ext uri="{FF2B5EF4-FFF2-40B4-BE49-F238E27FC236}">
                <a16:creationId xmlns:a16="http://schemas.microsoft.com/office/drawing/2014/main" xmlns="" id="{89573DA0-E1BC-4E45-9D35-53F2D1DADF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9750" y="1343025"/>
            <a:ext cx="15732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FFFFFF"/>
                </a:solidFill>
                <a:latin typeface="Neo Sans Cyr"/>
              </a:rPr>
              <a:t>37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solidFill>
                  <a:srgbClr val="FFFFFF"/>
                </a:solidFill>
                <a:latin typeface="Neo Sans Cyr"/>
              </a:rPr>
              <a:t>Частных детских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solidFill>
                  <a:srgbClr val="FFFFFF"/>
                </a:solidFill>
                <a:latin typeface="Neo Sans Cyr"/>
              </a:rPr>
              <a:t>сада</a:t>
            </a:r>
          </a:p>
        </p:txBody>
      </p:sp>
      <p:sp>
        <p:nvSpPr>
          <p:cNvPr id="2053" name="Прямоугольник 74">
            <a:extLst>
              <a:ext uri="{FF2B5EF4-FFF2-40B4-BE49-F238E27FC236}">
                <a16:creationId xmlns:a16="http://schemas.microsoft.com/office/drawing/2014/main" xmlns="" id="{450CF7BD-55BB-4DFD-A124-AE436C26F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2013" y="1309688"/>
            <a:ext cx="1571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FFFFFF"/>
                </a:solidFill>
                <a:latin typeface="Neo Sans Cyr"/>
              </a:rPr>
              <a:t>43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rgbClr val="FFFFFF"/>
                </a:solidFill>
                <a:latin typeface="Neo Sans Cyr"/>
              </a:rPr>
              <a:t>Мини-центра</a:t>
            </a:r>
          </a:p>
        </p:txBody>
      </p:sp>
      <p:cxnSp>
        <p:nvCxnSpPr>
          <p:cNvPr id="16" name="Google Shape;77;p1">
            <a:extLst>
              <a:ext uri="{FF2B5EF4-FFF2-40B4-BE49-F238E27FC236}">
                <a16:creationId xmlns:a16="http://schemas.microsoft.com/office/drawing/2014/main" xmlns="" id="{6D6870A9-5FF7-47F8-AA72-CD2E072CB6A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2569" y="6621463"/>
            <a:ext cx="11728450" cy="25400"/>
          </a:xfrm>
          <a:prstGeom prst="straightConnector1">
            <a:avLst/>
          </a:prstGeom>
          <a:ln w="57150">
            <a:solidFill>
              <a:srgbClr val="33CCCC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oogle Shape;78;p1">
            <a:extLst>
              <a:ext uri="{FF2B5EF4-FFF2-40B4-BE49-F238E27FC236}">
                <a16:creationId xmlns:a16="http://schemas.microsoft.com/office/drawing/2014/main" xmlns="" id="{900B3A37-585E-4C82-98E6-BC824169E3E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52488" y="3284607"/>
            <a:ext cx="10723627" cy="310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sm" len="sm"/>
            <a:tailEnd type="none" w="sm" len="sm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56" name="TextBox 25">
            <a:extLst>
              <a:ext uri="{FF2B5EF4-FFF2-40B4-BE49-F238E27FC236}">
                <a16:creationId xmlns:a16="http://schemas.microsoft.com/office/drawing/2014/main" xmlns="" id="{5ACEC9EA-4024-4AF1-B6EC-969D12B60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897" y="3619090"/>
            <a:ext cx="107124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b="1" dirty="0" smtClean="0">
                <a:solidFill>
                  <a:srgbClr val="00808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</a:t>
            </a:r>
            <a:r>
              <a:rPr lang="ru-RU" altLang="ru-RU" b="1" dirty="0" err="1" smtClean="0">
                <a:solidFill>
                  <a:srgbClr val="00808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Сабақтың</a:t>
            </a:r>
            <a:r>
              <a:rPr lang="ru-RU" altLang="ru-RU" b="1" dirty="0" smtClean="0">
                <a:solidFill>
                  <a:srgbClr val="00808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>
                <a:solidFill>
                  <a:srgbClr val="00808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тақырыбы</a:t>
            </a:r>
            <a:r>
              <a:rPr lang="ru-RU" altLang="ru-RU" b="1" dirty="0" smtClean="0">
                <a:solidFill>
                  <a:srgbClr val="00808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b="1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kk-KZ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І. Жансүгіров «Құлагер» поэмасы  </a:t>
            </a:r>
            <a:endParaRPr lang="ru-RU" altLang="ru-RU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57" name="TextBox 9">
            <a:extLst>
              <a:ext uri="{FF2B5EF4-FFF2-40B4-BE49-F238E27FC236}">
                <a16:creationId xmlns:a16="http://schemas.microsoft.com/office/drawing/2014/main" xmlns="" id="{7E802B37-094E-4B7B-90BC-B71C1DF94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0105" y="209620"/>
            <a:ext cx="21034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kk-KZ" altLang="ru-RU" sz="1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ҚАЗАҚ </a:t>
            </a:r>
            <a:r>
              <a:rPr lang="kk-KZ" altLang="ru-RU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ӘДЕБИЕТІ </a:t>
            </a:r>
            <a:endParaRPr lang="ru-RU" altLang="ru-RU" sz="16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9 - СЫНЫП</a:t>
            </a:r>
            <a:endParaRPr lang="ru-RU" altLang="ru-RU" sz="16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58" name="TextBox 1">
            <a:extLst>
              <a:ext uri="{FF2B5EF4-FFF2-40B4-BE49-F238E27FC236}">
                <a16:creationId xmlns:a16="http://schemas.microsoft.com/office/drawing/2014/main" xmlns="" id="{CBEB090A-F387-40AC-83CB-EE3B22C5A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8725" y="320675"/>
            <a:ext cx="35671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kk-KZ" alt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Бөлім тақырыбы:</a:t>
            </a:r>
            <a:endParaRPr lang="ru-RU" altLang="en-US" sz="32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49663" y="1478032"/>
            <a:ext cx="60067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32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Адам жанының құпиясы </a:t>
            </a:r>
            <a:endParaRPr lang="ru-RU" sz="32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0" name="Google Shape;78;p1">
            <a:extLst>
              <a:ext uri="{FF2B5EF4-FFF2-40B4-BE49-F238E27FC236}">
                <a16:creationId xmlns:a16="http://schemas.microsoft.com/office/drawing/2014/main" xmlns="" id="{C7A6CEF6-C964-4E0D-B652-5DC2B572F80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92969" y="6408977"/>
            <a:ext cx="10693400" cy="3651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68875"/>
      </p:ext>
    </p:extLst>
  </p:cSld>
  <p:clrMapOvr>
    <a:masterClrMapping/>
  </p:clrMapOvr>
  <p:transition spd="slow" advTm="193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48">
            <a:extLst>
              <a:ext uri="{FF2B5EF4-FFF2-40B4-BE49-F238E27FC236}">
                <a16:creationId xmlns:a16="http://schemas.microsoft.com/office/drawing/2014/main" xmlns="" id="{B4315904-E874-4D43-9373-7F83A09F96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7978775"/>
            <a:ext cx="200025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object 2">
            <a:extLst>
              <a:ext uri="{FF2B5EF4-FFF2-40B4-BE49-F238E27FC236}">
                <a16:creationId xmlns:a16="http://schemas.microsoft.com/office/drawing/2014/main" xmlns="" id="{14F99EF1-29E8-4C80-9C6E-09264E3E73CE}"/>
              </a:ext>
            </a:extLst>
          </p:cNvPr>
          <p:cNvSpPr>
            <a:spLocks/>
          </p:cNvSpPr>
          <p:nvPr/>
        </p:nvSpPr>
        <p:spPr bwMode="auto">
          <a:xfrm>
            <a:off x="-18256" y="0"/>
            <a:ext cx="12190412" cy="977900"/>
          </a:xfrm>
          <a:custGeom>
            <a:avLst/>
            <a:gdLst>
              <a:gd name="T0" fmla="*/ 0 w 15238094"/>
              <a:gd name="T1" fmla="*/ 2397 h 1221740"/>
              <a:gd name="T2" fmla="*/ 29469 w 15238094"/>
              <a:gd name="T3" fmla="*/ 2397 h 1221740"/>
              <a:gd name="T4" fmla="*/ 29469 w 15238094"/>
              <a:gd name="T5" fmla="*/ 0 h 1221740"/>
              <a:gd name="T6" fmla="*/ 0 w 15238094"/>
              <a:gd name="T7" fmla="*/ 0 h 1221740"/>
              <a:gd name="T8" fmla="*/ 0 w 15238094"/>
              <a:gd name="T9" fmla="*/ 2397 h 12217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238094"/>
              <a:gd name="T16" fmla="*/ 0 h 1221740"/>
              <a:gd name="T17" fmla="*/ 15238094 w 15238094"/>
              <a:gd name="T18" fmla="*/ 1221740 h 12217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238094" h="1221740">
                <a:moveTo>
                  <a:pt x="0" y="1221663"/>
                </a:moveTo>
                <a:lnTo>
                  <a:pt x="15237736" y="1221663"/>
                </a:lnTo>
                <a:lnTo>
                  <a:pt x="15237736" y="0"/>
                </a:lnTo>
                <a:lnTo>
                  <a:pt x="0" y="0"/>
                </a:lnTo>
                <a:lnTo>
                  <a:pt x="0" y="1221663"/>
                </a:lnTo>
                <a:close/>
              </a:path>
            </a:pathLst>
          </a:custGeom>
          <a:solidFill>
            <a:srgbClr val="008080"/>
          </a:solidFill>
          <a:ln>
            <a:solidFill>
              <a:srgbClr val="92D050"/>
            </a:solidFill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21" name="Прямоугольник 74">
            <a:extLst>
              <a:ext uri="{FF2B5EF4-FFF2-40B4-BE49-F238E27FC236}">
                <a16:creationId xmlns:a16="http://schemas.microsoft.com/office/drawing/2014/main" xmlns="" id="{0B8EFA9A-0D1A-4C7B-BC8A-33FE5446D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2013" y="1309688"/>
            <a:ext cx="1571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FFFFFF"/>
                </a:solidFill>
                <a:latin typeface="Neo Sans Cyr"/>
              </a:rPr>
              <a:t>43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rgbClr val="FFFFFF"/>
                </a:solidFill>
                <a:latin typeface="Neo Sans Cyr"/>
              </a:rPr>
              <a:t>Мини-центра</a:t>
            </a:r>
          </a:p>
        </p:txBody>
      </p:sp>
      <p:cxnSp>
        <p:nvCxnSpPr>
          <p:cNvPr id="16" name="Google Shape;77;p1">
            <a:extLst>
              <a:ext uri="{FF2B5EF4-FFF2-40B4-BE49-F238E27FC236}">
                <a16:creationId xmlns:a16="http://schemas.microsoft.com/office/drawing/2014/main" xmlns="" id="{392DA090-6759-4C50-89AF-898794F851F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2725" y="6621463"/>
            <a:ext cx="11728450" cy="25400"/>
          </a:xfrm>
          <a:prstGeom prst="straightConnector1">
            <a:avLst/>
          </a:prstGeom>
          <a:ln w="57150">
            <a:solidFill>
              <a:srgbClr val="33CCCC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oogle Shape;78;p1">
            <a:extLst>
              <a:ext uri="{FF2B5EF4-FFF2-40B4-BE49-F238E27FC236}">
                <a16:creationId xmlns:a16="http://schemas.microsoft.com/office/drawing/2014/main" xmlns="" id="{29772BD1-3A89-49FB-95AF-FEDCFB1DE0F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7238" y="6364288"/>
            <a:ext cx="10693400" cy="3651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216623"/>
              </p:ext>
            </p:extLst>
          </p:nvPr>
        </p:nvGraphicFramePr>
        <p:xfrm>
          <a:off x="852488" y="1730408"/>
          <a:ext cx="8957743" cy="4358674"/>
        </p:xfrm>
        <a:graphic>
          <a:graphicData uri="http://schemas.openxmlformats.org/drawingml/2006/table">
            <a:tbl>
              <a:tblPr firstRow="1" bandRow="1"/>
              <a:tblGrid>
                <a:gridCol w="4853148"/>
                <a:gridCol w="1875295"/>
                <a:gridCol w="2229300"/>
              </a:tblGrid>
              <a:tr h="14612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Қаңғырып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Қарауылдан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асқа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кепсің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</a:t>
                      </a:r>
                      <a:endParaRPr lang="ru-RU" sz="18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«Осы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аста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абиырым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басқа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», –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депсің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ru-RU" sz="18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Өзіңе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өз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аузыңмен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бәйге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беріп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</a:t>
                      </a:r>
                      <a:endParaRPr lang="ru-RU" sz="18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Атыңды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өзгелерің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қоспа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», –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депсің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ru-RU" sz="18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k-KZ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                   </a:t>
                      </a:r>
                    </a:p>
                    <a:p>
                      <a:endParaRPr lang="kk-KZ" sz="18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  <a:p>
                      <a:r>
                        <a:rPr lang="kk-KZ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                 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k-KZ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                        Күреңбай</a:t>
                      </a:r>
                      <a:r>
                        <a:rPr lang="kk-KZ" sz="18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 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2339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«Көзімнің көбеймесе бүгін ағы 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Есімнен жаңылтпаса сайтан тағы.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Егер де шын жылқыны мен танысам 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Хақ мұның қырып-жойып бәйге алмағы!</a:t>
                      </a:r>
                      <a:endParaRPr kumimoji="0" lang="ru-RU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  <a:p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k-KZ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      Ақан</a:t>
                      </a:r>
                      <a:r>
                        <a:rPr lang="kk-KZ" sz="18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 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233966">
                <a:tc>
                  <a:txBody>
                    <a:bodyPr/>
                    <a:lstStyle/>
                    <a:p>
                      <a:r>
                        <a:rPr lang="kk-KZ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Көргенде ол мынадай сұмдық істі ,</a:t>
                      </a:r>
                    </a:p>
                    <a:p>
                      <a:r>
                        <a:rPr lang="kk-KZ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Үстіне Құлагердің</a:t>
                      </a:r>
                      <a:r>
                        <a:rPr lang="kk-KZ" sz="18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 құлап түсті.</a:t>
                      </a:r>
                    </a:p>
                    <a:p>
                      <a:r>
                        <a:rPr lang="kk-KZ" sz="18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Білмеді не болғанын айрылды естен , </a:t>
                      </a:r>
                    </a:p>
                    <a:p>
                      <a:r>
                        <a:rPr lang="kk-KZ" sz="18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Аймалап Құлагердің басын құшты . 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           Батыраш 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  <a:p>
                      <a:r>
                        <a:rPr lang="kk-KZ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  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1235094" y="1151822"/>
            <a:ext cx="88229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k-KZ" b="1" i="0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Берілген өлең жолдары қай кейіпкердің бейнесін сипаттап тұрғанын анықтаңыз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xmlns="" id="{8F1B6FD4-5F80-4E21-B512-45706780A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273050"/>
            <a:ext cx="45131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kk-KZ" altLang="ru-RU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Өзіңді тексер</a:t>
            </a:r>
            <a:endParaRPr lang="ru-RU" altLang="ru-RU" sz="24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Выгнутая влево стрелка 5"/>
          <p:cNvSpPr/>
          <p:nvPr/>
        </p:nvSpPr>
        <p:spPr>
          <a:xfrm rot="18626769">
            <a:off x="6363405" y="2428600"/>
            <a:ext cx="617409" cy="3685129"/>
          </a:xfrm>
          <a:prstGeom prst="curv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Выгнутая вниз стрелка 7"/>
          <p:cNvSpPr/>
          <p:nvPr/>
        </p:nvSpPr>
        <p:spPr>
          <a:xfrm rot="19647684">
            <a:off x="5117692" y="3094896"/>
            <a:ext cx="3220263" cy="704208"/>
          </a:xfrm>
          <a:prstGeom prst="curvedUpArrow">
            <a:avLst>
              <a:gd name="adj1" fmla="val 25000"/>
              <a:gd name="adj2" fmla="val 50000"/>
              <a:gd name="adj3" fmla="val 1328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Выгнутая вниз стрелка 19"/>
          <p:cNvSpPr/>
          <p:nvPr/>
        </p:nvSpPr>
        <p:spPr>
          <a:xfrm rot="19561469">
            <a:off x="5452729" y="4382622"/>
            <a:ext cx="3205400" cy="704208"/>
          </a:xfrm>
          <a:prstGeom prst="curvedUpArrow">
            <a:avLst>
              <a:gd name="adj1" fmla="val 25000"/>
              <a:gd name="adj2" fmla="val 50000"/>
              <a:gd name="adj3" fmla="val 1876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45845"/>
      </p:ext>
    </p:extLst>
  </p:cSld>
  <p:clrMapOvr>
    <a:masterClrMapping/>
  </p:clrMapOvr>
  <p:transition spd="slow" advTm="669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48">
            <a:extLst>
              <a:ext uri="{FF2B5EF4-FFF2-40B4-BE49-F238E27FC236}">
                <a16:creationId xmlns:a16="http://schemas.microsoft.com/office/drawing/2014/main" xmlns="" id="{B4315904-E874-4D43-9373-7F83A09F96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7978775"/>
            <a:ext cx="200025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object 2">
            <a:extLst>
              <a:ext uri="{FF2B5EF4-FFF2-40B4-BE49-F238E27FC236}">
                <a16:creationId xmlns:a16="http://schemas.microsoft.com/office/drawing/2014/main" xmlns="" id="{14F99EF1-29E8-4C80-9C6E-09264E3E73CE}"/>
              </a:ext>
            </a:extLst>
          </p:cNvPr>
          <p:cNvSpPr>
            <a:spLocks/>
          </p:cNvSpPr>
          <p:nvPr/>
        </p:nvSpPr>
        <p:spPr bwMode="auto">
          <a:xfrm>
            <a:off x="1588" y="-12700"/>
            <a:ext cx="12190412" cy="977900"/>
          </a:xfrm>
          <a:custGeom>
            <a:avLst/>
            <a:gdLst>
              <a:gd name="T0" fmla="*/ 0 w 15238094"/>
              <a:gd name="T1" fmla="*/ 2397 h 1221740"/>
              <a:gd name="T2" fmla="*/ 29469 w 15238094"/>
              <a:gd name="T3" fmla="*/ 2397 h 1221740"/>
              <a:gd name="T4" fmla="*/ 29469 w 15238094"/>
              <a:gd name="T5" fmla="*/ 0 h 1221740"/>
              <a:gd name="T6" fmla="*/ 0 w 15238094"/>
              <a:gd name="T7" fmla="*/ 0 h 1221740"/>
              <a:gd name="T8" fmla="*/ 0 w 15238094"/>
              <a:gd name="T9" fmla="*/ 2397 h 12217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238094"/>
              <a:gd name="T16" fmla="*/ 0 h 1221740"/>
              <a:gd name="T17" fmla="*/ 15238094 w 15238094"/>
              <a:gd name="T18" fmla="*/ 1221740 h 12217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238094" h="1221740">
                <a:moveTo>
                  <a:pt x="0" y="1221663"/>
                </a:moveTo>
                <a:lnTo>
                  <a:pt x="15237736" y="1221663"/>
                </a:lnTo>
                <a:lnTo>
                  <a:pt x="15237736" y="0"/>
                </a:lnTo>
                <a:lnTo>
                  <a:pt x="0" y="0"/>
                </a:lnTo>
                <a:lnTo>
                  <a:pt x="0" y="1221663"/>
                </a:lnTo>
                <a:close/>
              </a:path>
            </a:pathLst>
          </a:custGeom>
          <a:solidFill>
            <a:srgbClr val="008080"/>
          </a:solidFill>
          <a:ln>
            <a:solidFill>
              <a:srgbClr val="92D050"/>
            </a:solidFill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21" name="Прямоугольник 74">
            <a:extLst>
              <a:ext uri="{FF2B5EF4-FFF2-40B4-BE49-F238E27FC236}">
                <a16:creationId xmlns:a16="http://schemas.microsoft.com/office/drawing/2014/main" xmlns="" id="{0B8EFA9A-0D1A-4C7B-BC8A-33FE5446D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2013" y="1309688"/>
            <a:ext cx="1571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FFFFFF"/>
                </a:solidFill>
                <a:latin typeface="Neo Sans Cyr"/>
              </a:rPr>
              <a:t>43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solidFill>
                  <a:srgbClr val="FFFFFF"/>
                </a:solidFill>
                <a:latin typeface="Neo Sans Cyr"/>
              </a:rPr>
              <a:t>Мини-центра</a:t>
            </a:r>
          </a:p>
        </p:txBody>
      </p:sp>
      <p:cxnSp>
        <p:nvCxnSpPr>
          <p:cNvPr id="16" name="Google Shape;77;p1">
            <a:extLst>
              <a:ext uri="{FF2B5EF4-FFF2-40B4-BE49-F238E27FC236}">
                <a16:creationId xmlns:a16="http://schemas.microsoft.com/office/drawing/2014/main" xmlns="" id="{392DA090-6759-4C50-89AF-898794F851F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2725" y="6621463"/>
            <a:ext cx="11728450" cy="25400"/>
          </a:xfrm>
          <a:prstGeom prst="straightConnector1">
            <a:avLst/>
          </a:prstGeom>
          <a:ln w="57150">
            <a:solidFill>
              <a:srgbClr val="33CCCC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oogle Shape;78;p1">
            <a:extLst>
              <a:ext uri="{FF2B5EF4-FFF2-40B4-BE49-F238E27FC236}">
                <a16:creationId xmlns:a16="http://schemas.microsoft.com/office/drawing/2014/main" xmlns="" id="{29772BD1-3A89-49FB-95AF-FEDCFB1DE0F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7238" y="6364288"/>
            <a:ext cx="10693400" cy="3651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4091413"/>
              </p:ext>
            </p:extLst>
          </p:nvPr>
        </p:nvGraphicFramePr>
        <p:xfrm>
          <a:off x="1036262" y="2089996"/>
          <a:ext cx="10135351" cy="3492656"/>
        </p:xfrm>
        <a:graphic>
          <a:graphicData uri="http://schemas.openxmlformats.org/drawingml/2006/table">
            <a:tbl>
              <a:tblPr firstRow="1" bandRow="1"/>
              <a:tblGrid>
                <a:gridCol w="5306679"/>
                <a:gridCol w="4828672"/>
              </a:tblGrid>
              <a:tr h="1075624">
                <a:tc>
                  <a:txBody>
                    <a:bodyPr/>
                    <a:lstStyle/>
                    <a:p>
                      <a:r>
                        <a:rPr lang="kk-KZ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Ақан серінің шығарма басындағы көңіл –күйі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k-KZ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Ақан шығарма соңында қандай болды?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417032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/>
                      </a:r>
                      <a:b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endParaRPr lang="ru-RU" b="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852488" y="1151822"/>
            <a:ext cx="88229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k-KZ" sz="2000" b="1" i="0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Ақынның кейіпкер психологиясын суреттеген  тұстарын поэмадан тауып жазыңыз.      (1 шумақтан)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xmlns="" id="{8F1B6FD4-5F80-4E21-B512-45706780A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6" y="273050"/>
            <a:ext cx="27032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altLang="ru-RU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-т</a:t>
            </a:r>
            <a:r>
              <a:rPr lang="kk-KZ" altLang="ru-RU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апсырма</a:t>
            </a:r>
            <a:endParaRPr lang="ru-RU" altLang="ru-RU" sz="24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36608"/>
      </p:ext>
    </p:extLst>
  </p:cSld>
  <p:clrMapOvr>
    <a:masterClrMapping/>
  </p:clrMapOvr>
  <p:transition spd="slow" advTm="664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48">
            <a:extLst>
              <a:ext uri="{FF2B5EF4-FFF2-40B4-BE49-F238E27FC236}">
                <a16:creationId xmlns:a16="http://schemas.microsoft.com/office/drawing/2014/main" xmlns="" id="{B4315904-E874-4D43-9373-7F83A09F96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7978775"/>
            <a:ext cx="200025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object 2">
            <a:extLst>
              <a:ext uri="{FF2B5EF4-FFF2-40B4-BE49-F238E27FC236}">
                <a16:creationId xmlns:a16="http://schemas.microsoft.com/office/drawing/2014/main" xmlns="" id="{14F99EF1-29E8-4C80-9C6E-09264E3E73CE}"/>
              </a:ext>
            </a:extLst>
          </p:cNvPr>
          <p:cNvSpPr>
            <a:spLocks/>
          </p:cNvSpPr>
          <p:nvPr/>
        </p:nvSpPr>
        <p:spPr bwMode="auto">
          <a:xfrm>
            <a:off x="1588" y="-12700"/>
            <a:ext cx="12190412" cy="977900"/>
          </a:xfrm>
          <a:custGeom>
            <a:avLst/>
            <a:gdLst>
              <a:gd name="T0" fmla="*/ 0 w 15238094"/>
              <a:gd name="T1" fmla="*/ 2397 h 1221740"/>
              <a:gd name="T2" fmla="*/ 29469 w 15238094"/>
              <a:gd name="T3" fmla="*/ 2397 h 1221740"/>
              <a:gd name="T4" fmla="*/ 29469 w 15238094"/>
              <a:gd name="T5" fmla="*/ 0 h 1221740"/>
              <a:gd name="T6" fmla="*/ 0 w 15238094"/>
              <a:gd name="T7" fmla="*/ 0 h 1221740"/>
              <a:gd name="T8" fmla="*/ 0 w 15238094"/>
              <a:gd name="T9" fmla="*/ 2397 h 12217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238094"/>
              <a:gd name="T16" fmla="*/ 0 h 1221740"/>
              <a:gd name="T17" fmla="*/ 15238094 w 15238094"/>
              <a:gd name="T18" fmla="*/ 1221740 h 12217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238094" h="1221740">
                <a:moveTo>
                  <a:pt x="0" y="1221663"/>
                </a:moveTo>
                <a:lnTo>
                  <a:pt x="15237736" y="1221663"/>
                </a:lnTo>
                <a:lnTo>
                  <a:pt x="15237736" y="0"/>
                </a:lnTo>
                <a:lnTo>
                  <a:pt x="0" y="0"/>
                </a:lnTo>
                <a:lnTo>
                  <a:pt x="0" y="1221663"/>
                </a:lnTo>
                <a:close/>
              </a:path>
            </a:pathLst>
          </a:custGeom>
          <a:solidFill>
            <a:srgbClr val="008080"/>
          </a:solidFill>
          <a:ln>
            <a:solidFill>
              <a:srgbClr val="92D050"/>
            </a:solidFill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21" name="Прямоугольник 74">
            <a:extLst>
              <a:ext uri="{FF2B5EF4-FFF2-40B4-BE49-F238E27FC236}">
                <a16:creationId xmlns:a16="http://schemas.microsoft.com/office/drawing/2014/main" xmlns="" id="{0B8EFA9A-0D1A-4C7B-BC8A-33FE5446D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2013" y="1309688"/>
            <a:ext cx="1571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FFFFFF"/>
                </a:solidFill>
                <a:latin typeface="Neo Sans Cyr"/>
              </a:rPr>
              <a:t>43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solidFill>
                  <a:srgbClr val="FFFFFF"/>
                </a:solidFill>
                <a:latin typeface="Neo Sans Cyr"/>
              </a:rPr>
              <a:t>Мини-центра</a:t>
            </a:r>
          </a:p>
        </p:txBody>
      </p:sp>
      <p:cxnSp>
        <p:nvCxnSpPr>
          <p:cNvPr id="16" name="Google Shape;77;p1">
            <a:extLst>
              <a:ext uri="{FF2B5EF4-FFF2-40B4-BE49-F238E27FC236}">
                <a16:creationId xmlns:a16="http://schemas.microsoft.com/office/drawing/2014/main" xmlns="" id="{392DA090-6759-4C50-89AF-898794F851F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2725" y="6621463"/>
            <a:ext cx="11728450" cy="25400"/>
          </a:xfrm>
          <a:prstGeom prst="straightConnector1">
            <a:avLst/>
          </a:prstGeom>
          <a:ln w="57150">
            <a:solidFill>
              <a:srgbClr val="33CCCC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oogle Shape;78;p1">
            <a:extLst>
              <a:ext uri="{FF2B5EF4-FFF2-40B4-BE49-F238E27FC236}">
                <a16:creationId xmlns:a16="http://schemas.microsoft.com/office/drawing/2014/main" xmlns="" id="{29772BD1-3A89-49FB-95AF-FEDCFB1DE0F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7238" y="6364288"/>
            <a:ext cx="10693400" cy="3651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2519873"/>
              </p:ext>
            </p:extLst>
          </p:nvPr>
        </p:nvGraphicFramePr>
        <p:xfrm>
          <a:off x="757237" y="2025828"/>
          <a:ext cx="10327858" cy="3492656"/>
        </p:xfrm>
        <a:graphic>
          <a:graphicData uri="http://schemas.openxmlformats.org/drawingml/2006/table">
            <a:tbl>
              <a:tblPr firstRow="1" bandRow="1"/>
              <a:tblGrid>
                <a:gridCol w="5082089"/>
                <a:gridCol w="5245769"/>
              </a:tblGrid>
              <a:tr h="1136649">
                <a:tc>
                  <a:txBody>
                    <a:bodyPr/>
                    <a:lstStyle/>
                    <a:p>
                      <a:r>
                        <a:rPr lang="kk-KZ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Ақан серінің шығарма басындағы көңіл –күйі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k-KZ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Ақан шығарма соңында қандай болды?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356007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 «Ел </a:t>
                      </a:r>
                      <a:r>
                        <a:rPr lang="ru-RU" sz="2000" dirty="0" err="1" smtClean="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емес</a:t>
                      </a:r>
                      <a:r>
                        <a:rPr lang="ru-RU" sz="2000" dirty="0" smtClean="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 , </a:t>
                      </a:r>
                      <a:r>
                        <a:rPr lang="ru-RU" sz="2000" dirty="0" err="1" smtClean="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Көкшетаудың</a:t>
                      </a:r>
                      <a:r>
                        <a:rPr lang="ru-RU" sz="2000" dirty="0" smtClean="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err="1" smtClean="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аты</a:t>
                      </a:r>
                      <a:r>
                        <a:rPr lang="ru-RU" sz="2000" dirty="0" smtClean="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err="1" smtClean="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келді</a:t>
                      </a:r>
                      <a:r>
                        <a:rPr lang="ru-RU" sz="2000" dirty="0" smtClean="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r>
                        <a:rPr lang="ru-RU" sz="2000" dirty="0" smtClean="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  Не </a:t>
                      </a:r>
                      <a:r>
                        <a:rPr lang="ru-RU" sz="2000" dirty="0" err="1" smtClean="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керек</a:t>
                      </a:r>
                      <a:r>
                        <a:rPr lang="ru-RU" sz="2000" dirty="0" smtClean="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2000" dirty="0" err="1" smtClean="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одан</a:t>
                      </a:r>
                      <a:r>
                        <a:rPr lang="ru-RU" sz="2000" dirty="0" smtClean="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err="1" smtClean="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басқа</a:t>
                      </a:r>
                      <a:r>
                        <a:rPr lang="ru-RU" sz="2000" dirty="0" smtClean="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 ?-</a:t>
                      </a:r>
                      <a:r>
                        <a:rPr lang="ru-RU" sz="2000" dirty="0" err="1" smtClean="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деді</a:t>
                      </a:r>
                      <a:r>
                        <a:rPr lang="ru-RU" sz="2000" dirty="0" smtClean="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err="1" smtClean="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Сері</a:t>
                      </a:r>
                      <a:r>
                        <a:rPr lang="ru-RU" sz="2000" dirty="0" smtClean="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 .</a:t>
                      </a:r>
                    </a:p>
                    <a:p>
                      <a:r>
                        <a:rPr lang="ru-RU" sz="2000" dirty="0" smtClean="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2000" dirty="0" err="1" smtClean="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Құлагер</a:t>
                      </a:r>
                      <a:r>
                        <a:rPr lang="ru-RU" sz="2000" dirty="0" smtClean="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err="1" smtClean="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қосатыным</a:t>
                      </a:r>
                      <a:r>
                        <a:rPr lang="ru-RU" sz="2000" dirty="0" smtClean="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2000" dirty="0" err="1" smtClean="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атым</a:t>
                      </a:r>
                      <a:r>
                        <a:rPr lang="ru-RU" sz="2000" dirty="0" smtClean="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 –</a:t>
                      </a:r>
                      <a:r>
                        <a:rPr lang="ru-RU" sz="2000" dirty="0" err="1" smtClean="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Ақан</a:t>
                      </a:r>
                      <a:r>
                        <a:rPr lang="ru-RU" sz="2000" dirty="0" smtClean="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r>
                        <a:rPr lang="ru-RU" sz="2000" dirty="0" smtClean="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2000" dirty="0" err="1" smtClean="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Таратсын</a:t>
                      </a:r>
                      <a:r>
                        <a:rPr lang="ru-RU" sz="2000" dirty="0" smtClean="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err="1" smtClean="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жаршы</a:t>
                      </a:r>
                      <a:r>
                        <a:rPr lang="ru-RU" sz="2000" dirty="0" smtClean="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err="1" smtClean="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қайда</a:t>
                      </a:r>
                      <a:r>
                        <a:rPr lang="ru-RU" sz="2000" dirty="0" smtClean="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 , </a:t>
                      </a:r>
                      <a:r>
                        <a:rPr lang="ru-RU" sz="2000" dirty="0" err="1" smtClean="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шақыр</a:t>
                      </a:r>
                      <a:r>
                        <a:rPr lang="ru-RU" sz="2000" dirty="0" smtClean="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err="1" smtClean="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бері</a:t>
                      </a:r>
                      <a:r>
                        <a:rPr lang="ru-RU" sz="2000" dirty="0" smtClean="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!» </a:t>
                      </a:r>
                      <a:br>
                        <a:rPr lang="ru-RU" sz="2000" dirty="0" smtClean="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</a:br>
                      <a:endParaRPr lang="ru-RU" sz="20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k-KZ" sz="20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    «Құлагер, қош-қош</a:t>
                      </a:r>
                      <a:r>
                        <a:rPr lang="kk-KZ" sz="20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 атым, жолдасым-ай!</a:t>
                      </a:r>
                    </a:p>
                    <a:p>
                      <a:r>
                        <a:rPr lang="kk-KZ" sz="20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   Мен білдім түнесем де тұрмасыңды-ай.</a:t>
                      </a:r>
                    </a:p>
                    <a:p>
                      <a:r>
                        <a:rPr lang="kk-KZ" sz="20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   Тигізбей топыраққа жоғары іліп, </a:t>
                      </a:r>
                    </a:p>
                    <a:p>
                      <a:r>
                        <a:rPr lang="kk-KZ" sz="20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   Сақтармын өле-өлгенше қу басыңды-ай» ! 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852488" y="1151822"/>
            <a:ext cx="88229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k-KZ" sz="2000" b="1" i="0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Ақынның кейіпкер психологиясын суреттеген  тұстарын поэмадан тауып жазыңыз.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xmlns="" id="{8F1B6FD4-5F80-4E21-B512-45706780A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273050"/>
            <a:ext cx="38556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Өзіңді</a:t>
            </a:r>
            <a:r>
              <a:rPr lang="ru-RU" altLang="ru-RU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тексер</a:t>
            </a:r>
            <a:r>
              <a:rPr lang="ru-RU" altLang="ru-RU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4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152045"/>
      </p:ext>
    </p:extLst>
  </p:cSld>
  <p:clrMapOvr>
    <a:masterClrMapping/>
  </p:clrMapOvr>
  <p:transition spd="slow" advTm="578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48">
            <a:extLst>
              <a:ext uri="{FF2B5EF4-FFF2-40B4-BE49-F238E27FC236}">
                <a16:creationId xmlns:a16="http://schemas.microsoft.com/office/drawing/2014/main" xmlns="" id="{13F14A16-8287-4777-8075-F03DD4CA03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7978775"/>
            <a:ext cx="200025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object 2">
            <a:extLst>
              <a:ext uri="{FF2B5EF4-FFF2-40B4-BE49-F238E27FC236}">
                <a16:creationId xmlns:a16="http://schemas.microsoft.com/office/drawing/2014/main" xmlns="" id="{1BB94500-3A74-4ED4-B4E5-87593F08E7A7}"/>
              </a:ext>
            </a:extLst>
          </p:cNvPr>
          <p:cNvSpPr>
            <a:spLocks/>
          </p:cNvSpPr>
          <p:nvPr/>
        </p:nvSpPr>
        <p:spPr bwMode="auto">
          <a:xfrm>
            <a:off x="1588" y="-12700"/>
            <a:ext cx="12190412" cy="977900"/>
          </a:xfrm>
          <a:custGeom>
            <a:avLst/>
            <a:gdLst>
              <a:gd name="T0" fmla="*/ 0 w 15238094"/>
              <a:gd name="T1" fmla="*/ 2397 h 1221740"/>
              <a:gd name="T2" fmla="*/ 29469 w 15238094"/>
              <a:gd name="T3" fmla="*/ 2397 h 1221740"/>
              <a:gd name="T4" fmla="*/ 29469 w 15238094"/>
              <a:gd name="T5" fmla="*/ 0 h 1221740"/>
              <a:gd name="T6" fmla="*/ 0 w 15238094"/>
              <a:gd name="T7" fmla="*/ 0 h 1221740"/>
              <a:gd name="T8" fmla="*/ 0 w 15238094"/>
              <a:gd name="T9" fmla="*/ 2397 h 12217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238094"/>
              <a:gd name="T16" fmla="*/ 0 h 1221740"/>
              <a:gd name="T17" fmla="*/ 15238094 w 15238094"/>
              <a:gd name="T18" fmla="*/ 1221740 h 12217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238094" h="1221740">
                <a:moveTo>
                  <a:pt x="0" y="1221663"/>
                </a:moveTo>
                <a:lnTo>
                  <a:pt x="15237736" y="1221663"/>
                </a:lnTo>
                <a:lnTo>
                  <a:pt x="15237736" y="0"/>
                </a:lnTo>
                <a:lnTo>
                  <a:pt x="0" y="0"/>
                </a:lnTo>
                <a:lnTo>
                  <a:pt x="0" y="1221663"/>
                </a:lnTo>
                <a:close/>
              </a:path>
            </a:pathLst>
          </a:custGeom>
          <a:solidFill>
            <a:srgbClr val="008080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244" name="Прямоугольник 73">
            <a:extLst>
              <a:ext uri="{FF2B5EF4-FFF2-40B4-BE49-F238E27FC236}">
                <a16:creationId xmlns:a16="http://schemas.microsoft.com/office/drawing/2014/main" xmlns="" id="{633395AF-6872-4116-B57E-75A3E1F96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9750" y="1343025"/>
            <a:ext cx="15732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FFFFFF"/>
                </a:solidFill>
                <a:latin typeface="Neo Sans Cyr"/>
              </a:rPr>
              <a:t>37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rgbClr val="FFFFFF"/>
                </a:solidFill>
                <a:latin typeface="Neo Sans Cyr"/>
              </a:rPr>
              <a:t>Частных детских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rgbClr val="FFFFFF"/>
                </a:solidFill>
                <a:latin typeface="Neo Sans Cyr"/>
              </a:rPr>
              <a:t>сада</a:t>
            </a:r>
          </a:p>
        </p:txBody>
      </p:sp>
      <p:sp>
        <p:nvSpPr>
          <p:cNvPr id="10245" name="Прямоугольник 74">
            <a:extLst>
              <a:ext uri="{FF2B5EF4-FFF2-40B4-BE49-F238E27FC236}">
                <a16:creationId xmlns:a16="http://schemas.microsoft.com/office/drawing/2014/main" xmlns="" id="{07A17B7A-6ED7-4EEA-9F27-C27C9BAFA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2013" y="1309688"/>
            <a:ext cx="1571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FFFFFF"/>
                </a:solidFill>
                <a:latin typeface="Neo Sans Cyr"/>
              </a:rPr>
              <a:t>43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rgbClr val="FFFFFF"/>
                </a:solidFill>
                <a:latin typeface="Neo Sans Cyr"/>
              </a:rPr>
              <a:t>Мини-центра</a:t>
            </a:r>
          </a:p>
        </p:txBody>
      </p:sp>
      <p:cxnSp>
        <p:nvCxnSpPr>
          <p:cNvPr id="16" name="Google Shape;77;p1">
            <a:extLst>
              <a:ext uri="{FF2B5EF4-FFF2-40B4-BE49-F238E27FC236}">
                <a16:creationId xmlns:a16="http://schemas.microsoft.com/office/drawing/2014/main" xmlns="" id="{78FFEC7D-8FF6-440C-9C4E-B9EBE8388AF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2725" y="6621463"/>
            <a:ext cx="11728450" cy="25400"/>
          </a:xfrm>
          <a:prstGeom prst="straightConnector1">
            <a:avLst/>
          </a:prstGeom>
          <a:ln w="57150">
            <a:solidFill>
              <a:srgbClr val="33CCCC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oogle Shape;78;p1">
            <a:extLst>
              <a:ext uri="{FF2B5EF4-FFF2-40B4-BE49-F238E27FC236}">
                <a16:creationId xmlns:a16="http://schemas.microsoft.com/office/drawing/2014/main" xmlns="" id="{4F52A0DB-7E46-4C2D-A43F-7ABED35372B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7238" y="6364288"/>
            <a:ext cx="10693400" cy="3651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TextBox 8">
            <a:extLst>
              <a:ext uri="{FF2B5EF4-FFF2-40B4-BE49-F238E27FC236}">
                <a16:creationId xmlns:a16="http://schemas.microsoft.com/office/drawing/2014/main" xmlns="" id="{A5656ADC-3625-450E-87E1-9E2DF5E69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273050"/>
            <a:ext cx="36194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kk-KZ" altLang="ru-RU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altLang="ru-RU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Ғалым сөзі </a:t>
            </a:r>
            <a:endParaRPr lang="ru-RU" altLang="ru-RU" sz="32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825" y="1309688"/>
            <a:ext cx="5213350" cy="473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5221" y="1351219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50000"/>
              </a:lnSpc>
            </a:pPr>
            <a:r>
              <a:rPr lang="kk-KZ" sz="2800" dirty="0" smtClean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«Ілияс Жансүгіров –қазақ әдебиетінің шаң жұқпас жүйрігі, жыр Құлагері. Поэзиямыздың бар саласына үлес қосып, поэма жанрын қол жетпес биікке көтеріп, күні бүгінге дейін үлгі шашып, дәстүр жалғастығын жасаған қайраткер»</a:t>
            </a:r>
          </a:p>
          <a:p>
            <a:pPr lvl="0">
              <a:lnSpc>
                <a:spcPct val="150000"/>
              </a:lnSpc>
            </a:pPr>
            <a:r>
              <a:rPr lang="kk-KZ" sz="2000" dirty="0" smtClean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                                             Тұрсынбек Кәкішұлы 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794757"/>
      </p:ext>
    </p:extLst>
  </p:cSld>
  <p:clrMapOvr>
    <a:masterClrMapping/>
  </p:clrMapOvr>
  <p:transition spd="slow" advTm="392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48">
            <a:extLst>
              <a:ext uri="{FF2B5EF4-FFF2-40B4-BE49-F238E27FC236}">
                <a16:creationId xmlns:a16="http://schemas.microsoft.com/office/drawing/2014/main" xmlns="" id="{13F14A16-8287-4777-8075-F03DD4CA03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7978775"/>
            <a:ext cx="200025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object 2">
            <a:extLst>
              <a:ext uri="{FF2B5EF4-FFF2-40B4-BE49-F238E27FC236}">
                <a16:creationId xmlns:a16="http://schemas.microsoft.com/office/drawing/2014/main" xmlns="" id="{1BB94500-3A74-4ED4-B4E5-87593F08E7A7}"/>
              </a:ext>
            </a:extLst>
          </p:cNvPr>
          <p:cNvSpPr>
            <a:spLocks/>
          </p:cNvSpPr>
          <p:nvPr/>
        </p:nvSpPr>
        <p:spPr bwMode="auto">
          <a:xfrm>
            <a:off x="1588" y="-12700"/>
            <a:ext cx="12190412" cy="977900"/>
          </a:xfrm>
          <a:custGeom>
            <a:avLst/>
            <a:gdLst>
              <a:gd name="T0" fmla="*/ 0 w 15238094"/>
              <a:gd name="T1" fmla="*/ 2397 h 1221740"/>
              <a:gd name="T2" fmla="*/ 29469 w 15238094"/>
              <a:gd name="T3" fmla="*/ 2397 h 1221740"/>
              <a:gd name="T4" fmla="*/ 29469 w 15238094"/>
              <a:gd name="T5" fmla="*/ 0 h 1221740"/>
              <a:gd name="T6" fmla="*/ 0 w 15238094"/>
              <a:gd name="T7" fmla="*/ 0 h 1221740"/>
              <a:gd name="T8" fmla="*/ 0 w 15238094"/>
              <a:gd name="T9" fmla="*/ 2397 h 12217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238094"/>
              <a:gd name="T16" fmla="*/ 0 h 1221740"/>
              <a:gd name="T17" fmla="*/ 15238094 w 15238094"/>
              <a:gd name="T18" fmla="*/ 1221740 h 12217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238094" h="1221740">
                <a:moveTo>
                  <a:pt x="0" y="1221663"/>
                </a:moveTo>
                <a:lnTo>
                  <a:pt x="15237736" y="1221663"/>
                </a:lnTo>
                <a:lnTo>
                  <a:pt x="15237736" y="0"/>
                </a:lnTo>
                <a:lnTo>
                  <a:pt x="0" y="0"/>
                </a:lnTo>
                <a:lnTo>
                  <a:pt x="0" y="1221663"/>
                </a:lnTo>
                <a:close/>
              </a:path>
            </a:pathLst>
          </a:custGeom>
          <a:solidFill>
            <a:srgbClr val="008080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244" name="Прямоугольник 73">
            <a:extLst>
              <a:ext uri="{FF2B5EF4-FFF2-40B4-BE49-F238E27FC236}">
                <a16:creationId xmlns:a16="http://schemas.microsoft.com/office/drawing/2014/main" xmlns="" id="{633395AF-6872-4116-B57E-75A3E1F96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9750" y="1343025"/>
            <a:ext cx="15732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FFFFFF"/>
                </a:solidFill>
                <a:latin typeface="Neo Sans Cyr"/>
              </a:rPr>
              <a:t>37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rgbClr val="FFFFFF"/>
                </a:solidFill>
                <a:latin typeface="Neo Sans Cyr"/>
              </a:rPr>
              <a:t>Частных детских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rgbClr val="FFFFFF"/>
                </a:solidFill>
                <a:latin typeface="Neo Sans Cyr"/>
              </a:rPr>
              <a:t>сада</a:t>
            </a:r>
          </a:p>
        </p:txBody>
      </p:sp>
      <p:sp>
        <p:nvSpPr>
          <p:cNvPr id="10245" name="Прямоугольник 74">
            <a:extLst>
              <a:ext uri="{FF2B5EF4-FFF2-40B4-BE49-F238E27FC236}">
                <a16:creationId xmlns:a16="http://schemas.microsoft.com/office/drawing/2014/main" xmlns="" id="{07A17B7A-6ED7-4EEA-9F27-C27C9BAFA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2013" y="1309688"/>
            <a:ext cx="1571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FFFFFF"/>
                </a:solidFill>
                <a:latin typeface="Neo Sans Cyr"/>
              </a:rPr>
              <a:t>43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rgbClr val="FFFFFF"/>
                </a:solidFill>
                <a:latin typeface="Neo Sans Cyr"/>
              </a:rPr>
              <a:t>Мини-центра</a:t>
            </a:r>
          </a:p>
        </p:txBody>
      </p:sp>
      <p:cxnSp>
        <p:nvCxnSpPr>
          <p:cNvPr id="16" name="Google Shape;77;p1">
            <a:extLst>
              <a:ext uri="{FF2B5EF4-FFF2-40B4-BE49-F238E27FC236}">
                <a16:creationId xmlns:a16="http://schemas.microsoft.com/office/drawing/2014/main" xmlns="" id="{78FFEC7D-8FF6-440C-9C4E-B9EBE8388AF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2725" y="6621463"/>
            <a:ext cx="11728450" cy="25400"/>
          </a:xfrm>
          <a:prstGeom prst="straightConnector1">
            <a:avLst/>
          </a:prstGeom>
          <a:ln w="57150">
            <a:solidFill>
              <a:srgbClr val="33CCCC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oogle Shape;78;p1">
            <a:extLst>
              <a:ext uri="{FF2B5EF4-FFF2-40B4-BE49-F238E27FC236}">
                <a16:creationId xmlns:a16="http://schemas.microsoft.com/office/drawing/2014/main" xmlns="" id="{4F52A0DB-7E46-4C2D-A43F-7ABED35372B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7238" y="6364288"/>
            <a:ext cx="10693400" cy="3651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248" name="TextBox 8">
            <a:extLst>
              <a:ext uri="{FF2B5EF4-FFF2-40B4-BE49-F238E27FC236}">
                <a16:creationId xmlns:a16="http://schemas.microsoft.com/office/drawing/2014/main" xmlns="" id="{94596D5E-CB59-4160-8BE9-1C1890FFE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1420020"/>
            <a:ext cx="31890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kk-KZ" altLang="ru-RU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Бүгінгі сабақта:</a:t>
            </a:r>
            <a:endParaRPr lang="ru-RU" altLang="ru-RU" sz="32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xmlns="" id="{A5656ADC-3625-450E-87E1-9E2DF5E69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273050"/>
            <a:ext cx="36194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kk-KZ" altLang="ru-RU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Қорытынды</a:t>
            </a:r>
            <a:endParaRPr lang="ru-RU" altLang="ru-RU" sz="32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33475" y="2410620"/>
            <a:ext cx="77057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k-KZ" sz="2400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Әдеби шығармадағы психологизмді анықтадыңыз. </a:t>
            </a:r>
            <a:endParaRPr lang="ru-RU" sz="2400" dirty="0" smtClean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k-KZ" sz="2400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Ақын өлеңдеріндегі көңіл-күй, ой-толғамды талдадыңыз. </a:t>
            </a: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61674"/>
      </p:ext>
    </p:extLst>
  </p:cSld>
  <p:clrMapOvr>
    <a:masterClrMapping/>
  </p:clrMapOvr>
  <p:transition spd="slow" advTm="182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48">
            <a:extLst>
              <a:ext uri="{FF2B5EF4-FFF2-40B4-BE49-F238E27FC236}">
                <a16:creationId xmlns:a16="http://schemas.microsoft.com/office/drawing/2014/main" xmlns="" id="{13F14A16-8287-4777-8075-F03DD4CA03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7978775"/>
            <a:ext cx="200025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object 2">
            <a:extLst>
              <a:ext uri="{FF2B5EF4-FFF2-40B4-BE49-F238E27FC236}">
                <a16:creationId xmlns:a16="http://schemas.microsoft.com/office/drawing/2014/main" xmlns="" id="{1BB94500-3A74-4ED4-B4E5-87593F08E7A7}"/>
              </a:ext>
            </a:extLst>
          </p:cNvPr>
          <p:cNvSpPr>
            <a:spLocks/>
          </p:cNvSpPr>
          <p:nvPr/>
        </p:nvSpPr>
        <p:spPr bwMode="auto">
          <a:xfrm>
            <a:off x="1588" y="-12700"/>
            <a:ext cx="12190412" cy="977900"/>
          </a:xfrm>
          <a:custGeom>
            <a:avLst/>
            <a:gdLst>
              <a:gd name="T0" fmla="*/ 0 w 15238094"/>
              <a:gd name="T1" fmla="*/ 2397 h 1221740"/>
              <a:gd name="T2" fmla="*/ 29469 w 15238094"/>
              <a:gd name="T3" fmla="*/ 2397 h 1221740"/>
              <a:gd name="T4" fmla="*/ 29469 w 15238094"/>
              <a:gd name="T5" fmla="*/ 0 h 1221740"/>
              <a:gd name="T6" fmla="*/ 0 w 15238094"/>
              <a:gd name="T7" fmla="*/ 0 h 1221740"/>
              <a:gd name="T8" fmla="*/ 0 w 15238094"/>
              <a:gd name="T9" fmla="*/ 2397 h 12217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238094"/>
              <a:gd name="T16" fmla="*/ 0 h 1221740"/>
              <a:gd name="T17" fmla="*/ 15238094 w 15238094"/>
              <a:gd name="T18" fmla="*/ 1221740 h 12217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238094" h="1221740">
                <a:moveTo>
                  <a:pt x="0" y="1221663"/>
                </a:moveTo>
                <a:lnTo>
                  <a:pt x="15237736" y="1221663"/>
                </a:lnTo>
                <a:lnTo>
                  <a:pt x="15237736" y="0"/>
                </a:lnTo>
                <a:lnTo>
                  <a:pt x="0" y="0"/>
                </a:lnTo>
                <a:lnTo>
                  <a:pt x="0" y="1221663"/>
                </a:lnTo>
                <a:close/>
              </a:path>
            </a:pathLst>
          </a:custGeom>
          <a:solidFill>
            <a:srgbClr val="008080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10244" name="Прямоугольник 73">
            <a:extLst>
              <a:ext uri="{FF2B5EF4-FFF2-40B4-BE49-F238E27FC236}">
                <a16:creationId xmlns:a16="http://schemas.microsoft.com/office/drawing/2014/main" xmlns="" id="{633395AF-6872-4116-B57E-75A3E1F96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9750" y="1343025"/>
            <a:ext cx="15732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FFFFFF"/>
                </a:solidFill>
                <a:latin typeface="Neo Sans Cyr"/>
              </a:rPr>
              <a:t>37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solidFill>
                  <a:srgbClr val="FFFFFF"/>
                </a:solidFill>
                <a:latin typeface="Neo Sans Cyr"/>
              </a:rPr>
              <a:t>Частных детских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solidFill>
                  <a:srgbClr val="FFFFFF"/>
                </a:solidFill>
                <a:latin typeface="Neo Sans Cyr"/>
              </a:rPr>
              <a:t>сада</a:t>
            </a:r>
          </a:p>
        </p:txBody>
      </p:sp>
      <p:sp>
        <p:nvSpPr>
          <p:cNvPr id="10245" name="Прямоугольник 74">
            <a:extLst>
              <a:ext uri="{FF2B5EF4-FFF2-40B4-BE49-F238E27FC236}">
                <a16:creationId xmlns:a16="http://schemas.microsoft.com/office/drawing/2014/main" xmlns="" id="{07A17B7A-6ED7-4EEA-9F27-C27C9BAFA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114" y="6646863"/>
            <a:ext cx="60822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5613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dirty="0" smtClean="0">
                <a:solidFill>
                  <a:srgbClr val="FFFFFF"/>
                </a:solidFill>
                <a:latin typeface="Neo Sans Cyr"/>
              </a:rPr>
              <a:t>3</a:t>
            </a:r>
            <a:endParaRPr lang="ru-RU" altLang="ru-RU" sz="2400" dirty="0">
              <a:solidFill>
                <a:srgbClr val="FFFFFF"/>
              </a:solidFill>
              <a:latin typeface="Neo Sans Cyr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rgbClr val="FFFFFF"/>
                </a:solidFill>
                <a:latin typeface="Neo Sans Cyr"/>
              </a:rPr>
              <a:t>Мини-центра</a:t>
            </a:r>
          </a:p>
        </p:txBody>
      </p:sp>
      <p:cxnSp>
        <p:nvCxnSpPr>
          <p:cNvPr id="16" name="Google Shape;77;p1">
            <a:extLst>
              <a:ext uri="{FF2B5EF4-FFF2-40B4-BE49-F238E27FC236}">
                <a16:creationId xmlns:a16="http://schemas.microsoft.com/office/drawing/2014/main" xmlns="" id="{78FFEC7D-8FF6-440C-9C4E-B9EBE8388AF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2725" y="6621463"/>
            <a:ext cx="11728450" cy="25400"/>
          </a:xfrm>
          <a:prstGeom prst="straightConnector1">
            <a:avLst/>
          </a:prstGeom>
          <a:ln w="57150">
            <a:solidFill>
              <a:srgbClr val="33CCCC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oogle Shape;78;p1">
            <a:extLst>
              <a:ext uri="{FF2B5EF4-FFF2-40B4-BE49-F238E27FC236}">
                <a16:creationId xmlns:a16="http://schemas.microsoft.com/office/drawing/2014/main" xmlns="" id="{4F52A0DB-7E46-4C2D-A43F-7ABED35372B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7238" y="6364288"/>
            <a:ext cx="10693400" cy="3651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TextBox 8">
            <a:extLst>
              <a:ext uri="{FF2B5EF4-FFF2-40B4-BE49-F238E27FC236}">
                <a16:creationId xmlns:a16="http://schemas.microsoft.com/office/drawing/2014/main" xmlns="" id="{A5656ADC-3625-450E-87E1-9E2DF5E69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273050"/>
            <a:ext cx="491490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kk-KZ" altLang="ru-RU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Қосымша  тапсырма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7238" y="955634"/>
            <a:ext cx="7122035" cy="922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https://www.youtube.com/watch?</a:t>
            </a:r>
            <a:r>
              <a:rPr lang="kk-KZ" sz="2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kk-KZ" sz="2400" dirty="0">
                <a:solidFill>
                  <a:schemeClr val="tx2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>v=GZ_uCrEHhGk</a:t>
            </a:r>
            <a:endParaRPr lang="ru-RU" sz="2000" dirty="0">
              <a:solidFill>
                <a:schemeClr val="tx2">
                  <a:lumMod val="60000"/>
                  <a:lumOff val="40000"/>
                </a:schemeClr>
              </a:solidFill>
              <a:ea typeface="Calibri"/>
              <a:cs typeface="Times New Roman"/>
            </a:endParaRPr>
          </a:p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2463" y="1624447"/>
            <a:ext cx="6510838" cy="4551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701675" algn="l"/>
              </a:tabLst>
            </a:pPr>
            <a:r>
              <a:rPr lang="kk-KZ" dirty="0" smtClean="0">
                <a:solidFill>
                  <a:srgbClr val="42424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… </a:t>
            </a:r>
            <a:r>
              <a:rPr lang="kk-KZ" sz="1600" dirty="0">
                <a:solidFill>
                  <a:srgbClr val="42424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Ақан да сұлулыққа табынған. Алты алаштан сері деген ат алған… Бірақ Ақанның сұлулыққа табынуы тереңірек. Ақанның өмірінің жұмбағы түйіндірек. Мұның өмірі – мұң мен зар. Сол сұлулыққа табынудан туған мұң мен зар. Егер Ақан Оскар Уайльдтай </a:t>
            </a:r>
            <a:r>
              <a:rPr lang="kk-KZ" sz="1600" dirty="0" smtClean="0">
                <a:solidFill>
                  <a:srgbClr val="42424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өнерлі</a:t>
            </a: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701675" algn="l"/>
              </a:tabLst>
            </a:pPr>
            <a:r>
              <a:rPr lang="kk-KZ" sz="1600" dirty="0" smtClean="0">
                <a:solidFill>
                  <a:srgbClr val="42424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kk-KZ" sz="1600" dirty="0">
                <a:solidFill>
                  <a:srgbClr val="42424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елдің ішінде туса… </a:t>
            </a:r>
            <a:endParaRPr lang="kk-KZ" sz="1600" dirty="0" smtClean="0">
              <a:solidFill>
                <a:srgbClr val="424242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701675" algn="l"/>
              </a:tabLst>
            </a:pPr>
            <a:r>
              <a:rPr lang="kk-KZ" sz="1600" dirty="0" smtClean="0">
                <a:solidFill>
                  <a:srgbClr val="42424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бұл </a:t>
            </a:r>
            <a:r>
              <a:rPr lang="kk-KZ" sz="1600" dirty="0">
                <a:solidFill>
                  <a:srgbClr val="42424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тілекке жауап табу қиын. Мұндай тілекке жауап </a:t>
            </a:r>
            <a:r>
              <a:rPr lang="kk-KZ" sz="1600" dirty="0" smtClean="0">
                <a:solidFill>
                  <a:srgbClr val="42424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іздей</a:t>
            </a: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701675" algn="l"/>
              </a:tabLst>
            </a:pPr>
            <a:r>
              <a:rPr lang="kk-KZ" sz="1600" dirty="0" smtClean="0">
                <a:solidFill>
                  <a:srgbClr val="42424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kk-KZ" sz="1600" dirty="0">
                <a:solidFill>
                  <a:srgbClr val="42424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бастасаң, еліңнің заулаған оттай баяғысы, қап-қара </a:t>
            </a:r>
            <a:endParaRPr lang="kk-KZ" sz="1600" dirty="0" smtClean="0">
              <a:solidFill>
                <a:srgbClr val="424242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701675" algn="l"/>
              </a:tabLst>
            </a:pPr>
            <a:r>
              <a:rPr lang="kk-KZ" sz="1600" dirty="0" smtClean="0">
                <a:solidFill>
                  <a:srgbClr val="42424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түндей </a:t>
            </a:r>
            <a:r>
              <a:rPr lang="kk-KZ" sz="1600" dirty="0">
                <a:solidFill>
                  <a:srgbClr val="42424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кешегісі, жалпылдаған жындай бүгінгісі, </a:t>
            </a:r>
            <a:r>
              <a:rPr lang="kk-KZ" sz="1600" dirty="0" smtClean="0">
                <a:solidFill>
                  <a:srgbClr val="42424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қара</a:t>
            </a: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701675" algn="l"/>
              </a:tabLst>
            </a:pPr>
            <a:r>
              <a:rPr lang="kk-KZ" sz="1600" dirty="0" smtClean="0">
                <a:solidFill>
                  <a:srgbClr val="42424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kk-KZ" sz="1600" dirty="0">
                <a:solidFill>
                  <a:srgbClr val="42424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тұман келешегі көз алдыңа келіп, Ереймен тауының бауырында </a:t>
            </a:r>
            <a:endParaRPr lang="kk-KZ" sz="1600" dirty="0" smtClean="0">
              <a:solidFill>
                <a:srgbClr val="424242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701675" algn="l"/>
              </a:tabLst>
            </a:pPr>
            <a:r>
              <a:rPr lang="kk-KZ" sz="1600" dirty="0" smtClean="0">
                <a:solidFill>
                  <a:srgbClr val="42424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өлген </a:t>
            </a:r>
            <a:r>
              <a:rPr lang="kk-KZ" sz="1600" dirty="0">
                <a:solidFill>
                  <a:srgbClr val="42424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Құлагердің басын кұшақтап күңіреніп отырған Ақан </a:t>
            </a:r>
            <a:endParaRPr lang="kk-KZ" sz="1600" dirty="0" smtClean="0">
              <a:solidFill>
                <a:srgbClr val="424242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701675" algn="l"/>
              </a:tabLst>
            </a:pPr>
            <a:r>
              <a:rPr lang="kk-KZ" sz="1600" dirty="0" smtClean="0">
                <a:solidFill>
                  <a:srgbClr val="42424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серінің </a:t>
            </a:r>
            <a:r>
              <a:rPr lang="kk-KZ" sz="1600" dirty="0">
                <a:solidFill>
                  <a:srgbClr val="42424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қасіретіндей жаныңды терең қасірет билеп алып кетеді</a:t>
            </a:r>
            <a:r>
              <a:rPr lang="kk-KZ" sz="1600" dirty="0" smtClean="0">
                <a:solidFill>
                  <a:srgbClr val="42424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…</a:t>
            </a: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701675" algn="l"/>
              </a:tabLst>
            </a:pPr>
            <a:r>
              <a:rPr lang="kk-KZ" sz="1600" dirty="0">
                <a:solidFill>
                  <a:srgbClr val="42424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kk-KZ" sz="1600" dirty="0" smtClean="0">
                <a:solidFill>
                  <a:srgbClr val="42424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                   Мағжан Жұмабаев </a:t>
            </a:r>
            <a:endParaRPr lang="ru-RU" sz="16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" name="AutoShape 2" descr="https://tugurulhan.kz/wp-content/uploads/2020/01/news214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172">
            <a:off x="7177026" y="1356281"/>
            <a:ext cx="4860319" cy="48359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t="3210" r="5375"/>
          <a:stretch/>
        </p:blipFill>
        <p:spPr bwMode="auto">
          <a:xfrm rot="167016">
            <a:off x="6252078" y="1065126"/>
            <a:ext cx="3227131" cy="47164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114" y="5943680"/>
            <a:ext cx="6205537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64129"/>
      </p:ext>
    </p:extLst>
  </p:cSld>
  <p:clrMapOvr>
    <a:masterClrMapping/>
  </p:clrMapOvr>
  <p:transition spd="slow" advTm="1117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48">
            <a:extLst>
              <a:ext uri="{FF2B5EF4-FFF2-40B4-BE49-F238E27FC236}">
                <a16:creationId xmlns:a16="http://schemas.microsoft.com/office/drawing/2014/main" xmlns="" id="{EA9CE064-BAF5-48EF-B462-68B81618D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7978775"/>
            <a:ext cx="200025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object 2">
            <a:extLst>
              <a:ext uri="{FF2B5EF4-FFF2-40B4-BE49-F238E27FC236}">
                <a16:creationId xmlns:a16="http://schemas.microsoft.com/office/drawing/2014/main" xmlns="" id="{94A4B16A-2D08-4E49-9A03-C282B6EC3178}"/>
              </a:ext>
            </a:extLst>
          </p:cNvPr>
          <p:cNvSpPr>
            <a:spLocks/>
          </p:cNvSpPr>
          <p:nvPr/>
        </p:nvSpPr>
        <p:spPr bwMode="auto">
          <a:xfrm>
            <a:off x="1588" y="-12700"/>
            <a:ext cx="12190412" cy="977900"/>
          </a:xfrm>
          <a:custGeom>
            <a:avLst/>
            <a:gdLst>
              <a:gd name="T0" fmla="*/ 0 w 15238094"/>
              <a:gd name="T1" fmla="*/ 2397 h 1221740"/>
              <a:gd name="T2" fmla="*/ 29469 w 15238094"/>
              <a:gd name="T3" fmla="*/ 2397 h 1221740"/>
              <a:gd name="T4" fmla="*/ 29469 w 15238094"/>
              <a:gd name="T5" fmla="*/ 0 h 1221740"/>
              <a:gd name="T6" fmla="*/ 0 w 15238094"/>
              <a:gd name="T7" fmla="*/ 0 h 1221740"/>
              <a:gd name="T8" fmla="*/ 0 w 15238094"/>
              <a:gd name="T9" fmla="*/ 2397 h 12217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238094"/>
              <a:gd name="T16" fmla="*/ 0 h 1221740"/>
              <a:gd name="T17" fmla="*/ 15238094 w 15238094"/>
              <a:gd name="T18" fmla="*/ 1221740 h 12217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238094" h="1221740">
                <a:moveTo>
                  <a:pt x="0" y="1221663"/>
                </a:moveTo>
                <a:lnTo>
                  <a:pt x="15237736" y="1221663"/>
                </a:lnTo>
                <a:lnTo>
                  <a:pt x="15237736" y="0"/>
                </a:lnTo>
                <a:lnTo>
                  <a:pt x="0" y="0"/>
                </a:lnTo>
                <a:lnTo>
                  <a:pt x="0" y="1221663"/>
                </a:lnTo>
                <a:close/>
              </a:path>
            </a:pathLst>
          </a:custGeom>
          <a:solidFill>
            <a:srgbClr val="008080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6" name="Прямоугольник 73">
            <a:extLst>
              <a:ext uri="{FF2B5EF4-FFF2-40B4-BE49-F238E27FC236}">
                <a16:creationId xmlns:a16="http://schemas.microsoft.com/office/drawing/2014/main" xmlns="" id="{068823E9-4032-4882-8CB7-2CFEBF7A9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4" y="1343025"/>
            <a:ext cx="52705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5613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FFFFFF"/>
                </a:solidFill>
                <a:latin typeface="Neo Sans Cyr"/>
              </a:rPr>
              <a:t>37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rgbClr val="FFFFFF"/>
                </a:solidFill>
                <a:latin typeface="Neo Sans Cyr"/>
              </a:rPr>
              <a:t>Частных детских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rgbClr val="FFFFFF"/>
                </a:solidFill>
                <a:latin typeface="Neo Sans Cyr"/>
              </a:rPr>
              <a:t>сада</a:t>
            </a:r>
          </a:p>
        </p:txBody>
      </p:sp>
      <p:sp>
        <p:nvSpPr>
          <p:cNvPr id="3077" name="Прямоугольник 74">
            <a:extLst>
              <a:ext uri="{FF2B5EF4-FFF2-40B4-BE49-F238E27FC236}">
                <a16:creationId xmlns:a16="http://schemas.microsoft.com/office/drawing/2014/main" xmlns="" id="{D8110133-7C7C-4F33-B9B5-E2E549691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2013" y="1309688"/>
            <a:ext cx="1571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FFFFFF"/>
                </a:solidFill>
                <a:latin typeface="Neo Sans Cyr"/>
              </a:rPr>
              <a:t>43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solidFill>
                  <a:srgbClr val="FFFFFF"/>
                </a:solidFill>
                <a:latin typeface="Neo Sans Cyr"/>
              </a:rPr>
              <a:t>Мини-центра</a:t>
            </a:r>
          </a:p>
        </p:txBody>
      </p:sp>
      <p:cxnSp>
        <p:nvCxnSpPr>
          <p:cNvPr id="16" name="Google Shape;77;p1">
            <a:extLst>
              <a:ext uri="{FF2B5EF4-FFF2-40B4-BE49-F238E27FC236}">
                <a16:creationId xmlns:a16="http://schemas.microsoft.com/office/drawing/2014/main" xmlns="" id="{399731E4-4B1B-487D-BF7C-67F766DDBD1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2725" y="6621463"/>
            <a:ext cx="11728450" cy="25400"/>
          </a:xfrm>
          <a:prstGeom prst="straightConnector1">
            <a:avLst/>
          </a:prstGeom>
          <a:ln w="57150">
            <a:solidFill>
              <a:srgbClr val="33CCCC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oogle Shape;78;p1">
            <a:extLst>
              <a:ext uri="{FF2B5EF4-FFF2-40B4-BE49-F238E27FC236}">
                <a16:creationId xmlns:a16="http://schemas.microsoft.com/office/drawing/2014/main" xmlns="" id="{C7A6CEF6-C964-4E0D-B652-5DC2B572F80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92969" y="6408977"/>
            <a:ext cx="10693400" cy="3651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80" name="TextBox 8">
            <a:extLst>
              <a:ext uri="{FF2B5EF4-FFF2-40B4-BE49-F238E27FC236}">
                <a16:creationId xmlns:a16="http://schemas.microsoft.com/office/drawing/2014/main" xmlns="" id="{C5F6AA2A-DA22-4500-9B51-F1422CF6C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258763"/>
            <a:ext cx="42465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6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altLang="ru-RU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мақсат</a:t>
            </a:r>
            <a:r>
              <a:rPr lang="ru-RU" altLang="ru-RU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(тар)ы</a:t>
            </a:r>
          </a:p>
        </p:txBody>
      </p:sp>
      <p:sp>
        <p:nvSpPr>
          <p:cNvPr id="3081" name="TextBox 1">
            <a:extLst>
              <a:ext uri="{FF2B5EF4-FFF2-40B4-BE49-F238E27FC236}">
                <a16:creationId xmlns:a16="http://schemas.microsoft.com/office/drawing/2014/main" xmlns="" id="{1D222CE4-BEF8-4687-98F2-C5336D458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849" y="3064525"/>
            <a:ext cx="10174201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kk-KZ" altLang="en-US" sz="3200" b="1" dirty="0">
                <a:solidFill>
                  <a:srgbClr val="00808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Сабақ </a:t>
            </a:r>
            <a:r>
              <a:rPr lang="kk-KZ" altLang="en-US" sz="3200" b="1" dirty="0" smtClean="0">
                <a:solidFill>
                  <a:srgbClr val="00808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мақсаттары:</a:t>
            </a:r>
          </a:p>
          <a:p>
            <a:pPr eaLnBrk="1" hangingPunct="1"/>
            <a:endParaRPr lang="kk-KZ" sz="3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k-KZ" sz="32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әдеби </a:t>
            </a:r>
            <a:r>
              <a:rPr lang="kk-KZ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шығармадағы </a:t>
            </a:r>
            <a:r>
              <a:rPr lang="kk-KZ" sz="32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психологизммен танысасыз; </a:t>
            </a:r>
            <a:endParaRPr lang="ru-RU" sz="3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k-KZ" sz="32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ақын өлеңдеріндегі көңіл-күй</a:t>
            </a:r>
            <a:r>
              <a:rPr lang="kk-KZ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kk-KZ" sz="32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ой-толғамды талдайсыз. </a:t>
            </a:r>
          </a:p>
          <a:p>
            <a:pPr eaLnBrk="1" hangingPunct="1"/>
            <a:endParaRPr lang="ru-RU" altLang="en-US" sz="32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90599" y="1351290"/>
            <a:ext cx="95916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32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Әдеби шығармадағы </a:t>
            </a:r>
            <a:r>
              <a:rPr lang="kk-KZ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психологизмді анықтау </a:t>
            </a:r>
            <a:endParaRPr lang="ru-RU" sz="3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Google Shape;78;p1">
            <a:extLst>
              <a:ext uri="{FF2B5EF4-FFF2-40B4-BE49-F238E27FC236}">
                <a16:creationId xmlns:a16="http://schemas.microsoft.com/office/drawing/2014/main" xmlns="" id="{900B3A37-585E-4C82-98E6-BC824169E3E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72728" y="2824550"/>
            <a:ext cx="10733881" cy="33946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sm" len="sm"/>
            <a:tailEnd type="none" w="sm" len="sm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77547"/>
      </p:ext>
    </p:extLst>
  </p:cSld>
  <p:clrMapOvr>
    <a:masterClrMapping/>
  </p:clrMapOvr>
  <p:transition spd="slow" advTm="198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48">
            <a:extLst>
              <a:ext uri="{FF2B5EF4-FFF2-40B4-BE49-F238E27FC236}">
                <a16:creationId xmlns:a16="http://schemas.microsoft.com/office/drawing/2014/main" xmlns="" id="{EA9CE064-BAF5-48EF-B462-68B81618D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7978775"/>
            <a:ext cx="200025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object 2">
            <a:extLst>
              <a:ext uri="{FF2B5EF4-FFF2-40B4-BE49-F238E27FC236}">
                <a16:creationId xmlns:a16="http://schemas.microsoft.com/office/drawing/2014/main" xmlns="" id="{94A4B16A-2D08-4E49-9A03-C282B6EC3178}"/>
              </a:ext>
            </a:extLst>
          </p:cNvPr>
          <p:cNvSpPr>
            <a:spLocks/>
          </p:cNvSpPr>
          <p:nvPr/>
        </p:nvSpPr>
        <p:spPr bwMode="auto">
          <a:xfrm>
            <a:off x="1588" y="-12700"/>
            <a:ext cx="12190412" cy="977900"/>
          </a:xfrm>
          <a:custGeom>
            <a:avLst/>
            <a:gdLst>
              <a:gd name="T0" fmla="*/ 0 w 15238094"/>
              <a:gd name="T1" fmla="*/ 2397 h 1221740"/>
              <a:gd name="T2" fmla="*/ 29469 w 15238094"/>
              <a:gd name="T3" fmla="*/ 2397 h 1221740"/>
              <a:gd name="T4" fmla="*/ 29469 w 15238094"/>
              <a:gd name="T5" fmla="*/ 0 h 1221740"/>
              <a:gd name="T6" fmla="*/ 0 w 15238094"/>
              <a:gd name="T7" fmla="*/ 0 h 1221740"/>
              <a:gd name="T8" fmla="*/ 0 w 15238094"/>
              <a:gd name="T9" fmla="*/ 2397 h 12217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238094"/>
              <a:gd name="T16" fmla="*/ 0 h 1221740"/>
              <a:gd name="T17" fmla="*/ 15238094 w 15238094"/>
              <a:gd name="T18" fmla="*/ 1221740 h 12217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238094" h="1221740">
                <a:moveTo>
                  <a:pt x="0" y="1221663"/>
                </a:moveTo>
                <a:lnTo>
                  <a:pt x="15237736" y="1221663"/>
                </a:lnTo>
                <a:lnTo>
                  <a:pt x="15237736" y="0"/>
                </a:lnTo>
                <a:lnTo>
                  <a:pt x="0" y="0"/>
                </a:lnTo>
                <a:lnTo>
                  <a:pt x="0" y="1221663"/>
                </a:lnTo>
                <a:close/>
              </a:path>
            </a:pathLst>
          </a:custGeom>
          <a:solidFill>
            <a:srgbClr val="008080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7" name="Прямоугольник 74">
            <a:extLst>
              <a:ext uri="{FF2B5EF4-FFF2-40B4-BE49-F238E27FC236}">
                <a16:creationId xmlns:a16="http://schemas.microsoft.com/office/drawing/2014/main" xmlns="" id="{D8110133-7C7C-4F33-B9B5-E2E549691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2013" y="1309688"/>
            <a:ext cx="1571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FFFFFF"/>
                </a:solidFill>
                <a:latin typeface="Neo Sans Cyr"/>
              </a:rPr>
              <a:t>43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rgbClr val="FFFFFF"/>
                </a:solidFill>
                <a:latin typeface="Neo Sans Cyr"/>
              </a:rPr>
              <a:t>Мини-центра</a:t>
            </a:r>
          </a:p>
        </p:txBody>
      </p:sp>
      <p:cxnSp>
        <p:nvCxnSpPr>
          <p:cNvPr id="16" name="Google Shape;77;p1">
            <a:extLst>
              <a:ext uri="{FF2B5EF4-FFF2-40B4-BE49-F238E27FC236}">
                <a16:creationId xmlns:a16="http://schemas.microsoft.com/office/drawing/2014/main" xmlns="" id="{399731E4-4B1B-487D-BF7C-67F766DDBD1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2725" y="6621463"/>
            <a:ext cx="11728450" cy="25400"/>
          </a:xfrm>
          <a:prstGeom prst="straightConnector1">
            <a:avLst/>
          </a:prstGeom>
          <a:ln w="57150">
            <a:solidFill>
              <a:srgbClr val="33CCCC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oogle Shape;78;p1">
            <a:extLst>
              <a:ext uri="{FF2B5EF4-FFF2-40B4-BE49-F238E27FC236}">
                <a16:creationId xmlns:a16="http://schemas.microsoft.com/office/drawing/2014/main" xmlns="" id="{C7A6CEF6-C964-4E0D-B652-5DC2B572F80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92969" y="6408977"/>
            <a:ext cx="10693400" cy="3651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80" name="TextBox 8">
            <a:extLst>
              <a:ext uri="{FF2B5EF4-FFF2-40B4-BE49-F238E27FC236}">
                <a16:creationId xmlns:a16="http://schemas.microsoft.com/office/drawing/2014/main" xmlns="" id="{C5F6AA2A-DA22-4500-9B51-F1422CF6C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258763"/>
            <a:ext cx="53144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Бағалау</a:t>
            </a:r>
            <a:r>
              <a:rPr lang="ru-RU" altLang="ru-RU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altLang="ru-RU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критерийі </a:t>
            </a:r>
            <a:endParaRPr lang="ru-RU" altLang="ru-RU" sz="32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9341086"/>
              </p:ext>
            </p:extLst>
          </p:nvPr>
        </p:nvGraphicFramePr>
        <p:xfrm>
          <a:off x="704851" y="1655763"/>
          <a:ext cx="10428370" cy="3317073"/>
        </p:xfrm>
        <a:graphic>
          <a:graphicData uri="http://schemas.openxmlformats.org/drawingml/2006/table">
            <a:tbl>
              <a:tblPr/>
              <a:tblGrid>
                <a:gridCol w="3347883"/>
                <a:gridCol w="5716908"/>
                <a:gridCol w="1363579"/>
              </a:tblGrid>
              <a:tr h="90407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Бағалау критерийі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kk-KZ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Дескриптор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904875" indent="-5461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04875" marR="0" lvl="0" indent="-5461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726289">
                <a:tc row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kumimoji="0" lang="kk-KZ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Әдеби шығармадағы психологизмді анықтау </a:t>
                      </a:r>
                      <a:endParaRPr kumimoji="0" lang="ru-RU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lang="kk-KZ" sz="200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Әдеби шығармадағы психологизмді түсінеді. </a:t>
                      </a:r>
                      <a:endParaRPr lang="ru-RU" sz="2000" dirty="0" smtClean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4" marR="685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871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k-KZ" sz="200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Ақын өлеңдеріндегі көңіл-күй, ой-толғамды   талдайды.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kk-KZ" sz="2000" dirty="0" smtClean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4" marR="685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5460" y="1985371"/>
            <a:ext cx="341041" cy="2623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82034"/>
      </p:ext>
    </p:extLst>
  </p:cSld>
  <p:clrMapOvr>
    <a:masterClrMapping/>
  </p:clrMapOvr>
  <p:transition spd="slow" advTm="216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48">
            <a:extLst>
              <a:ext uri="{FF2B5EF4-FFF2-40B4-BE49-F238E27FC236}">
                <a16:creationId xmlns:a16="http://schemas.microsoft.com/office/drawing/2014/main" xmlns="" id="{E4CFE9CD-131C-48AC-B96E-4F95A34E9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7978775"/>
            <a:ext cx="200025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object 2">
            <a:extLst>
              <a:ext uri="{FF2B5EF4-FFF2-40B4-BE49-F238E27FC236}">
                <a16:creationId xmlns:a16="http://schemas.microsoft.com/office/drawing/2014/main" xmlns="" id="{4BCFD0D3-2521-4C1E-93BC-CDA6C7CF5906}"/>
              </a:ext>
            </a:extLst>
          </p:cNvPr>
          <p:cNvSpPr>
            <a:spLocks/>
          </p:cNvSpPr>
          <p:nvPr/>
        </p:nvSpPr>
        <p:spPr bwMode="auto">
          <a:xfrm>
            <a:off x="1588" y="0"/>
            <a:ext cx="12190412" cy="977900"/>
          </a:xfrm>
          <a:custGeom>
            <a:avLst/>
            <a:gdLst>
              <a:gd name="T0" fmla="*/ 0 w 15238094"/>
              <a:gd name="T1" fmla="*/ 2397 h 1221740"/>
              <a:gd name="T2" fmla="*/ 29469 w 15238094"/>
              <a:gd name="T3" fmla="*/ 2397 h 1221740"/>
              <a:gd name="T4" fmla="*/ 29469 w 15238094"/>
              <a:gd name="T5" fmla="*/ 0 h 1221740"/>
              <a:gd name="T6" fmla="*/ 0 w 15238094"/>
              <a:gd name="T7" fmla="*/ 0 h 1221740"/>
              <a:gd name="T8" fmla="*/ 0 w 15238094"/>
              <a:gd name="T9" fmla="*/ 2397 h 12217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238094"/>
              <a:gd name="T16" fmla="*/ 0 h 1221740"/>
              <a:gd name="T17" fmla="*/ 15238094 w 15238094"/>
              <a:gd name="T18" fmla="*/ 1221740 h 12217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238094" h="1221740">
                <a:moveTo>
                  <a:pt x="0" y="1221663"/>
                </a:moveTo>
                <a:lnTo>
                  <a:pt x="15237736" y="1221663"/>
                </a:lnTo>
                <a:lnTo>
                  <a:pt x="15237736" y="0"/>
                </a:lnTo>
                <a:lnTo>
                  <a:pt x="0" y="0"/>
                </a:lnTo>
                <a:lnTo>
                  <a:pt x="0" y="1221663"/>
                </a:lnTo>
                <a:close/>
              </a:path>
            </a:pathLst>
          </a:custGeom>
          <a:solidFill>
            <a:srgbClr val="008080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5124" name="Прямоугольник 73">
            <a:extLst>
              <a:ext uri="{FF2B5EF4-FFF2-40B4-BE49-F238E27FC236}">
                <a16:creationId xmlns:a16="http://schemas.microsoft.com/office/drawing/2014/main" xmlns="" id="{11BB1055-EFCB-453D-B2D5-D466C2556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9750" y="1343025"/>
            <a:ext cx="15732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FFFFFF"/>
                </a:solidFill>
                <a:latin typeface="Neo Sans Cyr"/>
              </a:rPr>
              <a:t>37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rgbClr val="FFFFFF"/>
                </a:solidFill>
                <a:latin typeface="Neo Sans Cyr"/>
              </a:rPr>
              <a:t>Частных детских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rgbClr val="FFFFFF"/>
                </a:solidFill>
                <a:latin typeface="Neo Sans Cyr"/>
              </a:rPr>
              <a:t>сада</a:t>
            </a:r>
          </a:p>
        </p:txBody>
      </p:sp>
      <p:sp>
        <p:nvSpPr>
          <p:cNvPr id="5125" name="Прямоугольник 74">
            <a:extLst>
              <a:ext uri="{FF2B5EF4-FFF2-40B4-BE49-F238E27FC236}">
                <a16:creationId xmlns:a16="http://schemas.microsoft.com/office/drawing/2014/main" xmlns="" id="{CF9B463A-2B6F-40E7-A615-D05E441F8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2013" y="1309688"/>
            <a:ext cx="1571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FFFFFF"/>
                </a:solidFill>
                <a:latin typeface="Neo Sans Cyr"/>
              </a:rPr>
              <a:t>43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solidFill>
                  <a:srgbClr val="FFFFFF"/>
                </a:solidFill>
                <a:latin typeface="Neo Sans Cyr"/>
              </a:rPr>
              <a:t>Мини-центра</a:t>
            </a:r>
          </a:p>
        </p:txBody>
      </p:sp>
      <p:cxnSp>
        <p:nvCxnSpPr>
          <p:cNvPr id="16" name="Google Shape;77;p1">
            <a:extLst>
              <a:ext uri="{FF2B5EF4-FFF2-40B4-BE49-F238E27FC236}">
                <a16:creationId xmlns:a16="http://schemas.microsoft.com/office/drawing/2014/main" xmlns="" id="{2981E2A0-95CE-45E3-81D2-3B7C9B45343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2725" y="6621463"/>
            <a:ext cx="11728450" cy="25400"/>
          </a:xfrm>
          <a:prstGeom prst="straightConnector1">
            <a:avLst/>
          </a:prstGeom>
          <a:ln w="57150">
            <a:solidFill>
              <a:srgbClr val="33CCCC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oogle Shape;78;p1">
            <a:extLst>
              <a:ext uri="{FF2B5EF4-FFF2-40B4-BE49-F238E27FC236}">
                <a16:creationId xmlns:a16="http://schemas.microsoft.com/office/drawing/2014/main" xmlns="" id="{8EEB5994-6CC3-4F4C-ADB1-DD9D626FC0E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7238" y="6364288"/>
            <a:ext cx="10693400" cy="3651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5059363" y="1524337"/>
            <a:ext cx="6096000" cy="49859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k-KZ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“Құлагер»-ақынның рухани мұрасы және бүтін бір халықтың басына төніп келе жатқан сталиндік қуғын-сүргін зұлматын алдын-ала ескерту болатын. Бұл оның тұтқындалар алдындағы ақтық туындысы еді. «Құлагер» поэмасы Ілиястың жанайқайы болатын.</a:t>
            </a:r>
          </a:p>
          <a:p>
            <a:pPr algn="just">
              <a:lnSpc>
                <a:spcPct val="150000"/>
              </a:lnSpc>
            </a:pPr>
            <a:r>
              <a:rPr lang="kk-KZ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kk-KZ" sz="2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                                     Ильфа Жансүгірова </a:t>
            </a:r>
            <a:r>
              <a:rPr lang="kk-KZ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</a:p>
          <a:p>
            <a:pPr algn="r">
              <a:lnSpc>
                <a:spcPct val="150000"/>
              </a:lnSpc>
            </a:pPr>
            <a:r>
              <a:rPr lang="kk-K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  <a:endParaRPr lang="ru-RU" sz="2000" dirty="0"/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xmlns="" id="{C5F6AA2A-DA22-4500-9B51-F1422CF6C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6" y="258763"/>
            <a:ext cx="25335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kk-KZ" altLang="ru-RU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Ой қозғау</a:t>
            </a:r>
            <a:endParaRPr lang="ru-RU" altLang="ru-RU" sz="32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https://ds04.infourok.ru/uploads/ex/127a/0000aeb9-ae5b1170/img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6" r="22644"/>
          <a:stretch/>
        </p:blipFill>
        <p:spPr bwMode="auto">
          <a:xfrm>
            <a:off x="1213338" y="1431465"/>
            <a:ext cx="3305908" cy="431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33339"/>
      </p:ext>
    </p:extLst>
  </p:cSld>
  <p:clrMapOvr>
    <a:masterClrMapping/>
  </p:clrMapOvr>
  <p:transition spd="slow" advTm="375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48">
            <a:extLst>
              <a:ext uri="{FF2B5EF4-FFF2-40B4-BE49-F238E27FC236}">
                <a16:creationId xmlns:a16="http://schemas.microsoft.com/office/drawing/2014/main" xmlns="" id="{08F180B3-18C8-4FE0-B415-24B4BD77FE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7978775"/>
            <a:ext cx="200025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object 2">
            <a:extLst>
              <a:ext uri="{FF2B5EF4-FFF2-40B4-BE49-F238E27FC236}">
                <a16:creationId xmlns:a16="http://schemas.microsoft.com/office/drawing/2014/main" xmlns="" id="{1E0F5DBA-F1A2-4EDC-9FD5-06353309998A}"/>
              </a:ext>
            </a:extLst>
          </p:cNvPr>
          <p:cNvSpPr>
            <a:spLocks/>
          </p:cNvSpPr>
          <p:nvPr/>
        </p:nvSpPr>
        <p:spPr bwMode="auto">
          <a:xfrm>
            <a:off x="1588" y="0"/>
            <a:ext cx="12190412" cy="977900"/>
          </a:xfrm>
          <a:custGeom>
            <a:avLst/>
            <a:gdLst>
              <a:gd name="T0" fmla="*/ 0 w 15238094"/>
              <a:gd name="T1" fmla="*/ 2397 h 1221740"/>
              <a:gd name="T2" fmla="*/ 29469 w 15238094"/>
              <a:gd name="T3" fmla="*/ 2397 h 1221740"/>
              <a:gd name="T4" fmla="*/ 29469 w 15238094"/>
              <a:gd name="T5" fmla="*/ 0 h 1221740"/>
              <a:gd name="T6" fmla="*/ 0 w 15238094"/>
              <a:gd name="T7" fmla="*/ 0 h 1221740"/>
              <a:gd name="T8" fmla="*/ 0 w 15238094"/>
              <a:gd name="T9" fmla="*/ 2397 h 12217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238094"/>
              <a:gd name="T16" fmla="*/ 0 h 1221740"/>
              <a:gd name="T17" fmla="*/ 15238094 w 15238094"/>
              <a:gd name="T18" fmla="*/ 1221740 h 12217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238094" h="1221740">
                <a:moveTo>
                  <a:pt x="0" y="1221663"/>
                </a:moveTo>
                <a:lnTo>
                  <a:pt x="15237736" y="1221663"/>
                </a:lnTo>
                <a:lnTo>
                  <a:pt x="15237736" y="0"/>
                </a:lnTo>
                <a:lnTo>
                  <a:pt x="0" y="0"/>
                </a:lnTo>
                <a:lnTo>
                  <a:pt x="0" y="1221663"/>
                </a:lnTo>
                <a:close/>
              </a:path>
            </a:pathLst>
          </a:custGeom>
          <a:solidFill>
            <a:srgbClr val="008080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148" name="Прямоугольник 73">
            <a:extLst>
              <a:ext uri="{FF2B5EF4-FFF2-40B4-BE49-F238E27FC236}">
                <a16:creationId xmlns:a16="http://schemas.microsoft.com/office/drawing/2014/main" xmlns="" id="{471D601C-13D7-4ADC-9C36-608A04C7F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9750" y="1343025"/>
            <a:ext cx="15732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FFFFFF"/>
                </a:solidFill>
                <a:latin typeface="Neo Sans Cyr"/>
              </a:rPr>
              <a:t>37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solidFill>
                  <a:srgbClr val="FFFFFF"/>
                </a:solidFill>
                <a:latin typeface="Neo Sans Cyr"/>
              </a:rPr>
              <a:t>Частных детских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solidFill>
                  <a:srgbClr val="FFFFFF"/>
                </a:solidFill>
                <a:latin typeface="Neo Sans Cyr"/>
              </a:rPr>
              <a:t>сада</a:t>
            </a:r>
          </a:p>
        </p:txBody>
      </p:sp>
      <p:sp>
        <p:nvSpPr>
          <p:cNvPr id="6149" name="Прямоугольник 74">
            <a:extLst>
              <a:ext uri="{FF2B5EF4-FFF2-40B4-BE49-F238E27FC236}">
                <a16:creationId xmlns:a16="http://schemas.microsoft.com/office/drawing/2014/main" xmlns="" id="{2877D62C-21A3-4500-A354-2B457E277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2013" y="1309688"/>
            <a:ext cx="1571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FFFFFF"/>
                </a:solidFill>
                <a:latin typeface="Neo Sans Cyr"/>
              </a:rPr>
              <a:t>43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solidFill>
                  <a:srgbClr val="FFFFFF"/>
                </a:solidFill>
                <a:latin typeface="Neo Sans Cyr"/>
              </a:rPr>
              <a:t>Мини-центра</a:t>
            </a:r>
          </a:p>
        </p:txBody>
      </p:sp>
      <p:cxnSp>
        <p:nvCxnSpPr>
          <p:cNvPr id="16" name="Google Shape;77;p1">
            <a:extLst>
              <a:ext uri="{FF2B5EF4-FFF2-40B4-BE49-F238E27FC236}">
                <a16:creationId xmlns:a16="http://schemas.microsoft.com/office/drawing/2014/main" xmlns="" id="{94A1C1EE-B5E3-4833-968D-38B96A6158B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2725" y="6621463"/>
            <a:ext cx="11728450" cy="25400"/>
          </a:xfrm>
          <a:prstGeom prst="straightConnector1">
            <a:avLst/>
          </a:prstGeom>
          <a:ln w="57150">
            <a:solidFill>
              <a:srgbClr val="33CCCC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oogle Shape;78;p1">
            <a:extLst>
              <a:ext uri="{FF2B5EF4-FFF2-40B4-BE49-F238E27FC236}">
                <a16:creationId xmlns:a16="http://schemas.microsoft.com/office/drawing/2014/main" xmlns="" id="{CA20AFC2-5A12-43C4-9834-FDC68A58B4B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7238" y="6364288"/>
            <a:ext cx="10693400" cy="3651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152" name="TextBox 8">
            <a:extLst>
              <a:ext uri="{FF2B5EF4-FFF2-40B4-BE49-F238E27FC236}">
                <a16:creationId xmlns:a16="http://schemas.microsoft.com/office/drawing/2014/main" xmlns="" id="{EF277DAA-0FA8-4AA5-AFAF-AFB12D180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1749" y="1475205"/>
            <a:ext cx="4829426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ru-RU" sz="20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Ақан</a:t>
            </a:r>
            <a:r>
              <a:rPr lang="ru-RU" sz="20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серінің</a:t>
            </a:r>
            <a:r>
              <a:rPr lang="ru-RU" sz="20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«</a:t>
            </a:r>
            <a:r>
              <a:rPr lang="ru-RU" sz="20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Құлагері</a:t>
            </a:r>
            <a:r>
              <a:rPr lang="ru-RU" sz="20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» </a:t>
            </a:r>
            <a:r>
              <a:rPr lang="ru-RU" sz="20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тегі</a:t>
            </a:r>
            <a:r>
              <a:rPr lang="ru-RU" sz="20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жағынан</a:t>
            </a:r>
            <a:r>
              <a:rPr lang="ru-RU" sz="20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лирикалық</a:t>
            </a:r>
            <a:r>
              <a:rPr lang="ru-RU" sz="20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–</a:t>
            </a:r>
            <a:r>
              <a:rPr lang="ru-RU" sz="20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психологиялық</a:t>
            </a:r>
            <a:r>
              <a:rPr lang="ru-RU" sz="20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өлең</a:t>
            </a:r>
            <a:r>
              <a:rPr lang="ru-RU" sz="20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түріне</a:t>
            </a:r>
            <a:r>
              <a:rPr lang="ru-RU" sz="20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жатады</a:t>
            </a:r>
            <a:r>
              <a:rPr lang="ru-RU" sz="20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. </a:t>
            </a:r>
            <a:r>
              <a:rPr lang="ru-RU" sz="20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Өйткені</a:t>
            </a:r>
            <a:r>
              <a:rPr lang="ru-RU" sz="20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өлеңде</a:t>
            </a:r>
            <a:r>
              <a:rPr lang="ru-RU" sz="20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оқиғаны</a:t>
            </a:r>
            <a:r>
              <a:rPr lang="ru-RU" sz="20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оған</a:t>
            </a:r>
            <a:r>
              <a:rPr lang="ru-RU" sz="20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ақынның</a:t>
            </a:r>
            <a:r>
              <a:rPr lang="ru-RU" sz="20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көзқарасын</a:t>
            </a:r>
            <a:r>
              <a:rPr lang="ru-RU" sz="20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көрсетуден</a:t>
            </a:r>
            <a:r>
              <a:rPr lang="ru-RU" sz="20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гөрі</a:t>
            </a:r>
            <a:r>
              <a:rPr lang="ru-RU" sz="20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сол</a:t>
            </a:r>
            <a:r>
              <a:rPr lang="ru-RU" sz="20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жағдайға</a:t>
            </a:r>
            <a:r>
              <a:rPr lang="ru-RU" sz="20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байланысты</a:t>
            </a:r>
            <a:r>
              <a:rPr lang="ru-RU" sz="20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оның</a:t>
            </a:r>
            <a:r>
              <a:rPr lang="ru-RU" sz="20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сезім</a:t>
            </a:r>
            <a:r>
              <a:rPr lang="ru-RU" sz="20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дүниесіндегі</a:t>
            </a:r>
            <a:r>
              <a:rPr lang="ru-RU" sz="20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күйінішін</a:t>
            </a:r>
            <a:r>
              <a:rPr lang="ru-RU" sz="20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психологиялық</a:t>
            </a:r>
            <a:r>
              <a:rPr lang="ru-RU" sz="20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тебіренісін</a:t>
            </a:r>
            <a:r>
              <a:rPr lang="ru-RU" sz="20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суреттеу</a:t>
            </a:r>
            <a:r>
              <a:rPr lang="ru-RU" sz="20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жағы</a:t>
            </a:r>
            <a:r>
              <a:rPr lang="ru-RU" sz="20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анағұрлым</a:t>
            </a:r>
            <a:r>
              <a:rPr lang="ru-RU" sz="20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басым</a:t>
            </a:r>
            <a:r>
              <a:rPr lang="ru-RU" sz="20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. </a:t>
            </a:r>
            <a:endParaRPr lang="ru-RU" sz="2000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xmlns="" id="{C5F6AA2A-DA22-4500-9B51-F1422CF6C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6" y="256917"/>
            <a:ext cx="25335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kk-KZ" altLang="ru-RU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Ой қозғау</a:t>
            </a:r>
            <a:endParaRPr lang="ru-RU" altLang="ru-RU" sz="32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933866"/>
              </p:ext>
            </p:extLst>
          </p:nvPr>
        </p:nvGraphicFramePr>
        <p:xfrm>
          <a:off x="5010547" y="1758950"/>
          <a:ext cx="1862932" cy="218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Объект упаковщика для оболочки" showAsIcon="1" r:id="rId6" imgW="2114640" imgH="480960" progId="Package">
                  <p:embed/>
                </p:oleObj>
              </mc:Choice>
              <mc:Fallback>
                <p:oleObj name="Объект упаковщика для оболочки" showAsIcon="1" r:id="rId6" imgW="2114640" imgH="4809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10547" y="1758950"/>
                        <a:ext cx="1862932" cy="2183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AutoShape 2" descr="https://s1.slide-share.ru/s_slide/10dc32ca7efc8636c43391ed118b92bc/2176b34e-577b-4960-a5ac-9bfaa44f9788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s1.slide-share.ru/s_slide/10dc32ca7efc8636c43391ed118b92bc/2176b34e-577b-4960-a5ac-9bfaa44f9788.jpe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s1.slide-share.ru/s_slide/10dc32ca7efc8636c43391ed118b92bc/2176b34e-577b-4960-a5ac-9bfaa44f9788.jpe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6" y="1309688"/>
            <a:ext cx="4239962" cy="503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880601" y="5733383"/>
            <a:ext cx="4906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https://www.youtube.com/watch?v=6r4imuN6VI8</a:t>
            </a:r>
            <a:endParaRPr lang="ru-RU" dirty="0"/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06885"/>
      </p:ext>
    </p:extLst>
  </p:cSld>
  <p:clrMapOvr>
    <a:masterClrMapping/>
  </p:clrMapOvr>
  <p:transition spd="slow" advTm="473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48">
            <a:extLst>
              <a:ext uri="{FF2B5EF4-FFF2-40B4-BE49-F238E27FC236}">
                <a16:creationId xmlns:a16="http://schemas.microsoft.com/office/drawing/2014/main" xmlns="" id="{07D77DA3-D036-4E30-BB42-B08CCC7C4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7978775"/>
            <a:ext cx="200025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object 2">
            <a:extLst>
              <a:ext uri="{FF2B5EF4-FFF2-40B4-BE49-F238E27FC236}">
                <a16:creationId xmlns:a16="http://schemas.microsoft.com/office/drawing/2014/main" xmlns="" id="{EBC570DB-AB4F-46EA-B917-2EF7EF52B753}"/>
              </a:ext>
            </a:extLst>
          </p:cNvPr>
          <p:cNvSpPr>
            <a:spLocks/>
          </p:cNvSpPr>
          <p:nvPr/>
        </p:nvSpPr>
        <p:spPr bwMode="auto">
          <a:xfrm>
            <a:off x="8732" y="0"/>
            <a:ext cx="12190412" cy="977900"/>
          </a:xfrm>
          <a:custGeom>
            <a:avLst/>
            <a:gdLst>
              <a:gd name="T0" fmla="*/ 0 w 15238094"/>
              <a:gd name="T1" fmla="*/ 2397 h 1221740"/>
              <a:gd name="T2" fmla="*/ 29469 w 15238094"/>
              <a:gd name="T3" fmla="*/ 2397 h 1221740"/>
              <a:gd name="T4" fmla="*/ 29469 w 15238094"/>
              <a:gd name="T5" fmla="*/ 0 h 1221740"/>
              <a:gd name="T6" fmla="*/ 0 w 15238094"/>
              <a:gd name="T7" fmla="*/ 0 h 1221740"/>
              <a:gd name="T8" fmla="*/ 0 w 15238094"/>
              <a:gd name="T9" fmla="*/ 2397 h 12217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238094"/>
              <a:gd name="T16" fmla="*/ 0 h 1221740"/>
              <a:gd name="T17" fmla="*/ 15238094 w 15238094"/>
              <a:gd name="T18" fmla="*/ 1221740 h 12217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238094" h="1221740">
                <a:moveTo>
                  <a:pt x="0" y="1221663"/>
                </a:moveTo>
                <a:lnTo>
                  <a:pt x="15237736" y="1221663"/>
                </a:lnTo>
                <a:lnTo>
                  <a:pt x="15237736" y="0"/>
                </a:lnTo>
                <a:lnTo>
                  <a:pt x="0" y="0"/>
                </a:lnTo>
                <a:lnTo>
                  <a:pt x="0" y="1221663"/>
                </a:lnTo>
                <a:close/>
              </a:path>
            </a:pathLst>
          </a:custGeom>
          <a:solidFill>
            <a:srgbClr val="008080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00" name="Прямоугольник 73">
            <a:extLst>
              <a:ext uri="{FF2B5EF4-FFF2-40B4-BE49-F238E27FC236}">
                <a16:creationId xmlns:a16="http://schemas.microsoft.com/office/drawing/2014/main" xmlns="" id="{2BAA0472-464C-46F7-AA57-DD238BDB2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9750" y="1343025"/>
            <a:ext cx="15732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FFFFFF"/>
                </a:solidFill>
                <a:latin typeface="Neo Sans Cyr"/>
              </a:rPr>
              <a:t>37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solidFill>
                  <a:srgbClr val="FFFFFF"/>
                </a:solidFill>
                <a:latin typeface="Neo Sans Cyr"/>
              </a:rPr>
              <a:t>Частных детских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solidFill>
                  <a:srgbClr val="FFFFFF"/>
                </a:solidFill>
                <a:latin typeface="Neo Sans Cyr"/>
              </a:rPr>
              <a:t>сада</a:t>
            </a:r>
          </a:p>
        </p:txBody>
      </p:sp>
      <p:sp>
        <p:nvSpPr>
          <p:cNvPr id="4101" name="Прямоугольник 74">
            <a:extLst>
              <a:ext uri="{FF2B5EF4-FFF2-40B4-BE49-F238E27FC236}">
                <a16:creationId xmlns:a16="http://schemas.microsoft.com/office/drawing/2014/main" xmlns="" id="{F515A256-347F-4CA5-A039-99F05374A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2013" y="1309688"/>
            <a:ext cx="1571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FFFFFF"/>
                </a:solidFill>
                <a:latin typeface="Neo Sans Cyr"/>
              </a:rPr>
              <a:t>43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solidFill>
                  <a:srgbClr val="FFFFFF"/>
                </a:solidFill>
                <a:latin typeface="Neo Sans Cyr"/>
              </a:rPr>
              <a:t>Мини-центра</a:t>
            </a:r>
          </a:p>
        </p:txBody>
      </p:sp>
      <p:cxnSp>
        <p:nvCxnSpPr>
          <p:cNvPr id="16" name="Google Shape;77;p1">
            <a:extLst>
              <a:ext uri="{FF2B5EF4-FFF2-40B4-BE49-F238E27FC236}">
                <a16:creationId xmlns:a16="http://schemas.microsoft.com/office/drawing/2014/main" xmlns="" id="{1417D4C6-4E19-4AE6-A347-ADE8E63E25E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2725" y="6621463"/>
            <a:ext cx="11728450" cy="25400"/>
          </a:xfrm>
          <a:prstGeom prst="straightConnector1">
            <a:avLst/>
          </a:prstGeom>
          <a:ln w="57150">
            <a:solidFill>
              <a:srgbClr val="33CCCC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oogle Shape;78;p1">
            <a:extLst>
              <a:ext uri="{FF2B5EF4-FFF2-40B4-BE49-F238E27FC236}">
                <a16:creationId xmlns:a16="http://schemas.microsoft.com/office/drawing/2014/main" xmlns="" id="{89A944C1-3E0C-4D14-90B1-2772E4D2E1D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7238" y="6364288"/>
            <a:ext cx="10693400" cy="3651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104" name="TextBox 8">
            <a:extLst>
              <a:ext uri="{FF2B5EF4-FFF2-40B4-BE49-F238E27FC236}">
                <a16:creationId xmlns:a16="http://schemas.microsoft.com/office/drawing/2014/main" xmlns="" id="{7323277E-9A26-4957-8278-8DFAB80D9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2700" y="199231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4105" name="TextBox 9">
            <a:extLst>
              <a:ext uri="{FF2B5EF4-FFF2-40B4-BE49-F238E27FC236}">
                <a16:creationId xmlns:a16="http://schemas.microsoft.com/office/drawing/2014/main" xmlns="" id="{FAB6042D-66ED-4E22-A2AC-076DF1698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258763"/>
            <a:ext cx="42465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kk-KZ" altLang="ru-RU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Тақырыптық ақпарат</a:t>
            </a:r>
            <a:endParaRPr lang="ru-RU" altLang="ru-RU" sz="2400" b="1" dirty="0">
              <a:solidFill>
                <a:schemeClr val="accent4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2937184765"/>
              </p:ext>
            </p:extLst>
          </p:nvPr>
        </p:nvGraphicFramePr>
        <p:xfrm>
          <a:off x="652463" y="1119860"/>
          <a:ext cx="10387078" cy="5102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49157"/>
      </p:ext>
    </p:extLst>
  </p:cSld>
  <p:clrMapOvr>
    <a:masterClrMapping/>
  </p:clrMapOvr>
  <p:transition spd="slow" advTm="673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48">
            <a:extLst>
              <a:ext uri="{FF2B5EF4-FFF2-40B4-BE49-F238E27FC236}">
                <a16:creationId xmlns:a16="http://schemas.microsoft.com/office/drawing/2014/main" xmlns="" id="{B4315904-E874-4D43-9373-7F83A09F96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7978775"/>
            <a:ext cx="200025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object 2">
            <a:extLst>
              <a:ext uri="{FF2B5EF4-FFF2-40B4-BE49-F238E27FC236}">
                <a16:creationId xmlns:a16="http://schemas.microsoft.com/office/drawing/2014/main" xmlns="" id="{14F99EF1-29E8-4C80-9C6E-09264E3E73CE}"/>
              </a:ext>
            </a:extLst>
          </p:cNvPr>
          <p:cNvSpPr>
            <a:spLocks/>
          </p:cNvSpPr>
          <p:nvPr/>
        </p:nvSpPr>
        <p:spPr bwMode="auto">
          <a:xfrm>
            <a:off x="1588" y="-12700"/>
            <a:ext cx="12190412" cy="977900"/>
          </a:xfrm>
          <a:custGeom>
            <a:avLst/>
            <a:gdLst>
              <a:gd name="T0" fmla="*/ 0 w 15238094"/>
              <a:gd name="T1" fmla="*/ 2397 h 1221740"/>
              <a:gd name="T2" fmla="*/ 29469 w 15238094"/>
              <a:gd name="T3" fmla="*/ 2397 h 1221740"/>
              <a:gd name="T4" fmla="*/ 29469 w 15238094"/>
              <a:gd name="T5" fmla="*/ 0 h 1221740"/>
              <a:gd name="T6" fmla="*/ 0 w 15238094"/>
              <a:gd name="T7" fmla="*/ 0 h 1221740"/>
              <a:gd name="T8" fmla="*/ 0 w 15238094"/>
              <a:gd name="T9" fmla="*/ 2397 h 12217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238094"/>
              <a:gd name="T16" fmla="*/ 0 h 1221740"/>
              <a:gd name="T17" fmla="*/ 15238094 w 15238094"/>
              <a:gd name="T18" fmla="*/ 1221740 h 12217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238094" h="1221740">
                <a:moveTo>
                  <a:pt x="0" y="1221663"/>
                </a:moveTo>
                <a:lnTo>
                  <a:pt x="15237736" y="1221663"/>
                </a:lnTo>
                <a:lnTo>
                  <a:pt x="15237736" y="0"/>
                </a:lnTo>
                <a:lnTo>
                  <a:pt x="0" y="0"/>
                </a:lnTo>
                <a:lnTo>
                  <a:pt x="0" y="1221663"/>
                </a:lnTo>
                <a:close/>
              </a:path>
            </a:pathLst>
          </a:custGeom>
          <a:solidFill>
            <a:srgbClr val="008080"/>
          </a:solidFill>
          <a:ln>
            <a:solidFill>
              <a:srgbClr val="92D050"/>
            </a:solidFill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21" name="Прямоугольник 74">
            <a:extLst>
              <a:ext uri="{FF2B5EF4-FFF2-40B4-BE49-F238E27FC236}">
                <a16:creationId xmlns:a16="http://schemas.microsoft.com/office/drawing/2014/main" xmlns="" id="{0B8EFA9A-0D1A-4C7B-BC8A-33FE5446D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2013" y="1309688"/>
            <a:ext cx="1571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FFFFFF"/>
                </a:solidFill>
                <a:latin typeface="Neo Sans Cyr"/>
              </a:rPr>
              <a:t>43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solidFill>
                  <a:srgbClr val="FFFFFF"/>
                </a:solidFill>
                <a:latin typeface="Neo Sans Cyr"/>
              </a:rPr>
              <a:t>Мини-центра</a:t>
            </a:r>
          </a:p>
        </p:txBody>
      </p:sp>
      <p:cxnSp>
        <p:nvCxnSpPr>
          <p:cNvPr id="16" name="Google Shape;77;p1">
            <a:extLst>
              <a:ext uri="{FF2B5EF4-FFF2-40B4-BE49-F238E27FC236}">
                <a16:creationId xmlns:a16="http://schemas.microsoft.com/office/drawing/2014/main" xmlns="" id="{392DA090-6759-4C50-89AF-898794F851F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2725" y="6621463"/>
            <a:ext cx="11728450" cy="25400"/>
          </a:xfrm>
          <a:prstGeom prst="straightConnector1">
            <a:avLst/>
          </a:prstGeom>
          <a:ln w="57150">
            <a:solidFill>
              <a:srgbClr val="33CCCC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oogle Shape;78;p1">
            <a:extLst>
              <a:ext uri="{FF2B5EF4-FFF2-40B4-BE49-F238E27FC236}">
                <a16:creationId xmlns:a16="http://schemas.microsoft.com/office/drawing/2014/main" xmlns="" id="{29772BD1-3A89-49FB-95AF-FEDCFB1DE0F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7238" y="6364288"/>
            <a:ext cx="10693400" cy="3651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5" name="TextBox 8">
            <a:extLst>
              <a:ext uri="{FF2B5EF4-FFF2-40B4-BE49-F238E27FC236}">
                <a16:creationId xmlns:a16="http://schemas.microsoft.com/office/drawing/2014/main" xmlns="" id="{8F1B6FD4-5F80-4E21-B512-45706780A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6" y="273050"/>
            <a:ext cx="27032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1-т</a:t>
            </a:r>
            <a:r>
              <a:rPr lang="kk-KZ" altLang="ru-RU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апсырма</a:t>
            </a:r>
            <a:endParaRPr lang="ru-RU" altLang="ru-RU" sz="24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9248893"/>
              </p:ext>
            </p:extLst>
          </p:nvPr>
        </p:nvGraphicFramePr>
        <p:xfrm>
          <a:off x="877644" y="1241425"/>
          <a:ext cx="10271619" cy="42551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4369"/>
                <a:gridCol w="5207250"/>
              </a:tblGrid>
              <a:tr h="8093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Берілген үзіндіде Ақан серінің  қандай көңіл-күй, ішкі сезімі  сипатталған? </a:t>
                      </a:r>
                      <a:endParaRPr kumimoji="0" lang="ru-RU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6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Өлең жолдарынан Ақанның психологиялық күйзелісін анықта.</a:t>
                      </a:r>
                      <a:endParaRPr lang="ru-RU" sz="1600" b="1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2756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Ол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емес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және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өзінің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малын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баққан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,</a:t>
                      </a:r>
                      <a:endParaRPr lang="ru-RU" sz="1600" dirty="0" smtClean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Жалшы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емес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және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байдың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отын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жаққан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.</a:t>
                      </a:r>
                      <a:endParaRPr lang="ru-RU" sz="1600" dirty="0" smtClean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Кісіні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ит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етінен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жек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көретін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,</a:t>
                      </a:r>
                      <a:endParaRPr lang="ru-RU" sz="1600" dirty="0" smtClean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Дау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қуып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арыз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айтып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биге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шаққан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.</a:t>
                      </a:r>
                      <a:endParaRPr lang="ru-RU" sz="1600" dirty="0" smtClean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Ащы зар, ауыр шері айғайлатты,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«Құлагер» айтқан сайын, қайғы ойлатты.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Ұйқышыл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керең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қырға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маза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бермей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Күрсінтіп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соқыр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түңді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бай-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байлатты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2756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97662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95726"/>
      </p:ext>
    </p:extLst>
  </p:cSld>
  <p:clrMapOvr>
    <a:masterClrMapping/>
  </p:clrMapOvr>
  <p:transition spd="slow" advTm="934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48">
            <a:extLst>
              <a:ext uri="{FF2B5EF4-FFF2-40B4-BE49-F238E27FC236}">
                <a16:creationId xmlns:a16="http://schemas.microsoft.com/office/drawing/2014/main" xmlns="" id="{B4315904-E874-4D43-9373-7F83A09F96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7978775"/>
            <a:ext cx="200025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object 2">
            <a:extLst>
              <a:ext uri="{FF2B5EF4-FFF2-40B4-BE49-F238E27FC236}">
                <a16:creationId xmlns:a16="http://schemas.microsoft.com/office/drawing/2014/main" xmlns="" id="{14F99EF1-29E8-4C80-9C6E-09264E3E73CE}"/>
              </a:ext>
            </a:extLst>
          </p:cNvPr>
          <p:cNvSpPr>
            <a:spLocks/>
          </p:cNvSpPr>
          <p:nvPr/>
        </p:nvSpPr>
        <p:spPr bwMode="auto">
          <a:xfrm>
            <a:off x="1588" y="-12700"/>
            <a:ext cx="12190412" cy="977900"/>
          </a:xfrm>
          <a:custGeom>
            <a:avLst/>
            <a:gdLst>
              <a:gd name="T0" fmla="*/ 0 w 15238094"/>
              <a:gd name="T1" fmla="*/ 2397 h 1221740"/>
              <a:gd name="T2" fmla="*/ 29469 w 15238094"/>
              <a:gd name="T3" fmla="*/ 2397 h 1221740"/>
              <a:gd name="T4" fmla="*/ 29469 w 15238094"/>
              <a:gd name="T5" fmla="*/ 0 h 1221740"/>
              <a:gd name="T6" fmla="*/ 0 w 15238094"/>
              <a:gd name="T7" fmla="*/ 0 h 1221740"/>
              <a:gd name="T8" fmla="*/ 0 w 15238094"/>
              <a:gd name="T9" fmla="*/ 2397 h 12217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238094"/>
              <a:gd name="T16" fmla="*/ 0 h 1221740"/>
              <a:gd name="T17" fmla="*/ 15238094 w 15238094"/>
              <a:gd name="T18" fmla="*/ 1221740 h 12217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238094" h="1221740">
                <a:moveTo>
                  <a:pt x="0" y="1221663"/>
                </a:moveTo>
                <a:lnTo>
                  <a:pt x="15237736" y="1221663"/>
                </a:lnTo>
                <a:lnTo>
                  <a:pt x="15237736" y="0"/>
                </a:lnTo>
                <a:lnTo>
                  <a:pt x="0" y="0"/>
                </a:lnTo>
                <a:lnTo>
                  <a:pt x="0" y="1221663"/>
                </a:lnTo>
                <a:close/>
              </a:path>
            </a:pathLst>
          </a:custGeom>
          <a:solidFill>
            <a:srgbClr val="008080"/>
          </a:solidFill>
          <a:ln>
            <a:solidFill>
              <a:srgbClr val="92D050"/>
            </a:solidFill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21" name="Прямоугольник 74">
            <a:extLst>
              <a:ext uri="{FF2B5EF4-FFF2-40B4-BE49-F238E27FC236}">
                <a16:creationId xmlns:a16="http://schemas.microsoft.com/office/drawing/2014/main" xmlns="" id="{0B8EFA9A-0D1A-4C7B-BC8A-33FE5446D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2013" y="1309688"/>
            <a:ext cx="1571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FFFFFF"/>
                </a:solidFill>
                <a:latin typeface="Neo Sans Cyr"/>
              </a:rPr>
              <a:t>43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solidFill>
                  <a:srgbClr val="FFFFFF"/>
                </a:solidFill>
                <a:latin typeface="Neo Sans Cyr"/>
              </a:rPr>
              <a:t>Мини-центра</a:t>
            </a:r>
          </a:p>
        </p:txBody>
      </p:sp>
      <p:cxnSp>
        <p:nvCxnSpPr>
          <p:cNvPr id="16" name="Google Shape;77;p1">
            <a:extLst>
              <a:ext uri="{FF2B5EF4-FFF2-40B4-BE49-F238E27FC236}">
                <a16:creationId xmlns:a16="http://schemas.microsoft.com/office/drawing/2014/main" xmlns="" id="{392DA090-6759-4C50-89AF-898794F851F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2725" y="6621463"/>
            <a:ext cx="11728450" cy="25400"/>
          </a:xfrm>
          <a:prstGeom prst="straightConnector1">
            <a:avLst/>
          </a:prstGeom>
          <a:ln w="57150">
            <a:solidFill>
              <a:srgbClr val="33CCCC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oogle Shape;78;p1">
            <a:extLst>
              <a:ext uri="{FF2B5EF4-FFF2-40B4-BE49-F238E27FC236}">
                <a16:creationId xmlns:a16="http://schemas.microsoft.com/office/drawing/2014/main" xmlns="" id="{29772BD1-3A89-49FB-95AF-FEDCFB1DE0F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7238" y="6364288"/>
            <a:ext cx="10693400" cy="3651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5" name="TextBox 8">
            <a:extLst>
              <a:ext uri="{FF2B5EF4-FFF2-40B4-BE49-F238E27FC236}">
                <a16:creationId xmlns:a16="http://schemas.microsoft.com/office/drawing/2014/main" xmlns="" id="{8F1B6FD4-5F80-4E21-B512-45706780A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273050"/>
            <a:ext cx="41049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200" b="1" dirty="0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ru-RU" altLang="ru-RU" sz="32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Өзіңді</a:t>
            </a:r>
            <a:r>
              <a:rPr lang="ru-RU" altLang="ru-RU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тексер</a:t>
            </a:r>
            <a:endParaRPr lang="ru-RU" altLang="ru-RU" sz="24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708952"/>
              </p:ext>
            </p:extLst>
          </p:nvPr>
        </p:nvGraphicFramePr>
        <p:xfrm>
          <a:off x="877642" y="1241425"/>
          <a:ext cx="10343130" cy="5418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99172"/>
                <a:gridCol w="4943958"/>
              </a:tblGrid>
              <a:tr h="8093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Берілген үзіндіде Ақан серінің  қандай көңіл-күй, ішкі сезімі  сипатталған? </a:t>
                      </a:r>
                      <a:endParaRPr kumimoji="0" lang="ru-RU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Өлең жолдарынан Ақанның психологиялық күйзелісін анықта.</a:t>
                      </a:r>
                      <a:endParaRPr lang="ru-RU" sz="16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2756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Ол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емес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және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өзінің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малын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баққан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,</a:t>
                      </a:r>
                      <a:endParaRPr lang="ru-RU" sz="1600" dirty="0" smtClean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Жалшы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емес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және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байдың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отын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жаққан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.</a:t>
                      </a:r>
                      <a:endParaRPr lang="ru-RU" sz="1600" dirty="0" smtClean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Кісіні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ит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етінен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жек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көретін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,</a:t>
                      </a:r>
                      <a:endParaRPr lang="ru-RU" sz="1600" dirty="0" smtClean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Дау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қуып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арыз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айтып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биге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шаққан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.</a:t>
                      </a:r>
                      <a:endParaRPr lang="ru-RU" sz="1600" dirty="0" smtClean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Ащы зар, ауыр шері айғайлатты,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«Құлагер» айтқан сайын, қайғы ойлатты.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Ұйқышыл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керең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қырға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маза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бермей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Күрсінтіп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соқыр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түңді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бай-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байлатты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2756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Ол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намысшыл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адал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Ақын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баққан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», «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жаққан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 , «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шаққан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деп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есімшелі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етістіктер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арқылы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суреттей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отырып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Ақанның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ішкі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сезімінің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намысшыл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адал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адам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болғанын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суреттейді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.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Ақан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билік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айтқан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ел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жуаны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би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емес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«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ауыл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торып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ел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шулатқан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ұры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емес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тіпті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байдың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жалшысы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да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емес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өз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малын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баққан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қарапайым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шаруа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да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емес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Ол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асқақ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сезімнің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адамы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Күйзеліс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бар.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Құлагер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өлімі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Ақанның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жаралы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жанын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күйреткен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аяусыз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соққы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болды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Қиянат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пен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әділетсіздіктен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жапа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шек</a:t>
                      </a:r>
                      <a:r>
                        <a:rPr kumimoji="0" lang="kk-KZ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ті. Ащы зар , ауыр шерін жалғыз қалып соқыр түнде 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Құлагерді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жоқтап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күрсінді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 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Ішкі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күйзелісін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түнге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ақтарды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97662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399095"/>
      </p:ext>
    </p:extLst>
  </p:cSld>
  <p:clrMapOvr>
    <a:masterClrMapping/>
  </p:clrMapOvr>
  <p:transition spd="slow" advTm="1156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48">
            <a:extLst>
              <a:ext uri="{FF2B5EF4-FFF2-40B4-BE49-F238E27FC236}">
                <a16:creationId xmlns:a16="http://schemas.microsoft.com/office/drawing/2014/main" xmlns="" id="{B4315904-E874-4D43-9373-7F83A09F96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7978775"/>
            <a:ext cx="200025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object 2">
            <a:extLst>
              <a:ext uri="{FF2B5EF4-FFF2-40B4-BE49-F238E27FC236}">
                <a16:creationId xmlns:a16="http://schemas.microsoft.com/office/drawing/2014/main" xmlns="" id="{14F99EF1-29E8-4C80-9C6E-09264E3E73CE}"/>
              </a:ext>
            </a:extLst>
          </p:cNvPr>
          <p:cNvSpPr>
            <a:spLocks/>
          </p:cNvSpPr>
          <p:nvPr/>
        </p:nvSpPr>
        <p:spPr bwMode="auto">
          <a:xfrm>
            <a:off x="1588" y="-12700"/>
            <a:ext cx="12190412" cy="977900"/>
          </a:xfrm>
          <a:custGeom>
            <a:avLst/>
            <a:gdLst>
              <a:gd name="T0" fmla="*/ 0 w 15238094"/>
              <a:gd name="T1" fmla="*/ 2397 h 1221740"/>
              <a:gd name="T2" fmla="*/ 29469 w 15238094"/>
              <a:gd name="T3" fmla="*/ 2397 h 1221740"/>
              <a:gd name="T4" fmla="*/ 29469 w 15238094"/>
              <a:gd name="T5" fmla="*/ 0 h 1221740"/>
              <a:gd name="T6" fmla="*/ 0 w 15238094"/>
              <a:gd name="T7" fmla="*/ 0 h 1221740"/>
              <a:gd name="T8" fmla="*/ 0 w 15238094"/>
              <a:gd name="T9" fmla="*/ 2397 h 12217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238094"/>
              <a:gd name="T16" fmla="*/ 0 h 1221740"/>
              <a:gd name="T17" fmla="*/ 15238094 w 15238094"/>
              <a:gd name="T18" fmla="*/ 1221740 h 12217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238094" h="1221740">
                <a:moveTo>
                  <a:pt x="0" y="1221663"/>
                </a:moveTo>
                <a:lnTo>
                  <a:pt x="15237736" y="1221663"/>
                </a:lnTo>
                <a:lnTo>
                  <a:pt x="15237736" y="0"/>
                </a:lnTo>
                <a:lnTo>
                  <a:pt x="0" y="0"/>
                </a:lnTo>
                <a:lnTo>
                  <a:pt x="0" y="1221663"/>
                </a:lnTo>
                <a:close/>
              </a:path>
            </a:pathLst>
          </a:custGeom>
          <a:solidFill>
            <a:srgbClr val="008080"/>
          </a:solidFill>
          <a:ln>
            <a:solidFill>
              <a:srgbClr val="92D050"/>
            </a:solidFill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21" name="Прямоугольник 74">
            <a:extLst>
              <a:ext uri="{FF2B5EF4-FFF2-40B4-BE49-F238E27FC236}">
                <a16:creationId xmlns:a16="http://schemas.microsoft.com/office/drawing/2014/main" xmlns="" id="{0B8EFA9A-0D1A-4C7B-BC8A-33FE5446D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2013" y="1309688"/>
            <a:ext cx="1571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FFFFFF"/>
                </a:solidFill>
                <a:latin typeface="Neo Sans Cyr"/>
              </a:rPr>
              <a:t>43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rgbClr val="FFFFFF"/>
                </a:solidFill>
                <a:latin typeface="Neo Sans Cyr"/>
              </a:rPr>
              <a:t>Мини-центра</a:t>
            </a:r>
          </a:p>
        </p:txBody>
      </p:sp>
      <p:cxnSp>
        <p:nvCxnSpPr>
          <p:cNvPr id="16" name="Google Shape;77;p1">
            <a:extLst>
              <a:ext uri="{FF2B5EF4-FFF2-40B4-BE49-F238E27FC236}">
                <a16:creationId xmlns:a16="http://schemas.microsoft.com/office/drawing/2014/main" xmlns="" id="{392DA090-6759-4C50-89AF-898794F851F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2725" y="6621463"/>
            <a:ext cx="11728450" cy="25400"/>
          </a:xfrm>
          <a:prstGeom prst="straightConnector1">
            <a:avLst/>
          </a:prstGeom>
          <a:ln w="57150">
            <a:solidFill>
              <a:srgbClr val="33CCCC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oogle Shape;78;p1">
            <a:extLst>
              <a:ext uri="{FF2B5EF4-FFF2-40B4-BE49-F238E27FC236}">
                <a16:creationId xmlns:a16="http://schemas.microsoft.com/office/drawing/2014/main" xmlns="" id="{29772BD1-3A89-49FB-95AF-FEDCFB1DE0F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7238" y="6364288"/>
            <a:ext cx="10693400" cy="3651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3363872"/>
              </p:ext>
            </p:extLst>
          </p:nvPr>
        </p:nvGraphicFramePr>
        <p:xfrm>
          <a:off x="1022890" y="1955800"/>
          <a:ext cx="9779430" cy="4273485"/>
        </p:xfrm>
        <a:graphic>
          <a:graphicData uri="http://schemas.openxmlformats.org/drawingml/2006/table">
            <a:tbl>
              <a:tblPr firstRow="1" bandRow="1"/>
              <a:tblGrid>
                <a:gridCol w="4837137"/>
                <a:gridCol w="1729052"/>
                <a:gridCol w="3213241"/>
              </a:tblGrid>
              <a:tr h="14693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r>
                        <a:rPr lang="ru-RU" sz="20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Қаңғырып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Қарауылдан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асқа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кепсің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</a:t>
                      </a:r>
                      <a:endParaRPr lang="ru-RU" sz="20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«Осы </a:t>
                      </a:r>
                      <a:r>
                        <a:rPr lang="ru-RU" sz="20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аста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абиырым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басқа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», – </a:t>
                      </a:r>
                      <a:r>
                        <a:rPr lang="ru-RU" sz="20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депсің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ru-RU" sz="20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Өзіңе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өз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аузыңмен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бәйге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беріп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</a:t>
                      </a:r>
                      <a:endParaRPr lang="ru-RU" sz="20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</a:t>
                      </a:r>
                      <a:r>
                        <a:rPr lang="ru-RU" sz="20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Атыңды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өзгелерің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қоспа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», – </a:t>
                      </a:r>
                      <a:r>
                        <a:rPr lang="ru-RU" sz="20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депсің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ru-RU" sz="20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k-KZ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             </a:t>
                      </a:r>
                    </a:p>
                    <a:p>
                      <a:pPr algn="l"/>
                      <a:r>
                        <a:rPr lang="kk-KZ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              Күреңбай</a:t>
                      </a:r>
                      <a:r>
                        <a:rPr lang="kk-KZ" sz="18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 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233966">
                <a:tc>
                  <a:txBody>
                    <a:bodyPr/>
                    <a:lstStyle/>
                    <a:p>
                      <a:r>
                        <a:rPr lang="kk-KZ" sz="20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«Көзімнің</a:t>
                      </a:r>
                      <a:r>
                        <a:rPr lang="kk-KZ" sz="20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 көбеймесе бүгін ағы ,</a:t>
                      </a:r>
                    </a:p>
                    <a:p>
                      <a:r>
                        <a:rPr lang="kk-KZ" sz="20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Есімнен жаңылтпаса сайтан тағы.</a:t>
                      </a:r>
                    </a:p>
                    <a:p>
                      <a:r>
                        <a:rPr lang="kk-KZ" sz="20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Егер де шын жылқыны мен танысам ,</a:t>
                      </a:r>
                    </a:p>
                    <a:p>
                      <a:r>
                        <a:rPr lang="kk-KZ" sz="20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Хақ мұның қырып-жойып бәйге алмағы!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k-KZ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              Ақан</a:t>
                      </a:r>
                      <a:r>
                        <a:rPr lang="kk-KZ" sz="18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 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2339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Көргенде ол мынадай сұмдық істі 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Үстіне Құлагердің құлап түсті.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Білмеді не болғанын айрылды естен 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Аймалап Құлагердің басын құшты . 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  <a:p>
                      <a:endParaRPr lang="ru-RU" sz="20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k-KZ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              Батыраш 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1235094" y="1151822"/>
            <a:ext cx="88229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k-KZ" b="1" i="0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Берілген өлең жолдары қай кейіпкердің бейнесін сипаттап тұрғанын анықтаңыз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xmlns="" id="{8F1B6FD4-5F80-4E21-B512-45706780A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6" y="273050"/>
            <a:ext cx="27032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altLang="ru-RU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-т</a:t>
            </a:r>
            <a:r>
              <a:rPr lang="kk-KZ" altLang="ru-RU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апсырма</a:t>
            </a:r>
            <a:endParaRPr lang="ru-RU" altLang="ru-RU" sz="24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97598"/>
      </p:ext>
    </p:extLst>
  </p:cSld>
  <p:clrMapOvr>
    <a:masterClrMapping/>
  </p:clrMapOvr>
  <p:transition spd="slow" advTm="1078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</TotalTime>
  <Words>1025</Words>
  <Application>Microsoft Office PowerPoint</Application>
  <PresentationFormat>Произвольный</PresentationFormat>
  <Paragraphs>184</Paragraphs>
  <Slides>15</Slides>
  <Notes>0</Notes>
  <HiddenSlides>0</HiddenSlides>
  <MMClips>15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Тема Office</vt:lpstr>
      <vt:lpstr>Объект упаковщика для оболочки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1</cp:lastModifiedBy>
  <cp:revision>63</cp:revision>
  <dcterms:created xsi:type="dcterms:W3CDTF">2020-11-17T15:01:19Z</dcterms:created>
  <dcterms:modified xsi:type="dcterms:W3CDTF">2021-01-23T21:52:50Z</dcterms:modified>
</cp:coreProperties>
</file>