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79" r:id="rId7"/>
    <p:sldId id="280" r:id="rId8"/>
    <p:sldId id="276" r:id="rId9"/>
    <p:sldId id="277" r:id="rId10"/>
    <p:sldId id="286" r:id="rId11"/>
    <p:sldId id="287" r:id="rId12"/>
    <p:sldId id="262" r:id="rId13"/>
    <p:sldId id="284" r:id="rId14"/>
    <p:sldId id="274" r:id="rId15"/>
    <p:sldId id="268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5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8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2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3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C647-4679-4780-9498-F7CE7C761B2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56CE-ECA9-4478-ADC3-ED57AEEB3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7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kz/news/lichnosti/__akan_seri___romaninda_akan_obrazinin_somdalu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8">
            <a:extLst>
              <a:ext uri="{FF2B5EF4-FFF2-40B4-BE49-F238E27FC236}">
                <a16:creationId xmlns:a16="http://schemas.microsoft.com/office/drawing/2014/main" xmlns="" id="{FACA545B-5535-4F1B-A5DE-1489FD45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bject 2">
            <a:extLst>
              <a:ext uri="{FF2B5EF4-FFF2-40B4-BE49-F238E27FC236}">
                <a16:creationId xmlns:a16="http://schemas.microsoft.com/office/drawing/2014/main" xmlns="" id="{67212CB3-7407-4553-B4CC-F9F910CE9728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Прямоугольник 73">
            <a:extLst>
              <a:ext uri="{FF2B5EF4-FFF2-40B4-BE49-F238E27FC236}">
                <a16:creationId xmlns:a16="http://schemas.microsoft.com/office/drawing/2014/main" xmlns="" id="{89573DA0-E1BC-4E45-9D35-53F2D1DA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1343025"/>
            <a:ext cx="1573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37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Частных детских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сада</a:t>
            </a:r>
          </a:p>
        </p:txBody>
      </p:sp>
      <p:sp>
        <p:nvSpPr>
          <p:cNvPr id="2053" name="Прямоугольник 74">
            <a:extLst>
              <a:ext uri="{FF2B5EF4-FFF2-40B4-BE49-F238E27FC236}">
                <a16:creationId xmlns:a16="http://schemas.microsoft.com/office/drawing/2014/main" xmlns="" id="{450CF7BD-55BB-4DFD-A124-AE436C26F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6D6870A9-5FF7-47F8-AA72-CD2E072CB6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569" y="6621463"/>
            <a:ext cx="11728450" cy="25400"/>
          </a:xfrm>
          <a:prstGeom prst="straightConnector1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900B3A37-585E-4C82-98E6-BC824169E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2488" y="3284607"/>
            <a:ext cx="10723627" cy="3105"/>
          </a:xfrm>
          <a:prstGeom prst="straightConnector1">
            <a:avLst/>
          </a:prstGeom>
          <a:ln>
            <a:solidFill>
              <a:srgbClr val="613BCD"/>
            </a:solidFill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56" name="TextBox 25">
            <a:extLst>
              <a:ext uri="{FF2B5EF4-FFF2-40B4-BE49-F238E27FC236}">
                <a16:creationId xmlns:a16="http://schemas.microsoft.com/office/drawing/2014/main" xmlns="" id="{5ACEC9EA-4024-4AF1-B6EC-969D12B6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897" y="3619090"/>
            <a:ext cx="107124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Сабақтың</a:t>
            </a:r>
            <a:r>
              <a:rPr lang="ru-RU" altLang="ru-RU" sz="3200" b="1" dirty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тақырыбы</a:t>
            </a:r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kk-KZ" sz="3200" b="1" dirty="0" smtClean="0">
                <a:latin typeface="Times New Roman"/>
                <a:ea typeface="Calibri"/>
              </a:rPr>
              <a:t>Ілияс </a:t>
            </a:r>
            <a:r>
              <a:rPr lang="kk-KZ" sz="3200" b="1" dirty="0">
                <a:latin typeface="Times New Roman"/>
                <a:ea typeface="Calibri"/>
              </a:rPr>
              <a:t>Жансүгіров «Құлагер» поэмасы </a:t>
            </a:r>
            <a:endParaRPr lang="ru-RU" altLang="ru-RU" sz="3200" b="1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7" name="TextBox 9">
            <a:extLst>
              <a:ext uri="{FF2B5EF4-FFF2-40B4-BE49-F238E27FC236}">
                <a16:creationId xmlns:a16="http://schemas.microsoft.com/office/drawing/2014/main" xmlns="" id="{7E802B37-094E-4B7B-90BC-B71C1DF9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105" y="209620"/>
            <a:ext cx="2103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600" b="1" dirty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ҚАЗАҚ </a:t>
            </a:r>
            <a:r>
              <a:rPr lang="kk-KZ" altLang="ru-RU" sz="1600" b="1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ӘДЕБИЕТІ </a:t>
            </a:r>
            <a:endParaRPr lang="ru-RU" altLang="ru-RU" sz="16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9 - СЫНЫП</a:t>
            </a:r>
            <a:endParaRPr lang="ru-RU" altLang="ru-RU" sz="16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058" name="TextBox 1">
            <a:extLst>
              <a:ext uri="{FF2B5EF4-FFF2-40B4-BE49-F238E27FC236}">
                <a16:creationId xmlns:a16="http://schemas.microsoft.com/office/drawing/2014/main" xmlns="" id="{CBEB090A-F387-40AC-83CB-EE3B22C5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320675"/>
            <a:ext cx="3567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3200" b="1" dirty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Бөлім тақырыбы:</a:t>
            </a:r>
            <a:endParaRPr lang="ru-RU" altLang="en-US" sz="32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20" name="Google Shape;78;p1">
            <a:extLst>
              <a:ext uri="{FF2B5EF4-FFF2-40B4-BE49-F238E27FC236}">
                <a16:creationId xmlns:a16="http://schemas.microsoft.com/office/drawing/2014/main" xmlns="" id="{C7A6CEF6-C964-4E0D-B652-5DC2B572F8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2969" y="6408977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79349" y="1574284"/>
            <a:ext cx="9674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latin typeface="Times New Roman"/>
                <a:ea typeface="Calibri"/>
              </a:rPr>
              <a:t>     «</a:t>
            </a:r>
            <a:r>
              <a:rPr lang="kk-KZ" sz="4400" b="1" dirty="0">
                <a:latin typeface="Times New Roman"/>
                <a:ea typeface="Calibri"/>
              </a:rPr>
              <a:t>Адам жанының құпиясы»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5634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8" y="6327776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Құлагерді бейнелеудегі ақынның қолданған </a:t>
            </a:r>
          </a:p>
          <a:p>
            <a:pPr lvl="0"/>
            <a:r>
              <a:rPr lang="kk-KZ" sz="24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айшықты сөздерін теріп жазыңыз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3-тапсырма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5964" y="3318136"/>
            <a:ext cx="25422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3018" y="2298323"/>
            <a:ext cx="27445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78" y="1299528"/>
            <a:ext cx="305910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0" y="5325785"/>
            <a:ext cx="314162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0" y="4337811"/>
            <a:ext cx="3101034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695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8" y="6327776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Құлагерді бейнелеудегі ақынның қолданған </a:t>
            </a:r>
          </a:p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айшықты сөздерін теріп жазыңыз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Өзіңді тексер 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5964" y="3318136"/>
            <a:ext cx="2338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Сом аяқ, быртық бақай, болат тұяқ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2977" y="2370147"/>
            <a:ext cx="24332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Жануар шапса жүйрік, 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мінсе </a:t>
            </a:r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берік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3" y="1379952"/>
            <a:ext cx="2733929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0" y="5325785"/>
            <a:ext cx="314162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0" y="4337811"/>
            <a:ext cx="3101034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47935" y="1393746"/>
            <a:ext cx="2144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Тасындай шұбар ала 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Көкшетаудың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9917" y="4478195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Шапқанда шалдырмастай </a:t>
            </a:r>
            <a:endParaRPr lang="kk-K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бітер </a:t>
            </a:r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қанат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4432" y="5466169"/>
            <a:ext cx="2679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Маңғұлдың мес аты 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</a:p>
          <a:p>
            <a:pPr lvl="0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тұқырынған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95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Берілген үзіндіден теңеу сөздерді тауып, автор ойын талдаңыз.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2703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-т</a:t>
            </a:r>
            <a:r>
              <a:rPr lang="kk-KZ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апсырма</a:t>
            </a:r>
            <a:endParaRPr lang="ru-RU" alt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57515"/>
              </p:ext>
            </p:extLst>
          </p:nvPr>
        </p:nvGraphicFramePr>
        <p:xfrm>
          <a:off x="903672" y="2338058"/>
          <a:ext cx="10546966" cy="25328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93050"/>
                <a:gridCol w="5253916"/>
              </a:tblGrid>
              <a:tr h="2457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Аттанып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атандайын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алшаңдатып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Желкілдеп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сақал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шудадайтын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Бұлқына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алып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бурадайтын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Жамылған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қыста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ақ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үзік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ақ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қардайын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Төселген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жазда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кілем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мақпалдайын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Қырдағы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ел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Құлагердің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әнін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тыңдап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Былайша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әңгімелер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Ақан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жайын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kk-KZ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indent="0" algn="l"/>
                      <a:endParaRPr lang="ru-RU" sz="18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604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Берілген үзіндіден теңеу сөздерді тауып, автор ойын талдаңыз.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2703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Өзіңді тексер </a:t>
            </a:r>
            <a:endParaRPr lang="ru-RU" alt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30151"/>
              </p:ext>
            </p:extLst>
          </p:nvPr>
        </p:nvGraphicFramePr>
        <p:xfrm>
          <a:off x="903672" y="2338058"/>
          <a:ext cx="10546966" cy="25328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93050"/>
                <a:gridCol w="5253916"/>
              </a:tblGrid>
              <a:tr h="2457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Аттанып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атандайын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алшаңдатып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Желкілдеп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сақал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шудадайтын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Бұлқына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алып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бурадайтын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Жамылған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қыста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ақ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үзік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ақ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қардайын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Төселген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жазда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кілем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мақпалдайын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Қырдағы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ел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Құлагердің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әнін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тыңдап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Былайша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әңгімелер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Ақан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жайын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kk-KZ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indent="0" algn="l"/>
                      <a:endParaRPr lang="ru-RU" sz="18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kk-KZ" sz="18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атандайын»,«шудадайтын», «бурадайтын»,«қардайын»,</a:t>
                      </a:r>
                      <a:r>
                        <a:rPr lang="kk-KZ" sz="1800" baseline="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«мақпалдайын»</a:t>
                      </a:r>
                    </a:p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деген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теңеулер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қолданған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Бұл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теңеулерді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қолдану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арқылы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Құлагер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Ақанның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жүйрік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қасиеттерін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сындық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сапасын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атанға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бураға,ақ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қарға,мақпал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кілемге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теңеп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суреттейді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727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8">
            <a:extLst>
              <a:ext uri="{FF2B5EF4-FFF2-40B4-BE49-F238E27FC236}">
                <a16:creationId xmlns:a16="http://schemas.microsoft.com/office/drawing/2014/main" xmlns="" id="{BF8ACCE4-6737-4B94-9A4A-F9738A35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bject 2">
            <a:extLst>
              <a:ext uri="{FF2B5EF4-FFF2-40B4-BE49-F238E27FC236}">
                <a16:creationId xmlns:a16="http://schemas.microsoft.com/office/drawing/2014/main" xmlns="" id="{FD95E4E3-082A-4BB3-B23A-2B13F33D8BCA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3" name="Прямоугольник 74">
            <a:extLst>
              <a:ext uri="{FF2B5EF4-FFF2-40B4-BE49-F238E27FC236}">
                <a16:creationId xmlns:a16="http://schemas.microsoft.com/office/drawing/2014/main" xmlns="" id="{BF101E31-0D03-488D-A865-9ACF5410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1B3DB49B-4A7F-4BB4-9202-9ACA0D7784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66EDCD85-1906-45D8-906A-B3BDE60CD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176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316" y="290702"/>
            <a:ext cx="3216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Ғалым сөзі</a:t>
            </a:r>
            <a:endParaRPr lang="ru-RU" alt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7050" y="1795373"/>
            <a:ext cx="7818158" cy="42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/>
              <a:t> 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7" y="1372027"/>
            <a:ext cx="10990477" cy="460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І.Жансүгіровтің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Құлагер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поэмасы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туралы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Мұндағы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ұмытылмас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сұлу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картиналар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айқын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әдемі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образдар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шындықтан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туған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романтикалық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леп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бұлақша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сылдыраған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нәзік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лирикалық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сезім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серпінді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кең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эпикалық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құлаш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балы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сорғалаған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құнарлы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бай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тіл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ұйқасы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сыңғыраған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кәдімгі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он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буынды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қара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өлеңнің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мінсіз-мүлтіксіз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үлгілері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Құлагер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поэмасын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шын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мәнінде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поэзияның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сұлу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сарайы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Жансүгіров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творчествосының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биік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шыңы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деуге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дәлел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бола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алады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 </a:t>
            </a:r>
          </a:p>
          <a:p>
            <a:pPr lvl="0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Мұхамеджан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Қаратаев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04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8">
            <a:extLst>
              <a:ext uri="{FF2B5EF4-FFF2-40B4-BE49-F238E27FC236}">
                <a16:creationId xmlns:a16="http://schemas.microsoft.com/office/drawing/2014/main" xmlns="" id="{13F14A16-8287-4777-8075-F03DD4CA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">
            <a:extLst>
              <a:ext uri="{FF2B5EF4-FFF2-40B4-BE49-F238E27FC236}">
                <a16:creationId xmlns:a16="http://schemas.microsoft.com/office/drawing/2014/main" xmlns="" id="{1BB94500-3A74-4ED4-B4E5-87593F08E7A7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Прямоугольник 73">
            <a:extLst>
              <a:ext uri="{FF2B5EF4-FFF2-40B4-BE49-F238E27FC236}">
                <a16:creationId xmlns:a16="http://schemas.microsoft.com/office/drawing/2014/main" xmlns="" id="{633395AF-6872-4116-B57E-75A3E1F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1343025"/>
            <a:ext cx="1573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37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Частных детских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сада</a:t>
            </a:r>
          </a:p>
        </p:txBody>
      </p:sp>
      <p:sp>
        <p:nvSpPr>
          <p:cNvPr id="10245" name="Прямоугольник 74">
            <a:extLst>
              <a:ext uri="{FF2B5EF4-FFF2-40B4-BE49-F238E27FC236}">
                <a16:creationId xmlns:a16="http://schemas.microsoft.com/office/drawing/2014/main" xmlns="" id="{07A17B7A-6ED7-4EEA-9F27-C27C9BAF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78FFEC7D-8FF6-440C-9C4E-B9EBE8388A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569" y="6423500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4F52A0DB-7E46-4C2D-A43F-7ABED3537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75" y="6138044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248" name="TextBox 8">
            <a:extLst>
              <a:ext uri="{FF2B5EF4-FFF2-40B4-BE49-F238E27FC236}">
                <a16:creationId xmlns:a16="http://schemas.microsoft.com/office/drawing/2014/main" xmlns="" id="{94596D5E-CB59-4160-8BE9-1C1890FF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420020"/>
            <a:ext cx="3189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Бүгінгі сабақта: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A5656ADC-3625-450E-87E1-9E2DF5E6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73050"/>
            <a:ext cx="3619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3475" y="2300288"/>
            <a:ext cx="8915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- шығармадағы көркемдегіш құралдарды таптыңыздар</a:t>
            </a:r>
          </a:p>
          <a:p>
            <a:pPr lvl="0"/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- айшықтау амалдарының қызметін талдадыңыздар</a:t>
            </a:r>
          </a:p>
          <a:p>
            <a:pPr lvl="0"/>
            <a:r>
              <a:rPr lang="kk-KZ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- автор стилін анықтадыңыздар </a:t>
            </a:r>
            <a:endParaRPr lang="kk-KZ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05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8">
            <a:extLst>
              <a:ext uri="{FF2B5EF4-FFF2-40B4-BE49-F238E27FC236}">
                <a16:creationId xmlns:a16="http://schemas.microsoft.com/office/drawing/2014/main" xmlns="" id="{13F14A16-8287-4777-8075-F03DD4CA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">
            <a:extLst>
              <a:ext uri="{FF2B5EF4-FFF2-40B4-BE49-F238E27FC236}">
                <a16:creationId xmlns:a16="http://schemas.microsoft.com/office/drawing/2014/main" xmlns="" id="{1BB94500-3A74-4ED4-B4E5-87593F08E7A7}"/>
              </a:ext>
            </a:extLst>
          </p:cNvPr>
          <p:cNvSpPr>
            <a:spLocks/>
          </p:cNvSpPr>
          <p:nvPr/>
        </p:nvSpPr>
        <p:spPr bwMode="auto">
          <a:xfrm>
            <a:off x="8732" y="-74822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245" name="Прямоугольник 74">
            <a:extLst>
              <a:ext uri="{FF2B5EF4-FFF2-40B4-BE49-F238E27FC236}">
                <a16:creationId xmlns:a16="http://schemas.microsoft.com/office/drawing/2014/main" xmlns="" id="{07A17B7A-6ED7-4EEA-9F27-C27C9BAF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78FFEC7D-8FF6-440C-9C4E-B9EBE8388A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4F52A0DB-7E46-4C2D-A43F-7ABED3537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A5656ADC-3625-450E-87E1-9E2DF5E6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73050"/>
            <a:ext cx="49149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Қосымша  тапсырма</a:t>
            </a:r>
            <a:endParaRPr lang="en-US" sz="3200" b="1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2345" y="1772439"/>
            <a:ext cx="5335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1600" b="0" i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endParaRPr lang="en-US" sz="1200" b="0" i="0" dirty="0" smtClean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5395" y="5595976"/>
            <a:ext cx="431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https://kitap.kz/audio-book/guma-akan-seri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6503" y="1233161"/>
            <a:ext cx="63041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әдебиетіндегі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шоқтығы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Сәкен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Жүнісовтың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Ақан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романы.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дәуірінің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нышаны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ардагері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атанған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Қорамсаұлының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астастыра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бейнелеген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романы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стильдік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ерекшеліктерімен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дараланып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тарихи-әлеуметтік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романға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талап-деңгейлердің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биігінен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кесек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жоспарда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ХІХ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жартысындағы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еткендігін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көреміз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шектелмей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туып-өскен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тарихи-әлеуметтік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шындықтарын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666666"/>
                </a:solidFill>
                <a:latin typeface="-apple-system"/>
              </a:rPr>
              <a:t> </a:t>
            </a:r>
            <a:r>
              <a:rPr lang="en-US" dirty="0">
                <a:solidFill>
                  <a:srgbClr val="1E87F0"/>
                </a:solidFill>
                <a:latin typeface="-apple-system"/>
                <a:hlinkClick r:id="rId3"/>
              </a:rPr>
              <a:t>https://el.kz/news/lichnosti/__akan_seri___romaninda_akan_obrazinin_somdalui/</a:t>
            </a:r>
            <a:endParaRPr lang="en-US" b="0" i="0" dirty="0">
              <a:solidFill>
                <a:srgbClr val="666666"/>
              </a:solidFill>
              <a:effectLst/>
              <a:latin typeface="-apple-system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309688"/>
            <a:ext cx="3564529" cy="48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18547" y="5965308"/>
            <a:ext cx="474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https://www.youtube.com/watch?v=-SljBqxv9eY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444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8">
            <a:extLst>
              <a:ext uri="{FF2B5EF4-FFF2-40B4-BE49-F238E27FC236}">
                <a16:creationId xmlns:a16="http://schemas.microsoft.com/office/drawing/2014/main" xmlns="" id="{EA9CE064-BAF5-48EF-B462-68B81618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object 2">
            <a:extLst>
              <a:ext uri="{FF2B5EF4-FFF2-40B4-BE49-F238E27FC236}">
                <a16:creationId xmlns:a16="http://schemas.microsoft.com/office/drawing/2014/main" xmlns="" id="{94A4B16A-2D08-4E49-9A03-C282B6EC3178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Прямоугольник 73">
            <a:extLst>
              <a:ext uri="{FF2B5EF4-FFF2-40B4-BE49-F238E27FC236}">
                <a16:creationId xmlns:a16="http://schemas.microsoft.com/office/drawing/2014/main" xmlns="" id="{068823E9-4032-4882-8CB7-2CFEBF7A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4" y="1343025"/>
            <a:ext cx="527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Neo Sans Cyr"/>
              </a:rPr>
              <a:t>37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Neo Sans Cyr"/>
              </a:rPr>
              <a:t>Частных детских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Neo Sans Cyr"/>
              </a:rPr>
              <a:t>сада</a:t>
            </a:r>
          </a:p>
        </p:txBody>
      </p:sp>
      <p:sp>
        <p:nvSpPr>
          <p:cNvPr id="3077" name="Прямоугольник 74">
            <a:extLst>
              <a:ext uri="{FF2B5EF4-FFF2-40B4-BE49-F238E27FC236}">
                <a16:creationId xmlns:a16="http://schemas.microsoft.com/office/drawing/2014/main" xmlns="" id="{D8110133-7C7C-4F33-B9B5-E2E54969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9731E4-4B1B-487D-BF7C-67F766DDB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C7A6CEF6-C964-4E0D-B652-5DC2B572F8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2969" y="6408977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80" name="TextBox 8">
            <a:extLst>
              <a:ext uri="{FF2B5EF4-FFF2-40B4-BE49-F238E27FC236}">
                <a16:creationId xmlns:a16="http://schemas.microsoft.com/office/drawing/2014/main" xmlns="" id="{C5F6AA2A-DA22-4500-9B51-F1422CF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58763"/>
            <a:ext cx="424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(тар)ы</a:t>
            </a:r>
          </a:p>
        </p:txBody>
      </p:sp>
      <p:sp>
        <p:nvSpPr>
          <p:cNvPr id="3081" name="TextBox 1">
            <a:extLst>
              <a:ext uri="{FF2B5EF4-FFF2-40B4-BE49-F238E27FC236}">
                <a16:creationId xmlns:a16="http://schemas.microsoft.com/office/drawing/2014/main" xmlns="" id="{1D222CE4-BEF8-4687-98F2-C5336D45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9" y="3549728"/>
            <a:ext cx="1017420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3200" b="1" dirty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 </a:t>
            </a:r>
            <a:r>
              <a:rPr lang="kk-KZ" altLang="en-US" sz="3200" b="1" dirty="0" smtClean="0">
                <a:solidFill>
                  <a:srgbClr val="00808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мақсаттары:</a:t>
            </a:r>
          </a:p>
          <a:p>
            <a:pPr eaLnBrk="1" hangingPunct="1"/>
            <a:endParaRPr lang="kk-K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шығармадағы </a:t>
            </a:r>
            <a:r>
              <a:rPr lang="kk-KZ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көркемдегіш құралдар мен айшықтау амалдарының қызметін талдай отырып, автор стилін анықтайсыз.</a:t>
            </a:r>
            <a:endParaRPr lang="kk-KZ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eaLnBrk="1" hangingPunct="1"/>
            <a:endParaRPr lang="ru-RU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8" y="1351290"/>
            <a:ext cx="10173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Шығармадағы әдеби </a:t>
            </a:r>
            <a:r>
              <a:rPr lang="kk-KZ" sz="28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тілді құбылту мен айшықтаудың   (троп пен фигура) түрлерін талдай отырып, автор стиліне баға </a:t>
            </a:r>
            <a:r>
              <a:rPr lang="kk-KZ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беру. 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11" name="Google Shape;78;p1">
            <a:extLst>
              <a:ext uri="{FF2B5EF4-FFF2-40B4-BE49-F238E27FC236}">
                <a16:creationId xmlns:a16="http://schemas.microsoft.com/office/drawing/2014/main" xmlns="" id="{900B3A37-585E-4C82-98E6-BC824169E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1347" y="3212711"/>
            <a:ext cx="10128843" cy="11256"/>
          </a:xfrm>
          <a:prstGeom prst="straightConnector1">
            <a:avLst/>
          </a:prstGeom>
          <a:ln w="38100">
            <a:solidFill>
              <a:srgbClr val="613BCD"/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1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8">
            <a:extLst>
              <a:ext uri="{FF2B5EF4-FFF2-40B4-BE49-F238E27FC236}">
                <a16:creationId xmlns:a16="http://schemas.microsoft.com/office/drawing/2014/main" xmlns="" id="{EA9CE064-BAF5-48EF-B462-68B81618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object 2">
            <a:extLst>
              <a:ext uri="{FF2B5EF4-FFF2-40B4-BE49-F238E27FC236}">
                <a16:creationId xmlns:a16="http://schemas.microsoft.com/office/drawing/2014/main" xmlns="" id="{94A4B16A-2D08-4E49-9A03-C282B6EC3178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Прямоугольник 74">
            <a:extLst>
              <a:ext uri="{FF2B5EF4-FFF2-40B4-BE49-F238E27FC236}">
                <a16:creationId xmlns:a16="http://schemas.microsoft.com/office/drawing/2014/main" xmlns="" id="{D8110133-7C7C-4F33-B9B5-E2E54969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9731E4-4B1B-487D-BF7C-67F766DDB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C7A6CEF6-C964-4E0D-B652-5DC2B572F8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2969" y="6408977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80" name="TextBox 8">
            <a:extLst>
              <a:ext uri="{FF2B5EF4-FFF2-40B4-BE49-F238E27FC236}">
                <a16:creationId xmlns:a16="http://schemas.microsoft.com/office/drawing/2014/main" xmlns="" id="{C5F6AA2A-DA22-4500-9B51-F1422CF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58763"/>
            <a:ext cx="5314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критерийі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94128"/>
              </p:ext>
            </p:extLst>
          </p:nvPr>
        </p:nvGraphicFramePr>
        <p:xfrm>
          <a:off x="1543844" y="1715657"/>
          <a:ext cx="9105900" cy="3540442"/>
        </p:xfrm>
        <a:graphic>
          <a:graphicData uri="http://schemas.openxmlformats.org/drawingml/2006/table">
            <a:tbl>
              <a:tblPr/>
              <a:tblGrid>
                <a:gridCol w="2923323"/>
                <a:gridCol w="4868126"/>
                <a:gridCol w="1314451"/>
              </a:tblGrid>
              <a:tr h="9040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 критерийі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904875" indent="-5461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75" marR="0" lvl="0" indent="-5461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26289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just"/>
                      <a:r>
                        <a:rPr lang="kk-KZ" sz="18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Шығармадағы әдеби тілді құбылту мен айшықтаудың   (троп пен фигура) түрлерін талдай отырып, автор стиліне баға беру. </a:t>
                      </a:r>
                      <a:endParaRPr lang="ru-RU" sz="1800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18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өлеңнен көркемдегіш құралдарды табады.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7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2000" dirty="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көркемдегіш құралдар мен айшықтау амалдарының қызметін талдай отырып, автор стилін анықтайды.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k-KZ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231" y="1955800"/>
            <a:ext cx="341041" cy="262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1375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8">
            <a:extLst>
              <a:ext uri="{FF2B5EF4-FFF2-40B4-BE49-F238E27FC236}">
                <a16:creationId xmlns:a16="http://schemas.microsoft.com/office/drawing/2014/main" xmlns="" id="{E4CFE9CD-131C-48AC-B96E-4F95A34E9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ject 2">
            <a:extLst>
              <a:ext uri="{FF2B5EF4-FFF2-40B4-BE49-F238E27FC236}">
                <a16:creationId xmlns:a16="http://schemas.microsoft.com/office/drawing/2014/main" xmlns="" id="{4BCFD0D3-2521-4C1E-93BC-CDA6C7CF5906}"/>
              </a:ext>
            </a:extLst>
          </p:cNvPr>
          <p:cNvSpPr>
            <a:spLocks/>
          </p:cNvSpPr>
          <p:nvPr/>
        </p:nvSpPr>
        <p:spPr bwMode="auto">
          <a:xfrm>
            <a:off x="-17921" y="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2981E2A0-95CE-45E3-81D2-3B7C9B4534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8EEB5994-6CC3-4F4C-ADB1-DD9D626FC0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38100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C5F6AA2A-DA22-4500-9B51-F1422CF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896" y="291139"/>
            <a:ext cx="253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Ой қозғау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9" t="55346" b="10922"/>
          <a:stretch/>
        </p:blipFill>
        <p:spPr bwMode="auto">
          <a:xfrm>
            <a:off x="3337515" y="4194092"/>
            <a:ext cx="3234657" cy="181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184"/>
          <a:stretch/>
        </p:blipFill>
        <p:spPr bwMode="auto">
          <a:xfrm>
            <a:off x="9728215" y="1198806"/>
            <a:ext cx="2444276" cy="475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7"/>
          <a:stretch/>
        </p:blipFill>
        <p:spPr bwMode="auto">
          <a:xfrm>
            <a:off x="3337515" y="1198806"/>
            <a:ext cx="6348497" cy="287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9" y="1246590"/>
            <a:ext cx="3049535" cy="470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28" y="4194092"/>
            <a:ext cx="3053584" cy="181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85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8">
            <a:extLst>
              <a:ext uri="{FF2B5EF4-FFF2-40B4-BE49-F238E27FC236}">
                <a16:creationId xmlns:a16="http://schemas.microsoft.com/office/drawing/2014/main" xmlns="" id="{07D77DA3-D036-4E30-BB42-B08CCC7C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bject 2">
            <a:extLst>
              <a:ext uri="{FF2B5EF4-FFF2-40B4-BE49-F238E27FC236}">
                <a16:creationId xmlns:a16="http://schemas.microsoft.com/office/drawing/2014/main" xmlns="" id="{EBC570DB-AB4F-46EA-B917-2EF7EF52B753}"/>
              </a:ext>
            </a:extLst>
          </p:cNvPr>
          <p:cNvSpPr>
            <a:spLocks/>
          </p:cNvSpPr>
          <p:nvPr/>
        </p:nvSpPr>
        <p:spPr bwMode="auto">
          <a:xfrm>
            <a:off x="8732" y="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Прямоугольник 74">
            <a:extLst>
              <a:ext uri="{FF2B5EF4-FFF2-40B4-BE49-F238E27FC236}">
                <a16:creationId xmlns:a16="http://schemas.microsoft.com/office/drawing/2014/main" xmlns="" id="{F515A256-347F-4CA5-A039-99F05374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1417D4C6-4E19-4AE6-A347-ADE8E63E25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89A944C1-3E0C-4D14-90B1-2772E4D2E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04" name="TextBox 8">
            <a:extLst>
              <a:ext uri="{FF2B5EF4-FFF2-40B4-BE49-F238E27FC236}">
                <a16:creationId xmlns:a16="http://schemas.microsoft.com/office/drawing/2014/main" xmlns="" id="{7323277E-9A26-4957-8278-8DFAB80D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1992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5" name="TextBox 9">
            <a:extLst>
              <a:ext uri="{FF2B5EF4-FFF2-40B4-BE49-F238E27FC236}">
                <a16:creationId xmlns:a16="http://schemas.microsoft.com/office/drawing/2014/main" xmlns="" id="{FAB6042D-66ED-4E22-A2AC-076DF169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58763"/>
            <a:ext cx="4970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Тақырыптық ақпарат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475" y="1439625"/>
            <a:ext cx="3069063" cy="2554545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Теңеу</a:t>
            </a:r>
            <a:r>
              <a:rPr lang="kk-KZ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- заттың, нәрсенің, құбылыстың белгісін, қасиетін, сапасын өзге затпен не құбылыспен салыстыра суреттеу арқылы көрсететін көркемдік ұғым. Олар –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дай, -дей, -тай, -тей,- дайын,-дейін</a:t>
            </a:r>
            <a:r>
              <a:rPr lang="kk-KZ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-ша, -ше жұрнақтары мен 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секілді, сияқты, тәрізді, бейне, тең, ұқсас </a:t>
            </a:r>
            <a:r>
              <a:rPr lang="kk-KZ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сөздерінің көмегімен жасалады.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4085" y="1808956"/>
            <a:ext cx="3126557" cy="2062103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Эпитет– </a:t>
            </a:r>
            <a:r>
              <a:rPr lang="kk-KZ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заттың, яки құбылыстың ерекшелігін, сыр-сипатын бейнелі түрде танытатын поэтикалық және стилистикалық ұғым. Мысалы: </a:t>
            </a:r>
          </a:p>
          <a:p>
            <a:pPr algn="just"/>
            <a:r>
              <a:rPr lang="kk-KZ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Қараңғы түнде тау қалғып... «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қараңғы</a:t>
            </a:r>
            <a:r>
              <a:rPr lang="kk-KZ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 – эпитет, түннің қандай екенін ерекшелеп тұр.</a:t>
            </a:r>
            <a:endParaRPr lang="ru-RU" sz="16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3189" y="1427329"/>
            <a:ext cx="3481011" cy="2308324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Метафора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троптың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бір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түрі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Құбылыстар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заттардың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ұқсастық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белгілері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негізінде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астарлы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мағынада</a:t>
            </a:r>
            <a:r>
              <a:rPr lang="ru-RU" sz="16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қолданылуы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Мен-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ақсұңқар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құстың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сойы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едім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... </a:t>
            </a:r>
          </a:p>
          <a:p>
            <a:pPr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Жалынмын</a:t>
            </a:r>
            <a:r>
              <a:rPr 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мен,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келме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жақын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жанарсың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балаң жарық күнде </a:t>
            </a:r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сәуле қуған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186187" y="780998"/>
            <a:ext cx="5917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850" y="4506734"/>
            <a:ext cx="9457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Метонимия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–троптың бір түрі, ауыстыру,қайтадан атау.Өзара байланысты балама ұғымдарды</a:t>
            </a:r>
          </a:p>
          <a:p>
            <a:pPr lvl="0"/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қолдану 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құбылыс  орнына оның ерекше қасиетін көрсету .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әскерді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lvl="0"/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бүркітті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ақиық</a:t>
            </a:r>
            <a:r>
              <a:rPr lang="ru-RU" i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мұзбалақ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қылышты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ru-RU" i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наркескен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айту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метонимияға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Синекдоха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–мегзеу, бүтіннің орнына бөлшекті, жалпының орнына жалқыны қолдану.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Мысалы , «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тайлы –тұяғы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қалмай келді»,  «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бағар көбейсін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90069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Прямоугольник 74">
            <a:extLst>
              <a:ext uri="{FF2B5EF4-FFF2-40B4-BE49-F238E27FC236}">
                <a16:creationId xmlns:a16="http://schemas.microsoft.com/office/drawing/2014/main" xmlns="" id="{0B8EFA9A-0D1A-4C7B-BC8A-33FE5446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7019"/>
              </p:ext>
            </p:extLst>
          </p:nvPr>
        </p:nvGraphicFramePr>
        <p:xfrm>
          <a:off x="757238" y="1955800"/>
          <a:ext cx="10257082" cy="415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179"/>
                <a:gridCol w="1945504"/>
                <a:gridCol w="373739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Әр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жақтың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қошқарлары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марқалары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Әр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жерде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ауыр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қотан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алқалады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Жиылды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Сағынайдың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сорпасына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Асын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жеп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атын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шауып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тарқағалы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синекдоха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3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Құз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тұра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келді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алас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ұрып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Сарыны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қорашсынып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баласынып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Тап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берді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қабан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сары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мысыққа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Байғұсқа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болды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тым-ақ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жан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ашырлық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эпитет</a:t>
                      </a:r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34155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Салпы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ерін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сүйек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салбыр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тірсек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Қатыбас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қаншыр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мойын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өндіршек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Бітімі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йқы-шойқы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орда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шорқы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Пішкендей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жануарды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олақ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өлшеп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метонимия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70" y="214640"/>
            <a:ext cx="2703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т</a:t>
            </a:r>
            <a:r>
              <a:rPr lang="kk-KZ" altLang="ru-RU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апсырма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212" y="1096635"/>
            <a:ext cx="967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Ерекшеленіп берілген сөз, сөз тіркестерін көркемдегіш құралдармен сәйкестендіріңіз.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38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Прямоугольник 74">
            <a:extLst>
              <a:ext uri="{FF2B5EF4-FFF2-40B4-BE49-F238E27FC236}">
                <a16:creationId xmlns:a16="http://schemas.microsoft.com/office/drawing/2014/main" xmlns="" id="{0B8EFA9A-0D1A-4C7B-BC8A-33FE5446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1309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129"/>
              </p:ext>
            </p:extLst>
          </p:nvPr>
        </p:nvGraphicFramePr>
        <p:xfrm>
          <a:off x="757238" y="1955800"/>
          <a:ext cx="10257082" cy="442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691"/>
                <a:gridCol w="2053992"/>
                <a:gridCol w="373739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Әр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жақтың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қошқарлары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марқалары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Әр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жерде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ауыр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қотан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алқалады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Жиылды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Сағынайдың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сорпасына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Асын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жеп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атын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шауып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тарқағалы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синекдоха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3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Құз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тұра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келді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алас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ұрып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Сарыны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қорашсынып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баласынып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Тап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берді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қара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қабан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сары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мысыққа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Байғұсқа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болды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тым-ақ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жан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/>
                          <a:ea typeface="Times New Roman"/>
                        </a:rPr>
                        <a:t>ашырлық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эпитет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34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Салпы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ерін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сүйек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салбыр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тірсек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Қатыбас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қаншыр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мойын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өндіршек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Бітімі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йқы-шойқы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орда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шорқы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Пішкендей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жануарды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олақ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өлшеп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Метонимия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70" y="214640"/>
            <a:ext cx="3540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Өзіңді тексер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212" y="1096635"/>
            <a:ext cx="967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Ерекшеленіп берілген сөз, сөз тіркестерін көркемдегіш құралдармен сәйкестендіріңіз.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160936" y="2882685"/>
            <a:ext cx="2092271" cy="22472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160936" y="2650211"/>
            <a:ext cx="2092271" cy="1286358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84922" y="3936569"/>
            <a:ext cx="1968285" cy="1301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98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Берілген үзіндіден метафоралық қолданыстарды тауып, автор ойын талдаңыз.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2703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-т</a:t>
            </a:r>
            <a:r>
              <a:rPr lang="kk-KZ" alt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апсырма</a:t>
            </a:r>
            <a:endParaRPr lang="ru-RU" alt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6474"/>
              </p:ext>
            </p:extLst>
          </p:nvPr>
        </p:nvGraphicFramePr>
        <p:xfrm>
          <a:off x="852488" y="2152078"/>
          <a:ext cx="10346555" cy="24856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2473"/>
                <a:gridCol w="5154082"/>
              </a:tblGrid>
              <a:tr h="2457916">
                <a:tc>
                  <a:txBody>
                    <a:bodyPr/>
                    <a:lstStyle/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Ақанды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сол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күндегі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сопы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десек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Әсем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тау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оған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құбыла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Меккеге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есеп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Ән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азан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әдемі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сөз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– намаз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болып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Кітап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болып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көңілін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ашқан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гүл-бәйшешек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243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8">
            <a:extLst>
              <a:ext uri="{FF2B5EF4-FFF2-40B4-BE49-F238E27FC236}">
                <a16:creationId xmlns:a16="http://schemas.microsoft.com/office/drawing/2014/main" xmlns="" id="{B4315904-E874-4D43-9373-7F83A09F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78775"/>
            <a:ext cx="200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>
            <a:extLst>
              <a:ext uri="{FF2B5EF4-FFF2-40B4-BE49-F238E27FC236}">
                <a16:creationId xmlns:a16="http://schemas.microsoft.com/office/drawing/2014/main" xmlns="" id="{14F99EF1-29E8-4C80-9C6E-09264E3E73CE}"/>
              </a:ext>
            </a:extLst>
          </p:cNvPr>
          <p:cNvSpPr>
            <a:spLocks/>
          </p:cNvSpPr>
          <p:nvPr/>
        </p:nvSpPr>
        <p:spPr bwMode="auto">
          <a:xfrm>
            <a:off x="1588" y="-12700"/>
            <a:ext cx="12190412" cy="977900"/>
          </a:xfrm>
          <a:custGeom>
            <a:avLst/>
            <a:gdLst>
              <a:gd name="T0" fmla="*/ 0 w 15238094"/>
              <a:gd name="T1" fmla="*/ 2397 h 1221740"/>
              <a:gd name="T2" fmla="*/ 29469 w 15238094"/>
              <a:gd name="T3" fmla="*/ 2397 h 1221740"/>
              <a:gd name="T4" fmla="*/ 29469 w 15238094"/>
              <a:gd name="T5" fmla="*/ 0 h 1221740"/>
              <a:gd name="T6" fmla="*/ 0 w 15238094"/>
              <a:gd name="T7" fmla="*/ 0 h 1221740"/>
              <a:gd name="T8" fmla="*/ 0 w 15238094"/>
              <a:gd name="T9" fmla="*/ 2397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92D050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Google Shape;77;p1">
            <a:extLst>
              <a:ext uri="{FF2B5EF4-FFF2-40B4-BE49-F238E27FC236}">
                <a16:creationId xmlns:a16="http://schemas.microsoft.com/office/drawing/2014/main" xmlns="" id="{392DA090-6759-4C50-89AF-898794F85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725" y="6621463"/>
            <a:ext cx="11728450" cy="254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>
            <a:extLst>
              <a:ext uri="{FF2B5EF4-FFF2-40B4-BE49-F238E27FC236}">
                <a16:creationId xmlns:a16="http://schemas.microsoft.com/office/drawing/2014/main" xmlns="" id="{29772BD1-3A89-49FB-95AF-FEDCFB1DE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238" y="6364288"/>
            <a:ext cx="10693400" cy="36512"/>
          </a:xfrm>
          <a:prstGeom prst="straightConnector1">
            <a:avLst/>
          </a:prstGeom>
          <a:ln w="28575">
            <a:solidFill>
              <a:srgbClr val="7030A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33476" y="1185863"/>
            <a:ext cx="882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Берілген </a:t>
            </a:r>
            <a:r>
              <a:rPr lang="kk-KZ" sz="24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үзіндіден метафоралық қолданыстарды тауып, автор ойын талдаңыз.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8F1B6FD4-5F80-4E21-B512-45706780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273050"/>
            <a:ext cx="345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Өзіңді тексер </a:t>
            </a:r>
            <a:endParaRPr lang="ru-RU" alt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15577"/>
              </p:ext>
            </p:extLst>
          </p:nvPr>
        </p:nvGraphicFramePr>
        <p:xfrm>
          <a:off x="757238" y="2539536"/>
          <a:ext cx="10346555" cy="24579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2473"/>
                <a:gridCol w="5154082"/>
              </a:tblGrid>
              <a:tr h="2457916">
                <a:tc>
                  <a:txBody>
                    <a:bodyPr/>
                    <a:lstStyle/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Ақанды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күндегі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сопы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десек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Әсем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тау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оған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құбыла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Меккеге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есеп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азан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әдемі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сөз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намаз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болып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Кітап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болып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көңілін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ашқан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гүл-бәйшешек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indent="0" algn="l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Метафоралық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сөз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түзілістері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бірінші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тармақта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айтылған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Ақан-сопы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деген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ұғымнан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туындайды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Әсем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тау-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құбыла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 Мекке,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ән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азан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әдемі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сөз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– намаз,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кітап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сияқты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ұтымды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метафоралық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тіркестер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арқылы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0" smtClean="0">
                          <a:effectLst/>
                          <a:latin typeface="Times New Roman"/>
                          <a:ea typeface="Times New Roman"/>
                        </a:rPr>
                        <a:t>берген</a:t>
                      </a:r>
                      <a:r>
                        <a:rPr lang="ru-RU" sz="1600" smtClean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Ақан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серінің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рухани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жан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дүниесінің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байлығын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шебер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Times New Roman"/>
                          <a:ea typeface="Times New Roman"/>
                        </a:rPr>
                        <a:t>суреттей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Times New Roman"/>
                          <a:ea typeface="Times New Roman"/>
                        </a:rPr>
                        <a:t>білген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39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1402</TotalTime>
  <Words>851</Words>
  <Application>Microsoft Office PowerPoint</Application>
  <PresentationFormat>Широкоэкранный</PresentationFormat>
  <Paragraphs>153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Neo Sans Cyr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42</cp:lastModifiedBy>
  <cp:revision>94</cp:revision>
  <dcterms:created xsi:type="dcterms:W3CDTF">2020-11-19T04:55:18Z</dcterms:created>
  <dcterms:modified xsi:type="dcterms:W3CDTF">2021-01-15T04:26:32Z</dcterms:modified>
</cp:coreProperties>
</file>