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13"/>
  </p:notesMasterIdLst>
  <p:sldIdLst>
    <p:sldId id="264" r:id="rId2"/>
    <p:sldId id="256" r:id="rId3"/>
    <p:sldId id="258" r:id="rId4"/>
    <p:sldId id="266" r:id="rId5"/>
    <p:sldId id="260" r:id="rId6"/>
    <p:sldId id="267" r:id="rId7"/>
    <p:sldId id="268" r:id="rId8"/>
    <p:sldId id="262" r:id="rId9"/>
    <p:sldId id="270" r:id="rId10"/>
    <p:sldId id="269" r:id="rId11"/>
    <p:sldId id="263"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Светлы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A14696-AACE-4CD3-88A8-FC0571B6423D}" type="datetimeFigureOut">
              <a:rPr lang="ru-RU" smtClean="0"/>
              <a:t>01.04.2021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1B326F-DE1C-4B1B-BFCE-4C28BAA745C9}" type="slidenum">
              <a:rPr lang="ru-RU" smtClean="0"/>
              <a:t>‹#›</a:t>
            </a:fld>
            <a:endParaRPr lang="ru-RU"/>
          </a:p>
        </p:txBody>
      </p:sp>
    </p:spTree>
    <p:extLst>
      <p:ext uri="{BB962C8B-B14F-4D97-AF65-F5344CB8AC3E}">
        <p14:creationId xmlns:p14="http://schemas.microsoft.com/office/powerpoint/2010/main" val="154765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31B326F-DE1C-4B1B-BFCE-4C28BAA745C9}" type="slidenum">
              <a:rPr lang="ru-RU" smtClean="0"/>
              <a:t>3</a:t>
            </a:fld>
            <a:endParaRPr lang="ru-RU"/>
          </a:p>
        </p:txBody>
      </p:sp>
    </p:spTree>
    <p:extLst>
      <p:ext uri="{BB962C8B-B14F-4D97-AF65-F5344CB8AC3E}">
        <p14:creationId xmlns:p14="http://schemas.microsoft.com/office/powerpoint/2010/main" val="17750339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4E5DBA9-620B-478B-8879-351B9859973E}" type="datetimeFigureOut">
              <a:rPr lang="ru-RU" smtClean="0"/>
              <a:t>01.04.2021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553C59-30EB-4249-8504-3CAB9517F991}" type="slidenum">
              <a:rPr lang="ru-RU" smtClean="0"/>
              <a:t>‹#›</a:t>
            </a:fld>
            <a:endParaRPr lang="ru-RU"/>
          </a:p>
        </p:txBody>
      </p:sp>
    </p:spTree>
    <p:extLst>
      <p:ext uri="{BB962C8B-B14F-4D97-AF65-F5344CB8AC3E}">
        <p14:creationId xmlns:p14="http://schemas.microsoft.com/office/powerpoint/2010/main" val="90079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4E5DBA9-620B-478B-8879-351B9859973E}" type="datetimeFigureOut">
              <a:rPr lang="ru-RU" smtClean="0"/>
              <a:t>01.04.2021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D553C59-30EB-4249-8504-3CAB9517F991}" type="slidenum">
              <a:rPr lang="ru-RU" smtClean="0"/>
              <a:t>‹#›</a:t>
            </a:fld>
            <a:endParaRPr lang="ru-RU"/>
          </a:p>
        </p:txBody>
      </p:sp>
    </p:spTree>
    <p:extLst>
      <p:ext uri="{BB962C8B-B14F-4D97-AF65-F5344CB8AC3E}">
        <p14:creationId xmlns:p14="http://schemas.microsoft.com/office/powerpoint/2010/main" val="1013878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4E5DBA9-620B-478B-8879-351B9859973E}" type="datetimeFigureOut">
              <a:rPr lang="ru-RU" smtClean="0"/>
              <a:t>01.04.2021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D553C59-30EB-4249-8504-3CAB9517F991}" type="slidenum">
              <a:rPr lang="ru-RU" smtClean="0"/>
              <a:t>‹#›</a:t>
            </a:fld>
            <a:endParaRPr lang="ru-RU"/>
          </a:p>
        </p:txBody>
      </p:sp>
    </p:spTree>
    <p:extLst>
      <p:ext uri="{BB962C8B-B14F-4D97-AF65-F5344CB8AC3E}">
        <p14:creationId xmlns:p14="http://schemas.microsoft.com/office/powerpoint/2010/main" val="745238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4E5DBA9-620B-478B-8879-351B9859973E}" type="datetimeFigureOut">
              <a:rPr lang="ru-RU" smtClean="0"/>
              <a:t>01.04.2021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D553C59-30EB-4249-8504-3CAB9517F991}" type="slidenum">
              <a:rPr lang="ru-RU" smtClean="0"/>
              <a:t>‹#›</a:t>
            </a:fld>
            <a:endParaRPr lang="ru-RU"/>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80455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4E5DBA9-620B-478B-8879-351B9859973E}" type="datetimeFigureOut">
              <a:rPr lang="ru-RU" smtClean="0"/>
              <a:t>01.04.2021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D553C59-30EB-4249-8504-3CAB9517F991}" type="slidenum">
              <a:rPr lang="ru-RU" smtClean="0"/>
              <a:t>‹#›</a:t>
            </a:fld>
            <a:endParaRPr lang="ru-RU"/>
          </a:p>
        </p:txBody>
      </p:sp>
    </p:spTree>
    <p:extLst>
      <p:ext uri="{BB962C8B-B14F-4D97-AF65-F5344CB8AC3E}">
        <p14:creationId xmlns:p14="http://schemas.microsoft.com/office/powerpoint/2010/main" val="923498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54E5DBA9-620B-478B-8879-351B9859973E}" type="datetimeFigureOut">
              <a:rPr lang="ru-RU" smtClean="0"/>
              <a:t>01.04.2021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D553C59-30EB-4249-8504-3CAB9517F991}" type="slidenum">
              <a:rPr lang="ru-RU" smtClean="0"/>
              <a:t>‹#›</a:t>
            </a:fld>
            <a:endParaRPr lang="ru-RU"/>
          </a:p>
        </p:txBody>
      </p:sp>
    </p:spTree>
    <p:extLst>
      <p:ext uri="{BB962C8B-B14F-4D97-AF65-F5344CB8AC3E}">
        <p14:creationId xmlns:p14="http://schemas.microsoft.com/office/powerpoint/2010/main" val="20827576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54E5DBA9-620B-478B-8879-351B9859973E}" type="datetimeFigureOut">
              <a:rPr lang="ru-RU" smtClean="0"/>
              <a:t>01.04.2021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D553C59-30EB-4249-8504-3CAB9517F991}" type="slidenum">
              <a:rPr lang="ru-RU" smtClean="0"/>
              <a:t>‹#›</a:t>
            </a:fld>
            <a:endParaRPr lang="ru-RU"/>
          </a:p>
        </p:txBody>
      </p:sp>
    </p:spTree>
    <p:extLst>
      <p:ext uri="{BB962C8B-B14F-4D97-AF65-F5344CB8AC3E}">
        <p14:creationId xmlns:p14="http://schemas.microsoft.com/office/powerpoint/2010/main" val="36680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E5DBA9-620B-478B-8879-351B9859973E}" type="datetimeFigureOut">
              <a:rPr lang="ru-RU" smtClean="0"/>
              <a:t>01.04.2021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553C59-30EB-4249-8504-3CAB9517F991}" type="slidenum">
              <a:rPr lang="ru-RU" smtClean="0"/>
              <a:t>‹#›</a:t>
            </a:fld>
            <a:endParaRPr lang="ru-RU"/>
          </a:p>
        </p:txBody>
      </p:sp>
    </p:spTree>
    <p:extLst>
      <p:ext uri="{BB962C8B-B14F-4D97-AF65-F5344CB8AC3E}">
        <p14:creationId xmlns:p14="http://schemas.microsoft.com/office/powerpoint/2010/main" val="2824008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ru-RU" smtClean="0"/>
              <a:t>Образец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E5DBA9-620B-478B-8879-351B9859973E}" type="datetimeFigureOut">
              <a:rPr lang="ru-RU" smtClean="0"/>
              <a:t>01.04.2021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553C59-30EB-4249-8504-3CAB9517F991}" type="slidenum">
              <a:rPr lang="ru-RU" smtClean="0"/>
              <a:t>‹#›</a:t>
            </a:fld>
            <a:endParaRPr lang="ru-RU"/>
          </a:p>
        </p:txBody>
      </p:sp>
    </p:spTree>
    <p:extLst>
      <p:ext uri="{BB962C8B-B14F-4D97-AF65-F5344CB8AC3E}">
        <p14:creationId xmlns:p14="http://schemas.microsoft.com/office/powerpoint/2010/main" val="3584188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E5DBA9-620B-478B-8879-351B9859973E}" type="datetimeFigureOut">
              <a:rPr lang="ru-RU" smtClean="0"/>
              <a:t>01.04.2021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553C59-30EB-4249-8504-3CAB9517F991}" type="slidenum">
              <a:rPr lang="ru-RU" smtClean="0"/>
              <a:t>‹#›</a:t>
            </a:fld>
            <a:endParaRPr lang="ru-RU"/>
          </a:p>
        </p:txBody>
      </p:sp>
    </p:spTree>
    <p:extLst>
      <p:ext uri="{BB962C8B-B14F-4D97-AF65-F5344CB8AC3E}">
        <p14:creationId xmlns:p14="http://schemas.microsoft.com/office/powerpoint/2010/main" val="74102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ru-RU" smtClean="0"/>
              <a:t>Образец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4E5DBA9-620B-478B-8879-351B9859973E}" type="datetimeFigureOut">
              <a:rPr lang="ru-RU" smtClean="0"/>
              <a:t>01.04.2021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553C59-30EB-4249-8504-3CAB9517F991}" type="slidenum">
              <a:rPr lang="ru-RU" smtClean="0"/>
              <a:t>‹#›</a:t>
            </a:fld>
            <a:endParaRPr lang="ru-RU"/>
          </a:p>
        </p:txBody>
      </p:sp>
    </p:spTree>
    <p:extLst>
      <p:ext uri="{BB962C8B-B14F-4D97-AF65-F5344CB8AC3E}">
        <p14:creationId xmlns:p14="http://schemas.microsoft.com/office/powerpoint/2010/main" val="3091449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smtClean="0"/>
              <a:t>Образец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4E5DBA9-620B-478B-8879-351B9859973E}" type="datetimeFigureOut">
              <a:rPr lang="ru-RU" smtClean="0"/>
              <a:t>01.04.2021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D553C59-30EB-4249-8504-3CAB9517F991}" type="slidenum">
              <a:rPr lang="ru-RU" smtClean="0"/>
              <a:t>‹#›</a:t>
            </a:fld>
            <a:endParaRPr lang="ru-RU"/>
          </a:p>
        </p:txBody>
      </p:sp>
    </p:spTree>
    <p:extLst>
      <p:ext uri="{BB962C8B-B14F-4D97-AF65-F5344CB8AC3E}">
        <p14:creationId xmlns:p14="http://schemas.microsoft.com/office/powerpoint/2010/main" val="3003054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Content Placeholder 3"/>
          <p:cNvSpPr>
            <a:spLocks noGrp="1"/>
          </p:cNvSpPr>
          <p:nvPr>
            <p:ph sz="quarter" idx="13"/>
          </p:nvPr>
        </p:nvSpPr>
        <p:spPr>
          <a:xfrm>
            <a:off x="913774" y="3051012"/>
            <a:ext cx="5106027" cy="2740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3" name="Content Placeholder 5"/>
          <p:cNvSpPr>
            <a:spLocks noGrp="1"/>
          </p:cNvSpPr>
          <p:nvPr>
            <p:ph sz="quarter" idx="14"/>
          </p:nvPr>
        </p:nvSpPr>
        <p:spPr>
          <a:xfrm>
            <a:off x="6172200" y="3051012"/>
            <a:ext cx="5105401" cy="2740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4E5DBA9-620B-478B-8879-351B9859973E}" type="datetimeFigureOut">
              <a:rPr lang="ru-RU" smtClean="0"/>
              <a:t>01.04.2021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D553C59-30EB-4249-8504-3CAB9517F991}" type="slidenum">
              <a:rPr lang="ru-RU" smtClean="0"/>
              <a:t>‹#›</a:t>
            </a:fld>
            <a:endParaRPr lang="ru-RU"/>
          </a:p>
        </p:txBody>
      </p:sp>
    </p:spTree>
    <p:extLst>
      <p:ext uri="{BB962C8B-B14F-4D97-AF65-F5344CB8AC3E}">
        <p14:creationId xmlns:p14="http://schemas.microsoft.com/office/powerpoint/2010/main" val="1775131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4E5DBA9-620B-478B-8879-351B9859973E}" type="datetimeFigureOut">
              <a:rPr lang="ru-RU" smtClean="0"/>
              <a:t>01.04.2021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D553C59-30EB-4249-8504-3CAB9517F991}" type="slidenum">
              <a:rPr lang="ru-RU" smtClean="0"/>
              <a:t>‹#›</a:t>
            </a:fld>
            <a:endParaRPr lang="ru-RU"/>
          </a:p>
        </p:txBody>
      </p:sp>
    </p:spTree>
    <p:extLst>
      <p:ext uri="{BB962C8B-B14F-4D97-AF65-F5344CB8AC3E}">
        <p14:creationId xmlns:p14="http://schemas.microsoft.com/office/powerpoint/2010/main" val="1186224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54E5DBA9-620B-478B-8879-351B9859973E}" type="datetimeFigureOut">
              <a:rPr lang="ru-RU" smtClean="0"/>
              <a:t>01.04.2021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D553C59-30EB-4249-8504-3CAB9517F991}" type="slidenum">
              <a:rPr lang="ru-RU" smtClean="0"/>
              <a:t>‹#›</a:t>
            </a:fld>
            <a:endParaRPr lang="ru-RU"/>
          </a:p>
        </p:txBody>
      </p:sp>
    </p:spTree>
    <p:extLst>
      <p:ext uri="{BB962C8B-B14F-4D97-AF65-F5344CB8AC3E}">
        <p14:creationId xmlns:p14="http://schemas.microsoft.com/office/powerpoint/2010/main" val="675726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ru-RU" smtClean="0"/>
              <a:t>Образец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4E5DBA9-620B-478B-8879-351B9859973E}" type="datetimeFigureOut">
              <a:rPr lang="ru-RU" smtClean="0"/>
              <a:t>01.04.2021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D553C59-30EB-4249-8504-3CAB9517F991}" type="slidenum">
              <a:rPr lang="ru-RU" smtClean="0"/>
              <a:t>‹#›</a:t>
            </a:fld>
            <a:endParaRPr lang="ru-RU"/>
          </a:p>
        </p:txBody>
      </p:sp>
    </p:spTree>
    <p:extLst>
      <p:ext uri="{BB962C8B-B14F-4D97-AF65-F5344CB8AC3E}">
        <p14:creationId xmlns:p14="http://schemas.microsoft.com/office/powerpoint/2010/main" val="2657662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4E5DBA9-620B-478B-8879-351B9859973E}" type="datetimeFigureOut">
              <a:rPr lang="ru-RU" smtClean="0"/>
              <a:t>01.04.2021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D553C59-30EB-4249-8504-3CAB9517F991}" type="slidenum">
              <a:rPr lang="ru-RU" smtClean="0"/>
              <a:t>‹#›</a:t>
            </a:fld>
            <a:endParaRPr lang="ru-RU"/>
          </a:p>
        </p:txBody>
      </p:sp>
    </p:spTree>
    <p:extLst>
      <p:ext uri="{BB962C8B-B14F-4D97-AF65-F5344CB8AC3E}">
        <p14:creationId xmlns:p14="http://schemas.microsoft.com/office/powerpoint/2010/main" val="3997156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54E5DBA9-620B-478B-8879-351B9859973E}" type="datetimeFigureOut">
              <a:rPr lang="ru-RU" smtClean="0"/>
              <a:t>01.04.2021</a:t>
            </a:fld>
            <a:endParaRPr lang="ru-RU"/>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ru-RU"/>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5D553C59-30EB-4249-8504-3CAB9517F991}" type="slidenum">
              <a:rPr lang="ru-RU" smtClean="0"/>
              <a:t>‹#›</a:t>
            </a:fld>
            <a:endParaRPr lang="ru-RU"/>
          </a:p>
        </p:txBody>
      </p:sp>
    </p:spTree>
    <p:extLst>
      <p:ext uri="{BB962C8B-B14F-4D97-AF65-F5344CB8AC3E}">
        <p14:creationId xmlns:p14="http://schemas.microsoft.com/office/powerpoint/2010/main" val="3939844571"/>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6" r:id="rId14"/>
    <p:sldLayoutId id="2147483727" r:id="rId15"/>
    <p:sldLayoutId id="2147483728" r:id="rId16"/>
    <p:sldLayoutId id="214748372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96289" y="839811"/>
            <a:ext cx="9005455" cy="4031873"/>
          </a:xfrm>
          <a:prstGeom prst="rect">
            <a:avLst/>
          </a:prstGeom>
        </p:spPr>
        <p:txBody>
          <a:bodyPr wrap="square">
            <a:spAutoFit/>
          </a:bodyPr>
          <a:lstStyle/>
          <a:p>
            <a:pPr algn="ctr"/>
            <a:r>
              <a:rPr lang="kk-KZ" sz="3200" b="1" i="0" dirty="0" smtClean="0">
                <a:solidFill>
                  <a:srgbClr val="002060"/>
                </a:solidFill>
                <a:effectLst/>
                <a:latin typeface="Times New Roman" panose="02020603050405020304" pitchFamily="18" charset="0"/>
                <a:cs typeface="Times New Roman" panose="02020603050405020304" pitchFamily="18" charset="0"/>
              </a:rPr>
              <a:t>ІІІ БӨЛІМ</a:t>
            </a:r>
          </a:p>
          <a:p>
            <a:pPr algn="ctr"/>
            <a:endParaRPr lang="kk-KZ" sz="4000" b="1" i="0" dirty="0" smtClean="0">
              <a:solidFill>
                <a:srgbClr val="002060"/>
              </a:solidFill>
              <a:effectLst/>
              <a:latin typeface="Times New Roman" panose="02020603050405020304" pitchFamily="18" charset="0"/>
              <a:cs typeface="Times New Roman" panose="02020603050405020304" pitchFamily="18" charset="0"/>
            </a:endParaRPr>
          </a:p>
          <a:p>
            <a:pPr algn="ctr"/>
            <a:r>
              <a:rPr lang="kk-KZ" sz="3600" b="1" dirty="0" smtClean="0">
                <a:solidFill>
                  <a:srgbClr val="002060"/>
                </a:solidFill>
                <a:latin typeface="Times New Roman" panose="02020603050405020304" pitchFamily="18" charset="0"/>
                <a:cs typeface="Times New Roman" panose="02020603050405020304" pitchFamily="18" charset="0"/>
              </a:rPr>
              <a:t>АДАМ ЖАНЫНЫҢ ҚҰПИЯСЫ</a:t>
            </a:r>
          </a:p>
          <a:p>
            <a:pPr algn="ctr"/>
            <a:endParaRPr lang="kk-KZ" sz="4000" b="1" i="0" dirty="0">
              <a:solidFill>
                <a:srgbClr val="002060"/>
              </a:solidFill>
              <a:effectLst/>
              <a:latin typeface="Times New Roman" panose="02020603050405020304" pitchFamily="18" charset="0"/>
              <a:cs typeface="Times New Roman" panose="02020603050405020304" pitchFamily="18" charset="0"/>
            </a:endParaRPr>
          </a:p>
          <a:p>
            <a:pPr algn="ctr"/>
            <a:r>
              <a:rPr lang="kk-KZ" sz="3600" b="1" i="0" dirty="0" smtClean="0">
                <a:solidFill>
                  <a:srgbClr val="002060"/>
                </a:solidFill>
                <a:effectLst/>
                <a:latin typeface="Times New Roman" panose="02020603050405020304" pitchFamily="18" charset="0"/>
                <a:cs typeface="Times New Roman" panose="02020603050405020304" pitchFamily="18" charset="0"/>
              </a:rPr>
              <a:t>САБАҚТЫҢ ТАҚЫРЫБЫ:</a:t>
            </a:r>
          </a:p>
          <a:p>
            <a:pPr algn="ctr"/>
            <a:endParaRPr lang="kk-KZ" sz="3600" b="1" i="0" dirty="0" smtClean="0">
              <a:solidFill>
                <a:srgbClr val="002060"/>
              </a:solidFill>
              <a:effectLst/>
              <a:latin typeface="Times New Roman" panose="02020603050405020304" pitchFamily="18" charset="0"/>
              <a:cs typeface="Times New Roman" panose="02020603050405020304" pitchFamily="18" charset="0"/>
            </a:endParaRPr>
          </a:p>
          <a:p>
            <a:pPr algn="ctr"/>
            <a:r>
              <a:rPr lang="kk-KZ" sz="3600" b="1" dirty="0">
                <a:solidFill>
                  <a:srgbClr val="002060"/>
                </a:solidFill>
                <a:latin typeface="Times New Roman" panose="02020603050405020304" pitchFamily="18" charset="0"/>
                <a:cs typeface="Times New Roman" panose="02020603050405020304" pitchFamily="18" charset="0"/>
              </a:rPr>
              <a:t>Ғабит Мүсірепов «Ұлпан» романы</a:t>
            </a:r>
            <a:endParaRPr lang="ru-RU" sz="3600" b="1" i="0" dirty="0">
              <a:solidFill>
                <a:srgbClr val="002060"/>
              </a:solidFill>
              <a:effectLst/>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9123217" y="5350272"/>
            <a:ext cx="2757054" cy="892552"/>
          </a:xfrm>
          <a:prstGeom prst="rect">
            <a:avLst/>
          </a:prstGeom>
        </p:spPr>
        <p:txBody>
          <a:bodyPr wrap="square">
            <a:spAutoFit/>
          </a:bodyPr>
          <a:lstStyle/>
          <a:p>
            <a:r>
              <a:rPr lang="ru-RU" sz="2600" b="1" dirty="0" err="1" smtClean="0">
                <a:solidFill>
                  <a:srgbClr val="002060"/>
                </a:solidFill>
                <a:latin typeface="Times New Roman" panose="02020603050405020304" pitchFamily="18" charset="0"/>
                <a:cs typeface="Times New Roman" panose="02020603050405020304" pitchFamily="18" charset="0"/>
              </a:rPr>
              <a:t>Қазақ</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әдебиеті</a:t>
            </a:r>
            <a:endParaRPr lang="ru-RU" sz="2600" b="1" dirty="0" smtClean="0">
              <a:solidFill>
                <a:srgbClr val="002060"/>
              </a:solidFill>
              <a:latin typeface="Times New Roman" panose="02020603050405020304" pitchFamily="18" charset="0"/>
              <a:cs typeface="Times New Roman" panose="02020603050405020304" pitchFamily="18" charset="0"/>
            </a:endParaRPr>
          </a:p>
          <a:p>
            <a:r>
              <a:rPr lang="kk-KZ" sz="2600" b="1" i="0" dirty="0" smtClean="0">
                <a:solidFill>
                  <a:srgbClr val="002060"/>
                </a:solidFill>
                <a:effectLst/>
                <a:latin typeface="Times New Roman" panose="02020603050405020304" pitchFamily="18" charset="0"/>
                <a:cs typeface="Times New Roman" panose="02020603050405020304" pitchFamily="18" charset="0"/>
              </a:rPr>
              <a:t>9-сынып</a:t>
            </a:r>
            <a:endParaRPr lang="ru-RU" sz="2600" b="1" i="0" dirty="0">
              <a:solidFill>
                <a:srgbClr val="00206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93840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429490" y="720766"/>
            <a:ext cx="9982425" cy="1569660"/>
          </a:xfrm>
          <a:prstGeom prst="rect">
            <a:avLst/>
          </a:prstGeom>
        </p:spPr>
        <p:txBody>
          <a:bodyPr wrap="square">
            <a:spAutoFit/>
          </a:bodyPr>
          <a:lstStyle/>
          <a:p>
            <a:pPr>
              <a:spcAft>
                <a:spcPts val="0"/>
              </a:spcAft>
            </a:pPr>
            <a:r>
              <a:rPr lang="kk-KZ" sz="36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Өзіңді тексер!</a:t>
            </a:r>
          </a:p>
          <a:p>
            <a:pPr>
              <a:spcAft>
                <a:spcPts val="0"/>
              </a:spcAft>
            </a:pPr>
            <a:endParaRPr lang="ru-RU" sz="36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r>
              <a:rPr lang="kk-KZ" sz="24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a:solidFill>
                <a:srgbClr val="002060"/>
              </a:solidFill>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748145" y="1706663"/>
            <a:ext cx="10640291" cy="2554545"/>
          </a:xfrm>
          <a:prstGeom prst="rect">
            <a:avLst/>
          </a:prstGeom>
        </p:spPr>
        <p:txBody>
          <a:bodyPr wrap="square">
            <a:spAutoFit/>
          </a:bodyPr>
          <a:lstStyle/>
          <a:p>
            <a:r>
              <a:rPr lang="kk-KZ" sz="3200" dirty="0">
                <a:solidFill>
                  <a:srgbClr val="002060"/>
                </a:solidFill>
                <a:latin typeface="Times New Roman" panose="02020603050405020304" pitchFamily="18" charset="0"/>
                <a:cs typeface="Times New Roman" panose="02020603050405020304" pitchFamily="18" charset="0"/>
              </a:rPr>
              <a:t>Ұлпан бір түсініксіз күлкімен күле бастады. Тоқтай алмай күлді. Қуаныш күлкісі, ойын – қалжың күлкісі бұлай болмайды. Бұлай күлгенінен де жылағаны жақсы болар еді. Жынданып кеткендей атынан ауып ар жағына қарай құлап кетіп барады.</a:t>
            </a:r>
            <a:endParaRPr lang="ru-RU"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03184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34293" y="1126796"/>
            <a:ext cx="10917380" cy="4031873"/>
          </a:xfrm>
          <a:prstGeom prst="rect">
            <a:avLst/>
          </a:prstGeom>
        </p:spPr>
        <p:txBody>
          <a:bodyPr wrap="square">
            <a:spAutoFit/>
          </a:bodyPr>
          <a:lstStyle/>
          <a:p>
            <a:pPr>
              <a:spcAft>
                <a:spcPts val="0"/>
              </a:spcAft>
            </a:pPr>
            <a:r>
              <a:rPr lang="kk-KZ" sz="3200" b="1" dirty="0" smtClean="0">
                <a:solidFill>
                  <a:srgbClr val="002060"/>
                </a:solidFill>
                <a:latin typeface="Times New Roman" panose="02020603050405020304" pitchFamily="18" charset="0"/>
                <a:cs typeface="Times New Roman" panose="02020603050405020304" pitchFamily="18" charset="0"/>
              </a:rPr>
              <a:t>Бүгінгі сабақта:</a:t>
            </a:r>
          </a:p>
          <a:p>
            <a:r>
              <a:rPr lang="kk-KZ" sz="3200" dirty="0" smtClean="0">
                <a:solidFill>
                  <a:srgbClr val="002060"/>
                </a:solidFill>
                <a:latin typeface="Times New Roman" panose="02020603050405020304" pitchFamily="18" charset="0"/>
                <a:cs typeface="Times New Roman" panose="02020603050405020304" pitchFamily="18" charset="0"/>
              </a:rPr>
              <a:t>- </a:t>
            </a:r>
            <a:r>
              <a:rPr lang="kk-KZ" sz="3200" dirty="0">
                <a:solidFill>
                  <a:srgbClr val="002060"/>
                </a:solidFill>
                <a:latin typeface="Times New Roman" panose="02020603050405020304" pitchFamily="18" charset="0"/>
                <a:cs typeface="Times New Roman" panose="02020603050405020304" pitchFamily="18" charset="0"/>
              </a:rPr>
              <a:t>шығармадағы әдеби тілді құбылту мен айшықтаудың (троп пен фигура) түрлерін </a:t>
            </a:r>
            <a:r>
              <a:rPr lang="kk-KZ" sz="3200" dirty="0" smtClean="0">
                <a:solidFill>
                  <a:srgbClr val="002060"/>
                </a:solidFill>
                <a:latin typeface="Times New Roman" panose="02020603050405020304" pitchFamily="18" charset="0"/>
                <a:cs typeface="Times New Roman" panose="02020603050405020304" pitchFamily="18" charset="0"/>
              </a:rPr>
              <a:t>талдауды </a:t>
            </a:r>
            <a:r>
              <a:rPr lang="kk-KZ" sz="3200" dirty="0">
                <a:solidFill>
                  <a:srgbClr val="002060"/>
                </a:solidFill>
                <a:latin typeface="Times New Roman" panose="02020603050405020304" pitchFamily="18" charset="0"/>
                <a:cs typeface="Times New Roman" panose="02020603050405020304" pitchFamily="18" charset="0"/>
              </a:rPr>
              <a:t>және автор стиліне баға беруді </a:t>
            </a:r>
            <a:r>
              <a:rPr lang="kk-KZ" sz="3200" dirty="0" smtClean="0">
                <a:solidFill>
                  <a:srgbClr val="002060"/>
                </a:solidFill>
                <a:latin typeface="Times New Roman" panose="02020603050405020304" pitchFamily="18" charset="0"/>
                <a:cs typeface="Times New Roman" panose="02020603050405020304" pitchFamily="18" charset="0"/>
              </a:rPr>
              <a:t>меңгердіңіздер.</a:t>
            </a:r>
            <a:endParaRPr lang="kk-KZ" sz="3200" b="1" dirty="0" smtClean="0">
              <a:solidFill>
                <a:srgbClr val="002060"/>
              </a:solidFill>
              <a:latin typeface="Times New Roman" panose="02020603050405020304" pitchFamily="18" charset="0"/>
              <a:cs typeface="Times New Roman" panose="02020603050405020304" pitchFamily="18" charset="0"/>
            </a:endParaRPr>
          </a:p>
          <a:p>
            <a:pPr>
              <a:spcAft>
                <a:spcPts val="0"/>
              </a:spcAft>
            </a:pPr>
            <a:endParaRPr lang="kk-KZ" sz="3200" b="1" dirty="0" smtClean="0">
              <a:solidFill>
                <a:srgbClr val="002060"/>
              </a:solidFill>
              <a:latin typeface="Times New Roman" panose="02020603050405020304" pitchFamily="18" charset="0"/>
              <a:cs typeface="Times New Roman" panose="02020603050405020304" pitchFamily="18" charset="0"/>
            </a:endParaRPr>
          </a:p>
          <a:p>
            <a:pPr>
              <a:spcAft>
                <a:spcPts val="0"/>
              </a:spcAft>
            </a:pPr>
            <a:r>
              <a:rPr lang="kk-KZ" sz="3200" b="1" dirty="0" smtClean="0">
                <a:solidFill>
                  <a:srgbClr val="002060"/>
                </a:solidFill>
                <a:latin typeface="Times New Roman" panose="02020603050405020304" pitchFamily="18" charset="0"/>
                <a:cs typeface="Times New Roman" panose="02020603050405020304" pitchFamily="18" charset="0"/>
              </a:rPr>
              <a:t>Қосымша тапсырма:</a:t>
            </a:r>
          </a:p>
          <a:p>
            <a:pPr>
              <a:spcAft>
                <a:spcPts val="0"/>
              </a:spcAft>
            </a:pPr>
            <a:r>
              <a:rPr lang="kk-KZ" sz="3200" dirty="0" smtClean="0">
                <a:solidFill>
                  <a:srgbClr val="002060"/>
                </a:solidFill>
                <a:latin typeface="Times New Roman" panose="02020603050405020304" pitchFamily="18" charset="0"/>
                <a:cs typeface="Times New Roman" panose="02020603050405020304" pitchFamily="18" charset="0"/>
              </a:rPr>
              <a:t>«Әлем әдебиетіндегі дана әйелдер образы» тақырыбында шағын зерттеу жұмысын жүргізу. </a:t>
            </a:r>
            <a:endParaRPr lang="ru-RU"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404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3857" y="397494"/>
            <a:ext cx="11074796" cy="2800767"/>
          </a:xfrm>
          <a:prstGeom prst="rect">
            <a:avLst/>
          </a:prstGeom>
        </p:spPr>
        <p:txBody>
          <a:bodyPr wrap="square">
            <a:spAutoFit/>
          </a:bodyPr>
          <a:lstStyle/>
          <a:p>
            <a:r>
              <a:rPr lang="kk-KZ" sz="3600" b="1" dirty="0" smtClean="0">
                <a:solidFill>
                  <a:srgbClr val="002060"/>
                </a:solidFill>
                <a:effectLst/>
                <a:latin typeface="Times New Roman" panose="02020603050405020304" pitchFamily="18" charset="0"/>
                <a:ea typeface="Calibri" panose="020F0502020204030204" pitchFamily="34" charset="0"/>
              </a:rPr>
              <a:t>Оқу мақсаты:</a:t>
            </a:r>
          </a:p>
          <a:p>
            <a:endParaRPr lang="kk-KZ" sz="3200" b="1" dirty="0" smtClean="0">
              <a:solidFill>
                <a:srgbClr val="002060"/>
              </a:solidFill>
              <a:effectLst/>
              <a:latin typeface="Times New Roman" panose="02020603050405020304" pitchFamily="18" charset="0"/>
              <a:ea typeface="Calibri" panose="020F0502020204030204" pitchFamily="34" charset="0"/>
            </a:endParaRPr>
          </a:p>
          <a:p>
            <a:r>
              <a:rPr lang="kk-KZ" sz="3600" dirty="0">
                <a:solidFill>
                  <a:srgbClr val="002060"/>
                </a:solidFill>
                <a:latin typeface="Times New Roman" panose="02020603050405020304" pitchFamily="18" charset="0"/>
                <a:cs typeface="Times New Roman" panose="02020603050405020304" pitchFamily="18" charset="0"/>
              </a:rPr>
              <a:t>А/И 9.2.3.1 шығармадағы әдеби тілді құбылту мен айшықтаудың (троп пен фигура) түрлерін талдай отырып, автор стиліне баға беру. </a:t>
            </a:r>
            <a:endParaRPr lang="ru-RU" sz="3600" dirty="0">
              <a:solidFill>
                <a:srgbClr val="002060"/>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554181" y="3008855"/>
            <a:ext cx="11346873" cy="3354765"/>
          </a:xfrm>
          <a:prstGeom prst="rect">
            <a:avLst/>
          </a:prstGeom>
        </p:spPr>
        <p:txBody>
          <a:bodyPr wrap="square">
            <a:spAutoFit/>
          </a:bodyPr>
          <a:lstStyle/>
          <a:p>
            <a:endParaRPr lang="en-US" sz="3200" b="1" dirty="0" smtClean="0">
              <a:solidFill>
                <a:srgbClr val="002060"/>
              </a:solidFill>
              <a:effectLst/>
              <a:latin typeface="Times New Roman" panose="02020603050405020304" pitchFamily="18" charset="0"/>
              <a:ea typeface="Calibri" panose="020F0502020204030204" pitchFamily="34" charset="0"/>
            </a:endParaRPr>
          </a:p>
          <a:p>
            <a:r>
              <a:rPr lang="kk-KZ" sz="3600" b="1" dirty="0" smtClean="0">
                <a:solidFill>
                  <a:srgbClr val="002060"/>
                </a:solidFill>
                <a:effectLst/>
                <a:latin typeface="Times New Roman" panose="02020603050405020304" pitchFamily="18" charset="0"/>
                <a:ea typeface="Calibri" panose="020F0502020204030204" pitchFamily="34" charset="0"/>
              </a:rPr>
              <a:t>Бағалау критерийі: </a:t>
            </a:r>
          </a:p>
          <a:p>
            <a:endParaRPr lang="en-US" sz="3600" b="1" dirty="0" smtClean="0">
              <a:solidFill>
                <a:srgbClr val="002060"/>
              </a:solidFill>
              <a:effectLst/>
              <a:latin typeface="Times New Roman" panose="02020603050405020304" pitchFamily="18" charset="0"/>
              <a:ea typeface="Calibri" panose="020F0502020204030204" pitchFamily="34" charset="0"/>
            </a:endParaRPr>
          </a:p>
          <a:p>
            <a:pPr lvl="0"/>
            <a:r>
              <a:rPr lang="en-US" dirty="0" smtClean="0"/>
              <a:t> </a:t>
            </a:r>
            <a:r>
              <a:rPr lang="en-US" sz="3600" dirty="0" smtClean="0">
                <a:solidFill>
                  <a:srgbClr val="002060"/>
                </a:solidFill>
                <a:latin typeface="Times New Roman" panose="02020603050405020304" pitchFamily="18" charset="0"/>
                <a:cs typeface="Times New Roman" panose="02020603050405020304" pitchFamily="18" charset="0"/>
              </a:rPr>
              <a:t>- </a:t>
            </a:r>
            <a:r>
              <a:rPr lang="kk-KZ" sz="3600" dirty="0" smtClean="0">
                <a:solidFill>
                  <a:srgbClr val="002060"/>
                </a:solidFill>
                <a:latin typeface="Times New Roman" panose="02020603050405020304" pitchFamily="18" charset="0"/>
                <a:cs typeface="Times New Roman" panose="02020603050405020304" pitchFamily="18" charset="0"/>
              </a:rPr>
              <a:t>шығармадағы құбылту мен айшықтаудың түрлеріне талдау жасайды;</a:t>
            </a:r>
            <a:endParaRPr lang="ru-RU" sz="3600" dirty="0">
              <a:solidFill>
                <a:srgbClr val="002060"/>
              </a:solidFill>
              <a:latin typeface="Times New Roman" panose="02020603050405020304" pitchFamily="18" charset="0"/>
              <a:cs typeface="Times New Roman" panose="02020603050405020304" pitchFamily="18" charset="0"/>
            </a:endParaRPr>
          </a:p>
          <a:p>
            <a:r>
              <a:rPr lang="en-US" sz="3600" dirty="0" smtClean="0">
                <a:solidFill>
                  <a:srgbClr val="002060"/>
                </a:solidFill>
                <a:latin typeface="Times New Roman" panose="02020603050405020304" pitchFamily="18" charset="0"/>
                <a:cs typeface="Times New Roman" panose="02020603050405020304" pitchFamily="18" charset="0"/>
              </a:rPr>
              <a:t> - </a:t>
            </a:r>
            <a:r>
              <a:rPr lang="kk-KZ" sz="3600" dirty="0" smtClean="0">
                <a:solidFill>
                  <a:srgbClr val="002060"/>
                </a:solidFill>
                <a:latin typeface="Times New Roman" panose="02020603050405020304" pitchFamily="18" charset="0"/>
                <a:cs typeface="Times New Roman" panose="02020603050405020304" pitchFamily="18" charset="0"/>
              </a:rPr>
              <a:t>автор </a:t>
            </a:r>
            <a:r>
              <a:rPr lang="kk-KZ" sz="3600" dirty="0">
                <a:solidFill>
                  <a:srgbClr val="002060"/>
                </a:solidFill>
                <a:latin typeface="Times New Roman" panose="02020603050405020304" pitchFamily="18" charset="0"/>
                <a:cs typeface="Times New Roman" panose="02020603050405020304" pitchFamily="18" charset="0"/>
              </a:rPr>
              <a:t>стиліне баға </a:t>
            </a:r>
            <a:r>
              <a:rPr lang="kk-KZ" sz="3600" dirty="0" smtClean="0">
                <a:solidFill>
                  <a:srgbClr val="002060"/>
                </a:solidFill>
                <a:latin typeface="Times New Roman" panose="02020603050405020304" pitchFamily="18" charset="0"/>
                <a:cs typeface="Times New Roman" panose="02020603050405020304" pitchFamily="18" charset="0"/>
              </a:rPr>
              <a:t>береді</a:t>
            </a:r>
            <a:r>
              <a:rPr lang="kk-KZ" sz="3600" dirty="0">
                <a:solidFill>
                  <a:srgbClr val="002060"/>
                </a:solidFill>
                <a:latin typeface="Times New Roman" panose="02020603050405020304" pitchFamily="18" charset="0"/>
                <a:cs typeface="Times New Roman" panose="02020603050405020304" pitchFamily="18" charset="0"/>
              </a:rPr>
              <a:t>.</a:t>
            </a:r>
            <a:r>
              <a:rPr lang="kk-KZ" sz="3600" dirty="0" smtClean="0">
                <a:solidFill>
                  <a:srgbClr val="002060"/>
                </a:solidFill>
                <a:latin typeface="Times New Roman" panose="02020603050405020304" pitchFamily="18" charset="0"/>
                <a:cs typeface="Times New Roman" panose="02020603050405020304" pitchFamily="18" charset="0"/>
              </a:rPr>
              <a:t> </a:t>
            </a:r>
            <a:endParaRPr lang="kk-KZ" sz="36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0226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58982" y="570366"/>
            <a:ext cx="10584872" cy="5816977"/>
          </a:xfrm>
          <a:prstGeom prst="rect">
            <a:avLst/>
          </a:prstGeom>
        </p:spPr>
        <p:txBody>
          <a:bodyPr wrap="square">
            <a:spAutoFit/>
          </a:bodyPr>
          <a:lstStyle/>
          <a:p>
            <a:r>
              <a:rPr lang="kk-KZ" sz="3600" b="1" dirty="0" smtClean="0">
                <a:solidFill>
                  <a:srgbClr val="002060"/>
                </a:solidFill>
                <a:latin typeface="Times New Roman" panose="02020603050405020304" pitchFamily="18" charset="0"/>
                <a:cs typeface="Times New Roman" panose="02020603050405020304" pitchFamily="18" charset="0"/>
              </a:rPr>
              <a:t>Әдеби-теориялық ұғым</a:t>
            </a:r>
          </a:p>
          <a:p>
            <a:endParaRPr lang="kk-KZ" sz="2800" b="1" dirty="0" smtClean="0">
              <a:solidFill>
                <a:srgbClr val="002060"/>
              </a:solidFill>
              <a:latin typeface="Times New Roman" panose="02020603050405020304" pitchFamily="18" charset="0"/>
              <a:cs typeface="Times New Roman" panose="02020603050405020304" pitchFamily="18" charset="0"/>
            </a:endParaRPr>
          </a:p>
          <a:p>
            <a:r>
              <a:rPr lang="kk-KZ" sz="2800" b="1" dirty="0" smtClean="0">
                <a:solidFill>
                  <a:srgbClr val="002060"/>
                </a:solidFill>
                <a:latin typeface="Times New Roman" panose="02020603050405020304" pitchFamily="18" charset="0"/>
                <a:cs typeface="Times New Roman" panose="02020603050405020304" pitchFamily="18" charset="0"/>
              </a:rPr>
              <a:t>Тұрақты </a:t>
            </a:r>
            <a:r>
              <a:rPr lang="kk-KZ" sz="2800" b="1" dirty="0">
                <a:solidFill>
                  <a:srgbClr val="002060"/>
                </a:solidFill>
                <a:latin typeface="Times New Roman" panose="02020603050405020304" pitchFamily="18" charset="0"/>
                <a:cs typeface="Times New Roman" panose="02020603050405020304" pitchFamily="18" charset="0"/>
              </a:rPr>
              <a:t>сөз тіркесі (фразеологизм) </a:t>
            </a:r>
            <a:r>
              <a:rPr lang="kk-KZ" sz="2800" dirty="0">
                <a:solidFill>
                  <a:srgbClr val="002060"/>
                </a:solidFill>
                <a:latin typeface="Times New Roman" panose="02020603050405020304" pitchFamily="18" charset="0"/>
                <a:cs typeface="Times New Roman" panose="02020603050405020304" pitchFamily="18" charset="0"/>
              </a:rPr>
              <a:t>дегеніміз – екі немесе одан да көп сөздердің тіркесуінен жасалып, бір ұғымды білдіретін сөздер тобы.</a:t>
            </a:r>
            <a:endParaRPr lang="ru-RU" sz="2800" dirty="0">
              <a:solidFill>
                <a:srgbClr val="002060"/>
              </a:solidFill>
              <a:latin typeface="Times New Roman" panose="02020603050405020304" pitchFamily="18" charset="0"/>
              <a:cs typeface="Times New Roman" panose="02020603050405020304" pitchFamily="18" charset="0"/>
            </a:endParaRPr>
          </a:p>
          <a:p>
            <a:r>
              <a:rPr lang="kk-KZ" sz="2800" b="1" dirty="0">
                <a:solidFill>
                  <a:srgbClr val="002060"/>
                </a:solidFill>
                <a:latin typeface="Times New Roman" panose="02020603050405020304" pitchFamily="18" charset="0"/>
                <a:cs typeface="Times New Roman" panose="02020603050405020304" pitchFamily="18" charset="0"/>
              </a:rPr>
              <a:t>Метафора</a:t>
            </a:r>
            <a:r>
              <a:rPr lang="kk-KZ" sz="2800" dirty="0">
                <a:solidFill>
                  <a:srgbClr val="002060"/>
                </a:solidFill>
                <a:latin typeface="Times New Roman" panose="02020603050405020304" pitchFamily="18" charset="0"/>
                <a:cs typeface="Times New Roman" panose="02020603050405020304" pitchFamily="18" charset="0"/>
              </a:rPr>
              <a:t> – құбылтудың бір түрі. Суреттеп отырған затты не құбылысты айқындау үшін ұқсас басқа затқа не құбылысқа балау.</a:t>
            </a:r>
            <a:endParaRPr lang="ru-RU" sz="2800" dirty="0">
              <a:solidFill>
                <a:srgbClr val="002060"/>
              </a:solidFill>
              <a:latin typeface="Times New Roman" panose="02020603050405020304" pitchFamily="18" charset="0"/>
              <a:cs typeface="Times New Roman" panose="02020603050405020304" pitchFamily="18" charset="0"/>
            </a:endParaRPr>
          </a:p>
          <a:p>
            <a:r>
              <a:rPr lang="kk-KZ" sz="2800" b="1" dirty="0">
                <a:solidFill>
                  <a:srgbClr val="002060"/>
                </a:solidFill>
                <a:latin typeface="Times New Roman" panose="02020603050405020304" pitchFamily="18" charset="0"/>
                <a:cs typeface="Times New Roman" panose="02020603050405020304" pitchFamily="18" charset="0"/>
              </a:rPr>
              <a:t>Теңеу</a:t>
            </a:r>
            <a:r>
              <a:rPr lang="kk-KZ" sz="2800" dirty="0">
                <a:solidFill>
                  <a:srgbClr val="002060"/>
                </a:solidFill>
                <a:latin typeface="Times New Roman" panose="02020603050405020304" pitchFamily="18" charset="0"/>
                <a:cs typeface="Times New Roman" panose="02020603050405020304" pitchFamily="18" charset="0"/>
              </a:rPr>
              <a:t> – затты не құбылысты екінші зат немесе құбылыспен салыстыру арқылы сипаттау.</a:t>
            </a:r>
            <a:endParaRPr lang="ru-RU" sz="2800" dirty="0">
              <a:solidFill>
                <a:srgbClr val="002060"/>
              </a:solidFill>
              <a:latin typeface="Times New Roman" panose="02020603050405020304" pitchFamily="18" charset="0"/>
              <a:cs typeface="Times New Roman" panose="02020603050405020304" pitchFamily="18" charset="0"/>
            </a:endParaRPr>
          </a:p>
          <a:p>
            <a:r>
              <a:rPr lang="kk-KZ" sz="2800" b="1" dirty="0">
                <a:solidFill>
                  <a:srgbClr val="002060"/>
                </a:solidFill>
                <a:latin typeface="Times New Roman" panose="02020603050405020304" pitchFamily="18" charset="0"/>
                <a:cs typeface="Times New Roman" panose="02020603050405020304" pitchFamily="18" charset="0"/>
              </a:rPr>
              <a:t>Кірме сөздер</a:t>
            </a:r>
            <a:r>
              <a:rPr lang="kk-KZ" sz="2800" dirty="0">
                <a:solidFill>
                  <a:srgbClr val="002060"/>
                </a:solidFill>
                <a:latin typeface="Times New Roman" panose="02020603050405020304" pitchFamily="18" charset="0"/>
                <a:cs typeface="Times New Roman" panose="02020603050405020304" pitchFamily="18" charset="0"/>
              </a:rPr>
              <a:t> – басқа тілден енген сөздер (араб, парсы, моңғол, орыс)</a:t>
            </a:r>
            <a:endParaRPr lang="ru-RU" sz="2800" dirty="0">
              <a:solidFill>
                <a:srgbClr val="002060"/>
              </a:solidFill>
              <a:latin typeface="Times New Roman" panose="02020603050405020304" pitchFamily="18" charset="0"/>
              <a:cs typeface="Times New Roman" panose="02020603050405020304" pitchFamily="18" charset="0"/>
            </a:endParaRPr>
          </a:p>
          <a:p>
            <a:r>
              <a:rPr lang="kk-KZ" sz="2800" b="1" dirty="0">
                <a:solidFill>
                  <a:srgbClr val="002060"/>
                </a:solidFill>
                <a:latin typeface="Times New Roman" panose="02020603050405020304" pitchFamily="18" charset="0"/>
                <a:cs typeface="Times New Roman" panose="02020603050405020304" pitchFamily="18" charset="0"/>
              </a:rPr>
              <a:t>Психологизм</a:t>
            </a:r>
            <a:r>
              <a:rPr lang="kk-KZ" sz="2800" dirty="0">
                <a:solidFill>
                  <a:srgbClr val="002060"/>
                </a:solidFill>
                <a:latin typeface="Times New Roman" panose="02020603050405020304" pitchFamily="18" charset="0"/>
                <a:cs typeface="Times New Roman" panose="02020603050405020304" pitchFamily="18" charset="0"/>
              </a:rPr>
              <a:t> – кейіпкердің ішкі </a:t>
            </a:r>
            <a:r>
              <a:rPr lang="kk-KZ" sz="2800" dirty="0" smtClean="0">
                <a:solidFill>
                  <a:srgbClr val="002060"/>
                </a:solidFill>
                <a:latin typeface="Times New Roman" panose="02020603050405020304" pitchFamily="18" charset="0"/>
                <a:cs typeface="Times New Roman" panose="02020603050405020304" pitchFamily="18" charset="0"/>
              </a:rPr>
              <a:t>ойын, </a:t>
            </a:r>
            <a:r>
              <a:rPr lang="kk-KZ" sz="2800" dirty="0">
                <a:solidFill>
                  <a:srgbClr val="002060"/>
                </a:solidFill>
                <a:latin typeface="Times New Roman" panose="02020603050405020304" pitchFamily="18" charset="0"/>
                <a:cs typeface="Times New Roman" panose="02020603050405020304" pitchFamily="18" charset="0"/>
              </a:rPr>
              <a:t>толғанысын, рухани күйзелісін терең әрі детальді түрде бейнелеу. </a:t>
            </a:r>
            <a:endParaRPr lang="ru-RU"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03034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97800" y="471827"/>
            <a:ext cx="10985489" cy="3739485"/>
          </a:xfrm>
          <a:prstGeom prst="rect">
            <a:avLst/>
          </a:prstGeom>
        </p:spPr>
        <p:txBody>
          <a:bodyPr wrap="square">
            <a:spAutoFit/>
          </a:bodyPr>
          <a:lstStyle/>
          <a:p>
            <a:pPr algn="ctr"/>
            <a:r>
              <a:rPr lang="kk-KZ" sz="2700" b="1" dirty="0" smtClean="0">
                <a:solidFill>
                  <a:srgbClr val="002060"/>
                </a:solidFill>
                <a:latin typeface="Times New Roman" panose="02020603050405020304" pitchFamily="18" charset="0"/>
                <a:cs typeface="Times New Roman" panose="02020603050405020304" pitchFamily="18" charset="0"/>
              </a:rPr>
              <a:t>       1-тапсырма </a:t>
            </a:r>
            <a:endParaRPr lang="ru-RU" sz="2700" dirty="0">
              <a:solidFill>
                <a:srgbClr val="002060"/>
              </a:solidFill>
              <a:latin typeface="Times New Roman" panose="02020603050405020304" pitchFamily="18" charset="0"/>
              <a:cs typeface="Times New Roman" panose="02020603050405020304" pitchFamily="18" charset="0"/>
            </a:endParaRPr>
          </a:p>
          <a:p>
            <a:r>
              <a:rPr lang="kk-KZ" sz="2800" dirty="0" smtClean="0">
                <a:solidFill>
                  <a:srgbClr val="002060"/>
                </a:solidFill>
                <a:latin typeface="Times New Roman" panose="02020603050405020304" pitchFamily="18" charset="0"/>
                <a:cs typeface="Times New Roman" panose="02020603050405020304" pitchFamily="18" charset="0"/>
              </a:rPr>
              <a:t>Кестені толтыр.</a:t>
            </a:r>
            <a:endParaRPr lang="ru-RU" sz="2800" dirty="0">
              <a:solidFill>
                <a:srgbClr val="002060"/>
              </a:solidFill>
              <a:latin typeface="Times New Roman" panose="02020603050405020304" pitchFamily="18" charset="0"/>
              <a:cs typeface="Times New Roman" panose="02020603050405020304" pitchFamily="18" charset="0"/>
            </a:endParaRPr>
          </a:p>
          <a:p>
            <a:endParaRPr lang="kk-KZ" sz="2700" b="1" dirty="0" smtClean="0">
              <a:solidFill>
                <a:srgbClr val="002060"/>
              </a:solidFill>
              <a:latin typeface="Times New Roman" panose="02020603050405020304" pitchFamily="18" charset="0"/>
              <a:cs typeface="Times New Roman" panose="02020603050405020304" pitchFamily="18" charset="0"/>
            </a:endParaRPr>
          </a:p>
          <a:p>
            <a:r>
              <a:rPr lang="kk-KZ" sz="2700" b="1" dirty="0" smtClean="0">
                <a:solidFill>
                  <a:srgbClr val="002060"/>
                </a:solidFill>
                <a:latin typeface="Times New Roman" panose="02020603050405020304" pitchFamily="18" charset="0"/>
                <a:cs typeface="Times New Roman" panose="02020603050405020304" pitchFamily="18" charset="0"/>
              </a:rPr>
              <a:t>Дескриптор</a:t>
            </a:r>
            <a:r>
              <a:rPr lang="kk-KZ" sz="2700" b="1" dirty="0">
                <a:solidFill>
                  <a:srgbClr val="002060"/>
                </a:solidFill>
                <a:latin typeface="Times New Roman" panose="02020603050405020304" pitchFamily="18" charset="0"/>
                <a:cs typeface="Times New Roman" panose="02020603050405020304" pitchFamily="18" charset="0"/>
              </a:rPr>
              <a:t>:</a:t>
            </a:r>
            <a:endParaRPr lang="ru-RU" sz="2700" dirty="0">
              <a:solidFill>
                <a:srgbClr val="002060"/>
              </a:solidFill>
              <a:latin typeface="Times New Roman" panose="02020603050405020304" pitchFamily="18" charset="0"/>
              <a:cs typeface="Times New Roman" panose="02020603050405020304" pitchFamily="18" charset="0"/>
            </a:endParaRPr>
          </a:p>
          <a:p>
            <a:pPr lvl="0"/>
            <a:r>
              <a:rPr lang="kk-KZ" dirty="0" smtClean="0"/>
              <a:t> </a:t>
            </a:r>
            <a:r>
              <a:rPr lang="kk-KZ" sz="2800" dirty="0" smtClean="0">
                <a:solidFill>
                  <a:srgbClr val="002060"/>
                </a:solidFill>
                <a:latin typeface="Times New Roman" panose="02020603050405020304" pitchFamily="18" charset="0"/>
                <a:cs typeface="Times New Roman" panose="02020603050405020304" pitchFamily="18" charset="0"/>
              </a:rPr>
              <a:t>- кестені </a:t>
            </a:r>
            <a:r>
              <a:rPr lang="kk-KZ" sz="2800" dirty="0">
                <a:solidFill>
                  <a:srgbClr val="002060"/>
                </a:solidFill>
                <a:latin typeface="Times New Roman" panose="02020603050405020304" pitchFamily="18" charset="0"/>
                <a:cs typeface="Times New Roman" panose="02020603050405020304" pitchFamily="18" charset="0"/>
              </a:rPr>
              <a:t>толтырады;</a:t>
            </a:r>
            <a:endParaRPr lang="ru-RU" sz="2800" dirty="0">
              <a:solidFill>
                <a:srgbClr val="002060"/>
              </a:solidFill>
              <a:latin typeface="Times New Roman" panose="02020603050405020304" pitchFamily="18" charset="0"/>
              <a:cs typeface="Times New Roman" panose="02020603050405020304" pitchFamily="18" charset="0"/>
            </a:endParaRPr>
          </a:p>
          <a:p>
            <a:pPr lvl="0"/>
            <a:r>
              <a:rPr lang="kk-KZ" sz="2800" dirty="0" smtClean="0">
                <a:solidFill>
                  <a:srgbClr val="002060"/>
                </a:solidFill>
                <a:latin typeface="Times New Roman" panose="02020603050405020304" pitchFamily="18" charset="0"/>
                <a:cs typeface="Times New Roman" panose="02020603050405020304" pitchFamily="18" charset="0"/>
              </a:rPr>
              <a:t> - көркемдеуіш </a:t>
            </a:r>
            <a:r>
              <a:rPr lang="kk-KZ" sz="2800" dirty="0">
                <a:solidFill>
                  <a:srgbClr val="002060"/>
                </a:solidFill>
                <a:latin typeface="Times New Roman" panose="02020603050405020304" pitchFamily="18" charset="0"/>
                <a:cs typeface="Times New Roman" panose="02020603050405020304" pitchFamily="18" charset="0"/>
              </a:rPr>
              <a:t>құралдарды табады.</a:t>
            </a:r>
            <a:endParaRPr lang="ru-RU" sz="2800" dirty="0">
              <a:solidFill>
                <a:srgbClr val="002060"/>
              </a:solidFill>
              <a:latin typeface="Times New Roman" panose="02020603050405020304" pitchFamily="18" charset="0"/>
              <a:cs typeface="Times New Roman" panose="02020603050405020304" pitchFamily="18" charset="0"/>
            </a:endParaRPr>
          </a:p>
          <a:p>
            <a:endParaRPr lang="kk-KZ" sz="24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kk-KZ"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endParaRPr lang="kk-KZ" sz="24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229909788"/>
              </p:ext>
            </p:extLst>
          </p:nvPr>
        </p:nvGraphicFramePr>
        <p:xfrm>
          <a:off x="797799" y="3264001"/>
          <a:ext cx="10756891" cy="2818144"/>
        </p:xfrm>
        <a:graphic>
          <a:graphicData uri="http://schemas.openxmlformats.org/drawingml/2006/table">
            <a:tbl>
              <a:tblPr firstRow="1" firstCol="1" bandRow="1">
                <a:tableStyleId>{E8B1032C-EA38-4F05-BA0D-38AFFFC7BED3}</a:tableStyleId>
              </a:tblPr>
              <a:tblGrid>
                <a:gridCol w="3704297">
                  <a:extLst>
                    <a:ext uri="{9D8B030D-6E8A-4147-A177-3AD203B41FA5}">
                      <a16:colId xmlns:a16="http://schemas.microsoft.com/office/drawing/2014/main" val="3835194678"/>
                    </a:ext>
                  </a:extLst>
                </a:gridCol>
                <a:gridCol w="7052594">
                  <a:extLst>
                    <a:ext uri="{9D8B030D-6E8A-4147-A177-3AD203B41FA5}">
                      <a16:colId xmlns:a16="http://schemas.microsoft.com/office/drawing/2014/main" val="2256416794"/>
                    </a:ext>
                  </a:extLst>
                </a:gridCol>
              </a:tblGrid>
              <a:tr h="802540">
                <a:tc>
                  <a:txBody>
                    <a:bodyPr/>
                    <a:lstStyle/>
                    <a:p>
                      <a:r>
                        <a:rPr lang="kk-KZ" sz="2800" dirty="0">
                          <a:solidFill>
                            <a:srgbClr val="002060"/>
                          </a:solidFill>
                          <a:effectLst/>
                          <a:latin typeface="Times New Roman" panose="02020603050405020304" pitchFamily="18" charset="0"/>
                          <a:cs typeface="Times New Roman" panose="02020603050405020304" pitchFamily="18" charset="0"/>
                        </a:rPr>
                        <a:t>Теңеу</a:t>
                      </a:r>
                      <a:endParaRPr lang="ru-RU" sz="280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tc>
                <a:tc>
                  <a:txBody>
                    <a:bodyPr/>
                    <a:lstStyle/>
                    <a:p>
                      <a:r>
                        <a:rPr lang="kk-KZ" sz="1200">
                          <a:effectLst/>
                        </a:rPr>
                        <a:t> </a:t>
                      </a:r>
                      <a:endParaRPr lang="ru-RU" sz="11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76776087"/>
                  </a:ext>
                </a:extLst>
              </a:tr>
              <a:tr h="969105">
                <a:tc>
                  <a:txBody>
                    <a:bodyPr/>
                    <a:lstStyle/>
                    <a:p>
                      <a:r>
                        <a:rPr lang="kk-KZ" sz="2800" dirty="0">
                          <a:solidFill>
                            <a:srgbClr val="002060"/>
                          </a:solidFill>
                          <a:effectLst/>
                          <a:latin typeface="Times New Roman" panose="02020603050405020304" pitchFamily="18" charset="0"/>
                          <a:cs typeface="Times New Roman" panose="02020603050405020304" pitchFamily="18" charset="0"/>
                        </a:rPr>
                        <a:t>Тұрақты сөз тіркесі</a:t>
                      </a:r>
                      <a:endParaRPr lang="ru-RU" sz="2800" dirty="0">
                        <a:solidFill>
                          <a:srgbClr val="002060"/>
                        </a:solidFill>
                        <a:effectLst/>
                        <a:latin typeface="Times New Roman" panose="02020603050405020304" pitchFamily="18" charset="0"/>
                        <a:cs typeface="Times New Roman" panose="02020603050405020304" pitchFamily="18" charset="0"/>
                      </a:endParaRPr>
                    </a:p>
                    <a:p>
                      <a:r>
                        <a:rPr lang="kk-KZ" sz="2800" dirty="0">
                          <a:solidFill>
                            <a:srgbClr val="002060"/>
                          </a:solidFill>
                          <a:effectLst/>
                          <a:latin typeface="Times New Roman" panose="02020603050405020304" pitchFamily="18" charset="0"/>
                          <a:cs typeface="Times New Roman" panose="02020603050405020304" pitchFamily="18" charset="0"/>
                        </a:rPr>
                        <a:t> </a:t>
                      </a:r>
                      <a:endParaRPr lang="ru-RU" sz="280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tc>
                <a:tc>
                  <a:txBody>
                    <a:bodyPr/>
                    <a:lstStyle/>
                    <a:p>
                      <a:r>
                        <a:rPr lang="kk-KZ" sz="1200">
                          <a:effectLst/>
                        </a:rPr>
                        <a:t> </a:t>
                      </a:r>
                      <a:endParaRPr lang="ru-RU" sz="11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6024089"/>
                  </a:ext>
                </a:extLst>
              </a:tr>
              <a:tr h="1046499">
                <a:tc>
                  <a:txBody>
                    <a:bodyPr/>
                    <a:lstStyle/>
                    <a:p>
                      <a:r>
                        <a:rPr lang="kk-KZ" sz="2800" dirty="0">
                          <a:solidFill>
                            <a:srgbClr val="002060"/>
                          </a:solidFill>
                          <a:effectLst/>
                          <a:latin typeface="Times New Roman" panose="02020603050405020304" pitchFamily="18" charset="0"/>
                          <a:cs typeface="Times New Roman" panose="02020603050405020304" pitchFamily="18" charset="0"/>
                        </a:rPr>
                        <a:t>Метафора </a:t>
                      </a:r>
                      <a:endParaRPr lang="ru-RU" sz="280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tc>
                <a:tc>
                  <a:txBody>
                    <a:bodyPr/>
                    <a:lstStyle/>
                    <a:p>
                      <a:r>
                        <a:rPr lang="kk-KZ" sz="1200" dirty="0">
                          <a:effectLst/>
                        </a:rPr>
                        <a:t> </a:t>
                      </a:r>
                      <a:endParaRPr lang="ru-RU" sz="11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81391980"/>
                  </a:ext>
                </a:extLst>
              </a:tr>
            </a:tbl>
          </a:graphicData>
        </a:graphic>
      </p:graphicFrame>
    </p:spTree>
    <p:extLst>
      <p:ext uri="{BB962C8B-B14F-4D97-AF65-F5344CB8AC3E}">
        <p14:creationId xmlns:p14="http://schemas.microsoft.com/office/powerpoint/2010/main" val="21388750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357746" y="412543"/>
            <a:ext cx="6096000" cy="1607171"/>
          </a:xfrm>
          <a:prstGeom prst="rect">
            <a:avLst/>
          </a:prstGeom>
        </p:spPr>
        <p:txBody>
          <a:bodyPr>
            <a:spAutoFit/>
          </a:bodyPr>
          <a:lstStyle/>
          <a:p>
            <a:pPr>
              <a:lnSpc>
                <a:spcPct val="107000"/>
              </a:lnSpc>
              <a:spcAft>
                <a:spcPts val="0"/>
              </a:spcAft>
            </a:pPr>
            <a:r>
              <a:rPr lang="kk-KZ" sz="36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Өзіңді тексер</a:t>
            </a:r>
            <a:r>
              <a:rPr lang="kk-KZ" sz="36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0"/>
              </a:spcAft>
            </a:pPr>
            <a:endParaRPr lang="ru-RU" sz="28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kk-KZ"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856025400"/>
              </p:ext>
            </p:extLst>
          </p:nvPr>
        </p:nvGraphicFramePr>
        <p:xfrm>
          <a:off x="332508" y="1105292"/>
          <a:ext cx="11222182" cy="5358793"/>
        </p:xfrm>
        <a:graphic>
          <a:graphicData uri="http://schemas.openxmlformats.org/drawingml/2006/table">
            <a:tbl>
              <a:tblPr firstRow="1" firstCol="1" bandRow="1">
                <a:tableStyleId>{E8B1032C-EA38-4F05-BA0D-38AFFFC7BED3}</a:tableStyleId>
              </a:tblPr>
              <a:tblGrid>
                <a:gridCol w="5610256">
                  <a:extLst>
                    <a:ext uri="{9D8B030D-6E8A-4147-A177-3AD203B41FA5}">
                      <a16:colId xmlns:a16="http://schemas.microsoft.com/office/drawing/2014/main" val="175810729"/>
                    </a:ext>
                  </a:extLst>
                </a:gridCol>
                <a:gridCol w="5611926">
                  <a:extLst>
                    <a:ext uri="{9D8B030D-6E8A-4147-A177-3AD203B41FA5}">
                      <a16:colId xmlns:a16="http://schemas.microsoft.com/office/drawing/2014/main" val="815762510"/>
                    </a:ext>
                  </a:extLst>
                </a:gridCol>
              </a:tblGrid>
              <a:tr h="1091593">
                <a:tc>
                  <a:txBody>
                    <a:bodyPr/>
                    <a:lstStyle/>
                    <a:p>
                      <a:r>
                        <a:rPr lang="kk-KZ" sz="2800" dirty="0">
                          <a:solidFill>
                            <a:srgbClr val="002060"/>
                          </a:solidFill>
                          <a:effectLst/>
                          <a:latin typeface="Times New Roman" panose="02020603050405020304" pitchFamily="18" charset="0"/>
                          <a:cs typeface="Times New Roman" panose="02020603050405020304" pitchFamily="18" charset="0"/>
                        </a:rPr>
                        <a:t>Теңеу</a:t>
                      </a:r>
                      <a:endParaRPr lang="ru-RU" sz="280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tc>
                <a:tc>
                  <a:txBody>
                    <a:bodyPr/>
                    <a:lstStyle/>
                    <a:p>
                      <a:r>
                        <a:rPr lang="kk-KZ" sz="2800" b="0" dirty="0">
                          <a:solidFill>
                            <a:srgbClr val="002060"/>
                          </a:solidFill>
                          <a:effectLst/>
                          <a:latin typeface="Times New Roman" panose="02020603050405020304" pitchFamily="18" charset="0"/>
                          <a:cs typeface="Times New Roman" panose="02020603050405020304" pitchFamily="18" charset="0"/>
                        </a:rPr>
                        <a:t>Майлы қасықпен төбеден ұрған мысықтай, тайғанаған түйенің ізіндей, ерттеулі аттай, тай тұяғындай т.б.</a:t>
                      </a:r>
                      <a:endParaRPr lang="ru-RU" sz="2800" b="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11958543"/>
                  </a:ext>
                </a:extLst>
              </a:tr>
              <a:tr h="1091593">
                <a:tc>
                  <a:txBody>
                    <a:bodyPr/>
                    <a:lstStyle/>
                    <a:p>
                      <a:r>
                        <a:rPr lang="kk-KZ" sz="2800" dirty="0">
                          <a:solidFill>
                            <a:srgbClr val="002060"/>
                          </a:solidFill>
                          <a:effectLst/>
                          <a:latin typeface="Times New Roman" panose="02020603050405020304" pitchFamily="18" charset="0"/>
                          <a:cs typeface="Times New Roman" panose="02020603050405020304" pitchFamily="18" charset="0"/>
                        </a:rPr>
                        <a:t>Тұрақты сөз тіркесі</a:t>
                      </a:r>
                      <a:endParaRPr lang="ru-RU" sz="2800" dirty="0">
                        <a:solidFill>
                          <a:srgbClr val="002060"/>
                        </a:solidFill>
                        <a:effectLst/>
                        <a:latin typeface="Times New Roman" panose="02020603050405020304" pitchFamily="18" charset="0"/>
                        <a:cs typeface="Times New Roman" panose="02020603050405020304" pitchFamily="18" charset="0"/>
                      </a:endParaRPr>
                    </a:p>
                    <a:p>
                      <a:r>
                        <a:rPr lang="kk-KZ" sz="2800" dirty="0">
                          <a:solidFill>
                            <a:srgbClr val="002060"/>
                          </a:solidFill>
                          <a:effectLst/>
                          <a:latin typeface="Times New Roman" panose="02020603050405020304" pitchFamily="18" charset="0"/>
                          <a:cs typeface="Times New Roman" panose="02020603050405020304" pitchFamily="18" charset="0"/>
                        </a:rPr>
                        <a:t> </a:t>
                      </a:r>
                      <a:endParaRPr lang="ru-RU" sz="280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tc>
                <a:tc>
                  <a:txBody>
                    <a:bodyPr/>
                    <a:lstStyle/>
                    <a:p>
                      <a:r>
                        <a:rPr lang="kk-KZ" sz="2800" dirty="0">
                          <a:solidFill>
                            <a:srgbClr val="002060"/>
                          </a:solidFill>
                          <a:effectLst/>
                          <a:latin typeface="Times New Roman" panose="02020603050405020304" pitchFamily="18" charset="0"/>
                          <a:cs typeface="Times New Roman" panose="02020603050405020304" pitchFamily="18" charset="0"/>
                        </a:rPr>
                        <a:t>Ат тұмсығын тіреген, ауыз жаппау, айбар шегу т.б.</a:t>
                      </a:r>
                      <a:endParaRPr lang="ru-RU" sz="280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64369194"/>
                  </a:ext>
                </a:extLst>
              </a:tr>
              <a:tr h="1654207">
                <a:tc>
                  <a:txBody>
                    <a:bodyPr/>
                    <a:lstStyle/>
                    <a:p>
                      <a:r>
                        <a:rPr lang="kk-KZ" sz="2800">
                          <a:solidFill>
                            <a:srgbClr val="002060"/>
                          </a:solidFill>
                          <a:effectLst/>
                          <a:latin typeface="Times New Roman" panose="02020603050405020304" pitchFamily="18" charset="0"/>
                          <a:cs typeface="Times New Roman" panose="02020603050405020304" pitchFamily="18" charset="0"/>
                        </a:rPr>
                        <a:t>Метафора</a:t>
                      </a:r>
                      <a:endParaRPr lang="ru-RU" sz="2800">
                        <a:solidFill>
                          <a:srgbClr val="002060"/>
                        </a:solidFill>
                        <a:effectLst/>
                        <a:latin typeface="Times New Roman" panose="02020603050405020304" pitchFamily="18" charset="0"/>
                        <a:cs typeface="Times New Roman" panose="02020603050405020304" pitchFamily="18" charset="0"/>
                      </a:endParaRPr>
                    </a:p>
                  </a:txBody>
                  <a:tcPr marL="68580" marR="68580" marT="0" marB="0"/>
                </a:tc>
                <a:tc>
                  <a:txBody>
                    <a:bodyPr/>
                    <a:lstStyle/>
                    <a:p>
                      <a:r>
                        <a:rPr lang="kk-KZ" sz="2800" dirty="0">
                          <a:solidFill>
                            <a:srgbClr val="002060"/>
                          </a:solidFill>
                          <a:effectLst/>
                          <a:latin typeface="Times New Roman" panose="02020603050405020304" pitchFamily="18" charset="0"/>
                          <a:cs typeface="Times New Roman" panose="02020603050405020304" pitchFamily="18" charset="0"/>
                        </a:rPr>
                        <a:t>Өзің үлкен үйге түс. Апам екеуміз менің отауымда болармыз,-деді Ұлпан үйлерге жақындай бергенде – Тамақ үлкен үйде, шай отауда болар. Кәне, түс.. түсе ғой, </a:t>
                      </a:r>
                      <a:r>
                        <a:rPr lang="kk-KZ" sz="2800" b="0" dirty="0">
                          <a:solidFill>
                            <a:srgbClr val="002060"/>
                          </a:solidFill>
                          <a:effectLst/>
                          <a:latin typeface="Times New Roman" panose="02020603050405020304" pitchFamily="18" charset="0"/>
                          <a:cs typeface="Times New Roman" panose="02020603050405020304" pitchFamily="18" charset="0"/>
                        </a:rPr>
                        <a:t>жолбарысым...</a:t>
                      </a:r>
                      <a:endParaRPr lang="ru-RU" sz="2800" b="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697434"/>
                  </a:ext>
                </a:extLst>
              </a:tr>
            </a:tbl>
          </a:graphicData>
        </a:graphic>
      </p:graphicFrame>
    </p:spTree>
    <p:extLst>
      <p:ext uri="{BB962C8B-B14F-4D97-AF65-F5344CB8AC3E}">
        <p14:creationId xmlns:p14="http://schemas.microsoft.com/office/powerpoint/2010/main" val="2074170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51164" y="159554"/>
            <a:ext cx="11028218" cy="4531369"/>
          </a:xfrm>
          <a:prstGeom prst="rect">
            <a:avLst/>
          </a:prstGeom>
        </p:spPr>
        <p:txBody>
          <a:bodyPr wrap="square">
            <a:spAutoFit/>
          </a:bodyPr>
          <a:lstStyle/>
          <a:p>
            <a:pPr algn="ctr"/>
            <a:r>
              <a:rPr lang="kk-KZ" sz="2700" b="1" dirty="0" smtClean="0">
                <a:solidFill>
                  <a:srgbClr val="002060"/>
                </a:solidFill>
                <a:latin typeface="Times New Roman" panose="02020603050405020304" pitchFamily="18" charset="0"/>
                <a:cs typeface="Times New Roman" panose="02020603050405020304" pitchFamily="18" charset="0"/>
              </a:rPr>
              <a:t>2-тапсырма </a:t>
            </a:r>
            <a:endParaRPr lang="ru-RU" sz="2700" dirty="0">
              <a:solidFill>
                <a:srgbClr val="002060"/>
              </a:solidFill>
              <a:latin typeface="Times New Roman" panose="02020603050405020304" pitchFamily="18" charset="0"/>
              <a:cs typeface="Times New Roman" panose="02020603050405020304" pitchFamily="18" charset="0"/>
            </a:endParaRPr>
          </a:p>
          <a:p>
            <a:pPr algn="ctr"/>
            <a:r>
              <a:rPr lang="kk-KZ" sz="2600" dirty="0" smtClean="0">
                <a:solidFill>
                  <a:srgbClr val="002060"/>
                </a:solidFill>
                <a:latin typeface="Times New Roman" panose="02020603050405020304" pitchFamily="18" charset="0"/>
                <a:cs typeface="Times New Roman" panose="02020603050405020304" pitchFamily="18" charset="0"/>
              </a:rPr>
              <a:t>Үзінділерден </a:t>
            </a:r>
            <a:r>
              <a:rPr lang="kk-KZ" sz="2600" dirty="0">
                <a:solidFill>
                  <a:srgbClr val="002060"/>
                </a:solidFill>
                <a:latin typeface="Times New Roman" panose="02020603050405020304" pitchFamily="18" charset="0"/>
                <a:cs typeface="Times New Roman" panose="02020603050405020304" pitchFamily="18" charset="0"/>
              </a:rPr>
              <a:t>тұрақты тіркестерді анықтап, сәйкестендір.</a:t>
            </a:r>
            <a:endParaRPr lang="ru-RU" sz="2600" dirty="0">
              <a:solidFill>
                <a:srgbClr val="002060"/>
              </a:solidFill>
              <a:latin typeface="Times New Roman" panose="02020603050405020304" pitchFamily="18" charset="0"/>
              <a:cs typeface="Times New Roman" panose="02020603050405020304" pitchFamily="18" charset="0"/>
            </a:endParaRPr>
          </a:p>
          <a:p>
            <a:r>
              <a:rPr lang="kk-KZ" b="1" dirty="0" smtClean="0"/>
              <a:t> </a:t>
            </a:r>
            <a:r>
              <a:rPr lang="kk-KZ" sz="2600" b="1" dirty="0" smtClean="0">
                <a:solidFill>
                  <a:srgbClr val="002060"/>
                </a:solidFill>
                <a:latin typeface="Times New Roman" panose="02020603050405020304" pitchFamily="18" charset="0"/>
                <a:cs typeface="Times New Roman" panose="02020603050405020304" pitchFamily="18" charset="0"/>
              </a:rPr>
              <a:t>Дескриптор</a:t>
            </a:r>
            <a:r>
              <a:rPr lang="kk-KZ" sz="2600" b="1" dirty="0">
                <a:solidFill>
                  <a:srgbClr val="002060"/>
                </a:solidFill>
                <a:latin typeface="Times New Roman" panose="02020603050405020304" pitchFamily="18" charset="0"/>
                <a:cs typeface="Times New Roman" panose="02020603050405020304" pitchFamily="18" charset="0"/>
              </a:rPr>
              <a:t>: </a:t>
            </a:r>
            <a:endParaRPr lang="ru-RU" sz="2600" dirty="0">
              <a:solidFill>
                <a:srgbClr val="002060"/>
              </a:solidFill>
              <a:latin typeface="Times New Roman" panose="02020603050405020304" pitchFamily="18" charset="0"/>
              <a:cs typeface="Times New Roman" panose="02020603050405020304" pitchFamily="18" charset="0"/>
            </a:endParaRPr>
          </a:p>
          <a:p>
            <a:pPr lvl="0"/>
            <a:r>
              <a:rPr lang="kk-KZ" sz="2400" dirty="0" smtClean="0">
                <a:solidFill>
                  <a:srgbClr val="002060"/>
                </a:solidFill>
                <a:latin typeface="Times New Roman" panose="02020603050405020304" pitchFamily="18" charset="0"/>
                <a:cs typeface="Times New Roman" panose="02020603050405020304" pitchFamily="18" charset="0"/>
              </a:rPr>
              <a:t> - </a:t>
            </a:r>
            <a:r>
              <a:rPr lang="kk-KZ" sz="2400" dirty="0">
                <a:solidFill>
                  <a:srgbClr val="002060"/>
                </a:solidFill>
                <a:latin typeface="Times New Roman" panose="02020603050405020304" pitchFamily="18" charset="0"/>
                <a:cs typeface="Times New Roman" panose="02020603050405020304" pitchFamily="18" charset="0"/>
              </a:rPr>
              <a:t>үзінділерден тұрақты тіркестерді анықтайды;</a:t>
            </a:r>
            <a:endParaRPr lang="ru-RU" sz="2400" dirty="0">
              <a:solidFill>
                <a:srgbClr val="002060"/>
              </a:solidFill>
              <a:latin typeface="Times New Roman" panose="02020603050405020304" pitchFamily="18" charset="0"/>
              <a:cs typeface="Times New Roman" panose="02020603050405020304" pitchFamily="18" charset="0"/>
            </a:endParaRPr>
          </a:p>
          <a:p>
            <a:pPr lvl="0"/>
            <a:r>
              <a:rPr lang="kk-KZ" sz="2400" dirty="0" smtClean="0">
                <a:solidFill>
                  <a:srgbClr val="002060"/>
                </a:solidFill>
                <a:latin typeface="Times New Roman" panose="02020603050405020304" pitchFamily="18" charset="0"/>
                <a:cs typeface="Times New Roman" panose="02020603050405020304" pitchFamily="18" charset="0"/>
              </a:rPr>
              <a:t> - сәйкестікті </a:t>
            </a:r>
            <a:r>
              <a:rPr lang="kk-KZ" sz="2400" dirty="0">
                <a:solidFill>
                  <a:srgbClr val="002060"/>
                </a:solidFill>
                <a:latin typeface="Times New Roman" panose="02020603050405020304" pitchFamily="18" charset="0"/>
                <a:cs typeface="Times New Roman" panose="02020603050405020304" pitchFamily="18" charset="0"/>
              </a:rPr>
              <a:t>табады.</a:t>
            </a:r>
            <a:endParaRPr lang="ru-RU" sz="2400" dirty="0">
              <a:solidFill>
                <a:srgbClr val="002060"/>
              </a:solidFill>
              <a:latin typeface="Times New Roman" panose="02020603050405020304" pitchFamily="18" charset="0"/>
              <a:cs typeface="Times New Roman" panose="02020603050405020304" pitchFamily="18" charset="0"/>
            </a:endParaRPr>
          </a:p>
          <a:p>
            <a:pPr lvl="0"/>
            <a:endParaRPr lang="kk-KZ" sz="2700" dirty="0" smtClean="0">
              <a:solidFill>
                <a:srgbClr val="002060"/>
              </a:solidFill>
              <a:latin typeface="Times New Roman" panose="02020603050405020304" pitchFamily="18" charset="0"/>
              <a:cs typeface="Times New Roman" panose="02020603050405020304" pitchFamily="18" charset="0"/>
            </a:endParaRPr>
          </a:p>
          <a:p>
            <a:pPr lvl="0"/>
            <a:endParaRPr lang="ru-RU" sz="2700" dirty="0">
              <a:solidFill>
                <a:srgbClr val="002060"/>
              </a:solidFill>
              <a:latin typeface="Times New Roman" panose="02020603050405020304" pitchFamily="18" charset="0"/>
              <a:cs typeface="Times New Roman" panose="02020603050405020304" pitchFamily="18" charset="0"/>
            </a:endParaRPr>
          </a:p>
          <a:p>
            <a:r>
              <a:rPr lang="kk-KZ" sz="2700" dirty="0">
                <a:solidFill>
                  <a:srgbClr val="002060"/>
                </a:solidFill>
                <a:latin typeface="Times New Roman" panose="02020603050405020304" pitchFamily="18" charset="0"/>
                <a:cs typeface="Times New Roman" panose="02020603050405020304" pitchFamily="18" charset="0"/>
              </a:rPr>
              <a:t> </a:t>
            </a:r>
            <a:endParaRPr lang="ru-RU" sz="2700" dirty="0">
              <a:solidFill>
                <a:srgbClr val="002060"/>
              </a:solidFill>
              <a:latin typeface="Times New Roman" panose="02020603050405020304" pitchFamily="18" charset="0"/>
              <a:cs typeface="Times New Roman" panose="02020603050405020304" pitchFamily="18" charset="0"/>
            </a:endParaRPr>
          </a:p>
          <a:p>
            <a:pPr algn="ctr"/>
            <a:r>
              <a:rPr lang="kk-KZ" sz="2700" b="1" dirty="0">
                <a:solidFill>
                  <a:srgbClr val="002060"/>
                </a:solidFill>
                <a:latin typeface="Times New Roman" panose="02020603050405020304" pitchFamily="18" charset="0"/>
                <a:cs typeface="Times New Roman" panose="02020603050405020304" pitchFamily="18" charset="0"/>
              </a:rPr>
              <a:t> </a:t>
            </a:r>
            <a:endParaRPr lang="ru-RU" sz="2700" dirty="0">
              <a:solidFill>
                <a:srgbClr val="002060"/>
              </a:solidFill>
              <a:latin typeface="Times New Roman" panose="02020603050405020304" pitchFamily="18" charset="0"/>
              <a:cs typeface="Times New Roman" panose="02020603050405020304" pitchFamily="18" charset="0"/>
            </a:endParaRPr>
          </a:p>
          <a:p>
            <a:r>
              <a:rPr lang="kk-KZ" dirty="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a:p>
            <a:pPr>
              <a:lnSpc>
                <a:spcPct val="107000"/>
              </a:lnSpc>
              <a:spcBef>
                <a:spcPts val="300"/>
              </a:spcBef>
              <a:spcAft>
                <a:spcPts val="300"/>
              </a:spcAft>
            </a:pPr>
            <a:endParaRPr lang="ru-RU"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400391252"/>
              </p:ext>
            </p:extLst>
          </p:nvPr>
        </p:nvGraphicFramePr>
        <p:xfrm>
          <a:off x="651164" y="2284919"/>
          <a:ext cx="11250843" cy="4351409"/>
        </p:xfrm>
        <a:graphic>
          <a:graphicData uri="http://schemas.openxmlformats.org/drawingml/2006/table">
            <a:tbl>
              <a:tblPr firstRow="1" firstCol="1" bandRow="1">
                <a:tableStyleId>{E8B1032C-EA38-4F05-BA0D-38AFFFC7BED3}</a:tableStyleId>
              </a:tblPr>
              <a:tblGrid>
                <a:gridCol w="5624585">
                  <a:extLst>
                    <a:ext uri="{9D8B030D-6E8A-4147-A177-3AD203B41FA5}">
                      <a16:colId xmlns:a16="http://schemas.microsoft.com/office/drawing/2014/main" val="1513287721"/>
                    </a:ext>
                  </a:extLst>
                </a:gridCol>
                <a:gridCol w="5626258">
                  <a:extLst>
                    <a:ext uri="{9D8B030D-6E8A-4147-A177-3AD203B41FA5}">
                      <a16:colId xmlns:a16="http://schemas.microsoft.com/office/drawing/2014/main" val="3947399112"/>
                    </a:ext>
                  </a:extLst>
                </a:gridCol>
              </a:tblGrid>
              <a:tr h="1374482">
                <a:tc>
                  <a:txBody>
                    <a:bodyPr/>
                    <a:lstStyle/>
                    <a:p>
                      <a:pPr>
                        <a:lnSpc>
                          <a:spcPct val="100000"/>
                        </a:lnSpc>
                        <a:spcAft>
                          <a:spcPts val="0"/>
                        </a:spcAft>
                      </a:pPr>
                      <a:r>
                        <a:rPr lang="kk-KZ" sz="2400" b="0" dirty="0">
                          <a:solidFill>
                            <a:srgbClr val="002060"/>
                          </a:solidFill>
                          <a:effectLst/>
                          <a:latin typeface="Times New Roman" panose="02020603050405020304" pitchFamily="18" charset="0"/>
                          <a:cs typeface="Times New Roman" panose="02020603050405020304" pitchFamily="18" charset="0"/>
                        </a:rPr>
                        <a:t>Қақпан құрмай, қалтарыссыз қалтқысыз сөйлеседі. Жақсы көретінін жасырмайды да. Онысында қауіп-қатер де жоқ.</a:t>
                      </a:r>
                      <a:endParaRPr lang="ru-RU"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0000"/>
                        </a:lnSpc>
                        <a:spcAft>
                          <a:spcPts val="0"/>
                        </a:spcAft>
                      </a:pPr>
                      <a:r>
                        <a:rPr lang="kk-KZ" sz="2400" b="0" dirty="0">
                          <a:solidFill>
                            <a:srgbClr val="002060"/>
                          </a:solidFill>
                          <a:effectLst/>
                          <a:latin typeface="Times New Roman" panose="02020603050405020304" pitchFamily="18" charset="0"/>
                          <a:cs typeface="Times New Roman" panose="02020603050405020304" pitchFamily="18" charset="0"/>
                        </a:rPr>
                        <a:t>Діни наным-сенімге қатысты.</a:t>
                      </a:r>
                      <a:endParaRPr lang="ru-RU"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29367966"/>
                  </a:ext>
                </a:extLst>
              </a:tr>
              <a:tr h="1701101">
                <a:tc>
                  <a:txBody>
                    <a:bodyPr/>
                    <a:lstStyle/>
                    <a:p>
                      <a:pPr>
                        <a:lnSpc>
                          <a:spcPct val="100000"/>
                        </a:lnSpc>
                        <a:spcAft>
                          <a:spcPts val="0"/>
                        </a:spcAft>
                      </a:pPr>
                      <a:r>
                        <a:rPr lang="kk-KZ" sz="2400" b="0" dirty="0">
                          <a:solidFill>
                            <a:srgbClr val="002060"/>
                          </a:solidFill>
                          <a:effectLst/>
                          <a:latin typeface="Times New Roman" panose="02020603050405020304" pitchFamily="18" charset="0"/>
                          <a:cs typeface="Times New Roman" panose="02020603050405020304" pitchFamily="18" charset="0"/>
                        </a:rPr>
                        <a:t>Әсіреп біресе шешесіне, біресе қызына қарап қойып, ауыз жаппай сөйлеп келеді. Шынардың басына орнатпаған жұмағы жоқ. Ақ отау да тігіп берді.</a:t>
                      </a:r>
                      <a:endParaRPr lang="ru-RU"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0000"/>
                        </a:lnSpc>
                        <a:spcAft>
                          <a:spcPts val="0"/>
                        </a:spcAft>
                      </a:pPr>
                      <a:r>
                        <a:rPr lang="kk-KZ" sz="2400" b="0" dirty="0">
                          <a:solidFill>
                            <a:srgbClr val="002060"/>
                          </a:solidFill>
                          <a:effectLst/>
                          <a:latin typeface="Times New Roman" panose="02020603050405020304" pitchFamily="18" charset="0"/>
                          <a:cs typeface="Times New Roman" panose="02020603050405020304" pitchFamily="18" charset="0"/>
                        </a:rPr>
                        <a:t>Жаугершілікке қатысты.</a:t>
                      </a:r>
                      <a:endParaRPr lang="ru-RU"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53789770"/>
                  </a:ext>
                </a:extLst>
              </a:tr>
              <a:tr h="1275826">
                <a:tc>
                  <a:txBody>
                    <a:bodyPr/>
                    <a:lstStyle/>
                    <a:p>
                      <a:pPr>
                        <a:lnSpc>
                          <a:spcPct val="100000"/>
                        </a:lnSpc>
                        <a:spcAft>
                          <a:spcPts val="0"/>
                        </a:spcAft>
                      </a:pPr>
                      <a:r>
                        <a:rPr lang="kk-KZ" sz="2400" b="0">
                          <a:solidFill>
                            <a:srgbClr val="002060"/>
                          </a:solidFill>
                          <a:effectLst/>
                          <a:latin typeface="Times New Roman" panose="02020603050405020304" pitchFamily="18" charset="0"/>
                          <a:cs typeface="Times New Roman" panose="02020603050405020304" pitchFamily="18" charset="0"/>
                        </a:rPr>
                        <a:t>Тілеуімбет осылай айбар шегіп тоқтады. Есеней оған жауап бергісі келмей Мүсірепке иек қақты.</a:t>
                      </a:r>
                      <a:endParaRPr lang="ru-RU" sz="24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0000"/>
                        </a:lnSpc>
                        <a:spcAft>
                          <a:spcPts val="0"/>
                        </a:spcAft>
                      </a:pPr>
                      <a:r>
                        <a:rPr lang="kk-KZ" sz="2400" b="0" dirty="0">
                          <a:solidFill>
                            <a:srgbClr val="002060"/>
                          </a:solidFill>
                          <a:effectLst/>
                          <a:latin typeface="Times New Roman" panose="02020603050405020304" pitchFamily="18" charset="0"/>
                          <a:cs typeface="Times New Roman" panose="02020603050405020304" pitchFamily="18" charset="0"/>
                        </a:rPr>
                        <a:t>Аңшылыққа қатысты.</a:t>
                      </a:r>
                      <a:endParaRPr lang="ru-RU"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67497353"/>
                  </a:ext>
                </a:extLst>
              </a:tr>
            </a:tbl>
          </a:graphicData>
        </a:graphic>
      </p:graphicFrame>
    </p:spTree>
    <p:extLst>
      <p:ext uri="{BB962C8B-B14F-4D97-AF65-F5344CB8AC3E}">
        <p14:creationId xmlns:p14="http://schemas.microsoft.com/office/powerpoint/2010/main" val="28566588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72836" y="422791"/>
            <a:ext cx="10751128" cy="1985480"/>
          </a:xfrm>
          <a:prstGeom prst="rect">
            <a:avLst/>
          </a:prstGeom>
        </p:spPr>
        <p:txBody>
          <a:bodyPr wrap="square">
            <a:spAutoFit/>
          </a:bodyPr>
          <a:lstStyle/>
          <a:p>
            <a:pPr>
              <a:lnSpc>
                <a:spcPct val="107000"/>
              </a:lnSpc>
              <a:spcBef>
                <a:spcPts val="300"/>
              </a:spcBef>
              <a:spcAft>
                <a:spcPts val="300"/>
              </a:spcAft>
            </a:pPr>
            <a:r>
              <a:rPr lang="kk-KZ" sz="28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kk-KZ" sz="36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Өзіңді тексер!</a:t>
            </a:r>
          </a:p>
          <a:p>
            <a:endParaRPr lang="ru-RU" sz="2800" dirty="0">
              <a:solidFill>
                <a:srgbClr val="002060"/>
              </a:solidFill>
              <a:latin typeface="Times New Roman" panose="02020603050405020304" pitchFamily="18" charset="0"/>
              <a:cs typeface="Times New Roman" panose="02020603050405020304" pitchFamily="18" charset="0"/>
            </a:endParaRPr>
          </a:p>
          <a:p>
            <a:r>
              <a:rPr lang="kk-KZ" dirty="0"/>
              <a:t> </a:t>
            </a:r>
            <a:endParaRPr lang="ru-RU" dirty="0"/>
          </a:p>
          <a:p>
            <a:endParaRPr lang="ru-RU" sz="3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159988470"/>
              </p:ext>
            </p:extLst>
          </p:nvPr>
        </p:nvGraphicFramePr>
        <p:xfrm>
          <a:off x="800966" y="1316348"/>
          <a:ext cx="10822998" cy="5284424"/>
        </p:xfrm>
        <a:graphic>
          <a:graphicData uri="http://schemas.openxmlformats.org/drawingml/2006/table">
            <a:tbl>
              <a:tblPr firstRow="1" firstCol="1" bandRow="1">
                <a:tableStyleId>{E8B1032C-EA38-4F05-BA0D-38AFFFC7BED3}</a:tableStyleId>
              </a:tblPr>
              <a:tblGrid>
                <a:gridCol w="5411499">
                  <a:extLst>
                    <a:ext uri="{9D8B030D-6E8A-4147-A177-3AD203B41FA5}">
                      <a16:colId xmlns:a16="http://schemas.microsoft.com/office/drawing/2014/main" val="3024586445"/>
                    </a:ext>
                  </a:extLst>
                </a:gridCol>
                <a:gridCol w="5411499">
                  <a:extLst>
                    <a:ext uri="{9D8B030D-6E8A-4147-A177-3AD203B41FA5}">
                      <a16:colId xmlns:a16="http://schemas.microsoft.com/office/drawing/2014/main" val="2598666422"/>
                    </a:ext>
                  </a:extLst>
                </a:gridCol>
              </a:tblGrid>
              <a:tr h="1621235">
                <a:tc>
                  <a:txBody>
                    <a:bodyPr/>
                    <a:lstStyle/>
                    <a:p>
                      <a:pPr>
                        <a:lnSpc>
                          <a:spcPct val="115000"/>
                        </a:lnSpc>
                        <a:spcAft>
                          <a:spcPts val="0"/>
                        </a:spcAft>
                      </a:pPr>
                      <a:r>
                        <a:rPr lang="kk-KZ" sz="2400" b="0" dirty="0">
                          <a:solidFill>
                            <a:srgbClr val="002060"/>
                          </a:solidFill>
                          <a:effectLst/>
                          <a:latin typeface="Times New Roman" panose="02020603050405020304" pitchFamily="18" charset="0"/>
                          <a:cs typeface="Times New Roman" panose="02020603050405020304" pitchFamily="18" charset="0"/>
                        </a:rPr>
                        <a:t>Қақпан құрмай, қалтарыссыз қалтқысыз сөйлеседі. Жақсы көретінін жасырмайды да. Онысында қауіп-қатер де жоқ.</a:t>
                      </a:r>
                      <a:endParaRPr lang="ru-RU"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kk-KZ" sz="2400" b="0" dirty="0">
                          <a:solidFill>
                            <a:srgbClr val="002060"/>
                          </a:solidFill>
                          <a:effectLst/>
                          <a:latin typeface="Times New Roman" panose="02020603050405020304" pitchFamily="18" charset="0"/>
                          <a:cs typeface="Times New Roman" panose="02020603050405020304" pitchFamily="18" charset="0"/>
                        </a:rPr>
                        <a:t>Аңшылыққа қатысты.</a:t>
                      </a:r>
                      <a:endParaRPr lang="ru-RU"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15997412"/>
                  </a:ext>
                </a:extLst>
              </a:tr>
              <a:tr h="2165515">
                <a:tc>
                  <a:txBody>
                    <a:bodyPr/>
                    <a:lstStyle/>
                    <a:p>
                      <a:pPr>
                        <a:lnSpc>
                          <a:spcPct val="115000"/>
                        </a:lnSpc>
                        <a:spcAft>
                          <a:spcPts val="0"/>
                        </a:spcAft>
                      </a:pPr>
                      <a:r>
                        <a:rPr lang="kk-KZ" sz="2400" b="0" dirty="0">
                          <a:solidFill>
                            <a:srgbClr val="002060"/>
                          </a:solidFill>
                          <a:effectLst/>
                          <a:latin typeface="Times New Roman" panose="02020603050405020304" pitchFamily="18" charset="0"/>
                          <a:cs typeface="Times New Roman" panose="02020603050405020304" pitchFamily="18" charset="0"/>
                        </a:rPr>
                        <a:t>Әсіреп біресе шешесіне, біресе қызына қарап қойып, ауыз жаппай сөйлеп келеді. Шынардың басына орнатпаған жұмағы жоқ. Ақ отау да тігіп берді.</a:t>
                      </a:r>
                      <a:endParaRPr lang="ru-RU"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kk-KZ" sz="2400" b="0" dirty="0">
                          <a:solidFill>
                            <a:srgbClr val="002060"/>
                          </a:solidFill>
                          <a:effectLst/>
                          <a:latin typeface="Times New Roman" panose="02020603050405020304" pitchFamily="18" charset="0"/>
                          <a:cs typeface="Times New Roman" panose="02020603050405020304" pitchFamily="18" charset="0"/>
                        </a:rPr>
                        <a:t>Діни наным-сенімге қатысты.</a:t>
                      </a:r>
                      <a:endParaRPr lang="ru-RU"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7806530"/>
                  </a:ext>
                </a:extLst>
              </a:tr>
              <a:tr h="1436413">
                <a:tc>
                  <a:txBody>
                    <a:bodyPr/>
                    <a:lstStyle/>
                    <a:p>
                      <a:pPr>
                        <a:lnSpc>
                          <a:spcPct val="115000"/>
                        </a:lnSpc>
                        <a:spcAft>
                          <a:spcPts val="0"/>
                        </a:spcAft>
                      </a:pPr>
                      <a:r>
                        <a:rPr lang="kk-KZ" sz="2400" b="0">
                          <a:solidFill>
                            <a:srgbClr val="002060"/>
                          </a:solidFill>
                          <a:effectLst/>
                          <a:latin typeface="Times New Roman" panose="02020603050405020304" pitchFamily="18" charset="0"/>
                          <a:cs typeface="Times New Roman" panose="02020603050405020304" pitchFamily="18" charset="0"/>
                        </a:rPr>
                        <a:t>Тілеуімбет осылай айбар шегіп тоқтады. Есеней оған жауап бергісі келмей Мүсірепке иек қақты.</a:t>
                      </a:r>
                      <a:endParaRPr lang="ru-RU" sz="2400" b="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kk-KZ" sz="2400" b="0" dirty="0">
                          <a:solidFill>
                            <a:srgbClr val="002060"/>
                          </a:solidFill>
                          <a:effectLst/>
                          <a:latin typeface="Times New Roman" panose="02020603050405020304" pitchFamily="18" charset="0"/>
                          <a:cs typeface="Times New Roman" panose="02020603050405020304" pitchFamily="18" charset="0"/>
                        </a:rPr>
                        <a:t>Жаугершілікке қатысты.</a:t>
                      </a:r>
                      <a:endParaRPr lang="ru-RU"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2334893"/>
                  </a:ext>
                </a:extLst>
              </a:tr>
            </a:tbl>
          </a:graphicData>
        </a:graphic>
      </p:graphicFrame>
    </p:spTree>
    <p:extLst>
      <p:ext uri="{BB962C8B-B14F-4D97-AF65-F5344CB8AC3E}">
        <p14:creationId xmlns:p14="http://schemas.microsoft.com/office/powerpoint/2010/main" val="25038493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90629" y="1523375"/>
            <a:ext cx="10255352" cy="1323439"/>
          </a:xfrm>
          <a:prstGeom prst="rect">
            <a:avLst/>
          </a:prstGeom>
        </p:spPr>
        <p:txBody>
          <a:bodyPr wrap="square">
            <a:spAutoFit/>
          </a:bodyPr>
          <a:lstStyle/>
          <a:p>
            <a:r>
              <a:rPr lang="kk-KZ" sz="2800" b="1" dirty="0">
                <a:solidFill>
                  <a:srgbClr val="002060"/>
                </a:solidFill>
                <a:latin typeface="Times New Roman" panose="02020603050405020304" pitchFamily="18" charset="0"/>
                <a:cs typeface="Times New Roman" panose="02020603050405020304" pitchFamily="18" charset="0"/>
              </a:rPr>
              <a:t>Дескриптор:</a:t>
            </a:r>
            <a:endParaRPr lang="ru-RU" sz="2800" dirty="0">
              <a:solidFill>
                <a:srgbClr val="002060"/>
              </a:solidFill>
              <a:latin typeface="Times New Roman" panose="02020603050405020304" pitchFamily="18" charset="0"/>
              <a:cs typeface="Times New Roman" panose="02020603050405020304" pitchFamily="18" charset="0"/>
            </a:endParaRPr>
          </a:p>
          <a:p>
            <a:pPr lvl="0"/>
            <a:r>
              <a:rPr lang="kk-KZ" sz="2600" dirty="0" smtClean="0">
                <a:solidFill>
                  <a:srgbClr val="002060"/>
                </a:solidFill>
                <a:latin typeface="Times New Roman" panose="02020603050405020304" pitchFamily="18" charset="0"/>
                <a:cs typeface="Times New Roman" panose="02020603050405020304" pitchFamily="18" charset="0"/>
              </a:rPr>
              <a:t>- шығармадан </a:t>
            </a:r>
            <a:r>
              <a:rPr lang="kk-KZ" sz="2600" dirty="0">
                <a:solidFill>
                  <a:srgbClr val="002060"/>
                </a:solidFill>
                <a:latin typeface="Times New Roman" panose="02020603050405020304" pitchFamily="18" charset="0"/>
                <a:cs typeface="Times New Roman" panose="02020603050405020304" pitchFamily="18" charset="0"/>
              </a:rPr>
              <a:t>психологизм көрініс табатын үзіндіні анықтайды.</a:t>
            </a:r>
            <a:endParaRPr lang="ru-RU" sz="2600" dirty="0">
              <a:solidFill>
                <a:srgbClr val="002060"/>
              </a:solidFill>
              <a:latin typeface="Times New Roman" panose="02020603050405020304" pitchFamily="18" charset="0"/>
              <a:cs typeface="Times New Roman" panose="02020603050405020304" pitchFamily="18" charset="0"/>
            </a:endParaRPr>
          </a:p>
          <a:p>
            <a:r>
              <a:rPr lang="kk-KZ" sz="2600" dirty="0">
                <a:solidFill>
                  <a:srgbClr val="002060"/>
                </a:solidFill>
                <a:latin typeface="Times New Roman" panose="02020603050405020304" pitchFamily="18" charset="0"/>
                <a:cs typeface="Times New Roman" panose="02020603050405020304" pitchFamily="18" charset="0"/>
              </a:rPr>
              <a:t> </a:t>
            </a:r>
            <a:endParaRPr lang="ru-RU" sz="2600" dirty="0">
              <a:solidFill>
                <a:srgbClr val="002060"/>
              </a:solidFill>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1967345" y="453714"/>
            <a:ext cx="8922327" cy="923330"/>
          </a:xfrm>
          <a:prstGeom prst="rect">
            <a:avLst/>
          </a:prstGeom>
        </p:spPr>
        <p:txBody>
          <a:bodyPr wrap="square">
            <a:spAutoFit/>
          </a:bodyPr>
          <a:lstStyle/>
          <a:p>
            <a:pPr algn="ctr">
              <a:spcAft>
                <a:spcPts val="0"/>
              </a:spcAft>
            </a:pPr>
            <a:r>
              <a:rPr lang="kk-KZ" sz="2800" b="1" dirty="0" smtClean="0">
                <a:solidFill>
                  <a:srgbClr val="002060"/>
                </a:solidFill>
                <a:latin typeface="Times New Roman" panose="02020603050405020304" pitchFamily="18" charset="0"/>
                <a:cs typeface="Times New Roman" panose="02020603050405020304" pitchFamily="18" charset="0"/>
              </a:rPr>
              <a:t>3-тапсырма</a:t>
            </a:r>
            <a:r>
              <a:rPr lang="kk-KZ" sz="2800" b="1" dirty="0">
                <a:solidFill>
                  <a:srgbClr val="002060"/>
                </a:solidFill>
                <a:latin typeface="Times New Roman" panose="02020603050405020304" pitchFamily="18" charset="0"/>
                <a:cs typeface="Times New Roman" panose="02020603050405020304" pitchFamily="18" charset="0"/>
              </a:rPr>
              <a:t>.</a:t>
            </a:r>
            <a:endParaRPr lang="ru-RU" sz="2800" dirty="0">
              <a:solidFill>
                <a:srgbClr val="002060"/>
              </a:solidFill>
              <a:latin typeface="Times New Roman" panose="02020603050405020304" pitchFamily="18" charset="0"/>
              <a:cs typeface="Times New Roman" panose="02020603050405020304" pitchFamily="18" charset="0"/>
            </a:endParaRPr>
          </a:p>
          <a:p>
            <a:r>
              <a:rPr lang="kk-KZ" sz="2600" dirty="0" smtClean="0">
                <a:solidFill>
                  <a:srgbClr val="002060"/>
                </a:solidFill>
                <a:latin typeface="Times New Roman" panose="02020603050405020304" pitchFamily="18" charset="0"/>
                <a:cs typeface="Times New Roman" panose="02020603050405020304" pitchFamily="18" charset="0"/>
              </a:rPr>
              <a:t>Шығармадан </a:t>
            </a:r>
            <a:r>
              <a:rPr lang="kk-KZ" sz="2600" dirty="0">
                <a:solidFill>
                  <a:srgbClr val="002060"/>
                </a:solidFill>
                <a:latin typeface="Times New Roman" panose="02020603050405020304" pitchFamily="18" charset="0"/>
                <a:cs typeface="Times New Roman" panose="02020603050405020304" pitchFamily="18" charset="0"/>
              </a:rPr>
              <a:t>психологизм көрініс табатын үзіндіні анықта.</a:t>
            </a:r>
            <a:endParaRPr lang="ru-RU" sz="2600" dirty="0">
              <a:solidFill>
                <a:srgbClr val="002060"/>
              </a:solidFill>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890629" y="3139476"/>
            <a:ext cx="10747189" cy="3431709"/>
          </a:xfrm>
          <a:prstGeom prst="rect">
            <a:avLst/>
          </a:prstGeom>
        </p:spPr>
        <p:txBody>
          <a:bodyPr wrap="square">
            <a:spAutoFit/>
          </a:bodyPr>
          <a:lstStyle/>
          <a:p>
            <a:pPr lvl="0"/>
            <a:r>
              <a:rPr lang="kk-KZ" sz="2700" dirty="0" smtClean="0">
                <a:solidFill>
                  <a:srgbClr val="002060"/>
                </a:solidFill>
                <a:latin typeface="Times New Roman" panose="02020603050405020304" pitchFamily="18" charset="0"/>
                <a:cs typeface="Times New Roman" panose="02020603050405020304" pitchFamily="18" charset="0"/>
              </a:rPr>
              <a:t>1. Қол </a:t>
            </a:r>
            <a:r>
              <a:rPr lang="kk-KZ" sz="2700" dirty="0">
                <a:solidFill>
                  <a:srgbClr val="002060"/>
                </a:solidFill>
                <a:latin typeface="Times New Roman" panose="02020603050405020304" pitchFamily="18" charset="0"/>
                <a:cs typeface="Times New Roman" panose="02020603050405020304" pitchFamily="18" charset="0"/>
              </a:rPr>
              <a:t>– аяғынан жан кетіп, Есеней де Артықбай батырға ұсап сал болып қалып </a:t>
            </a:r>
            <a:r>
              <a:rPr lang="kk-KZ" sz="2700" dirty="0" smtClean="0">
                <a:solidFill>
                  <a:srgbClr val="002060"/>
                </a:solidFill>
                <a:latin typeface="Times New Roman" panose="02020603050405020304" pitchFamily="18" charset="0"/>
                <a:cs typeface="Times New Roman" panose="02020603050405020304" pitchFamily="18" charset="0"/>
              </a:rPr>
              <a:t> еді</a:t>
            </a:r>
            <a:r>
              <a:rPr lang="kk-KZ" sz="2700" dirty="0">
                <a:solidFill>
                  <a:srgbClr val="002060"/>
                </a:solidFill>
                <a:latin typeface="Times New Roman" panose="02020603050405020304" pitchFamily="18" charset="0"/>
                <a:cs typeface="Times New Roman" panose="02020603050405020304" pitchFamily="18" charset="0"/>
              </a:rPr>
              <a:t>. Қол – аяғы қалшылдап, селкілдеп бар денесін теңселтті де жатты. Қол ұстаудан аяқ басудан біржола айрылды. Көп өмірі жорықта өткен көп жараланған адам еді, әлде қай жерінің жүйке тамыры үзіліп кеткенін кім білсін, өзі де тоғыз жыл азаптанды. Ұлпан да тоғыз жыл азаптанды.</a:t>
            </a:r>
            <a:endParaRPr lang="ru-RU" sz="2700" dirty="0">
              <a:solidFill>
                <a:srgbClr val="002060"/>
              </a:solidFill>
              <a:latin typeface="Times New Roman" panose="02020603050405020304" pitchFamily="18" charset="0"/>
              <a:cs typeface="Times New Roman" panose="02020603050405020304" pitchFamily="18" charset="0"/>
            </a:endParaRPr>
          </a:p>
          <a:p>
            <a:r>
              <a:rPr lang="kk-KZ" sz="2700" dirty="0"/>
              <a:t> </a:t>
            </a:r>
            <a:endParaRPr lang="ru-RU" sz="2700" dirty="0"/>
          </a:p>
          <a:p>
            <a:r>
              <a:rPr lang="kk-KZ" sz="28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2800" dirty="0">
              <a:solidFill>
                <a:srgbClr val="00206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7134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77824" y="3235316"/>
            <a:ext cx="10622498" cy="3831818"/>
          </a:xfrm>
          <a:prstGeom prst="rect">
            <a:avLst/>
          </a:prstGeom>
        </p:spPr>
        <p:txBody>
          <a:bodyPr wrap="square">
            <a:spAutoFit/>
          </a:bodyPr>
          <a:lstStyle/>
          <a:p>
            <a:pPr lvl="0"/>
            <a:r>
              <a:rPr lang="kk-KZ" sz="2600" dirty="0" smtClean="0">
                <a:solidFill>
                  <a:srgbClr val="002060"/>
                </a:solidFill>
                <a:latin typeface="Times New Roman" panose="02020603050405020304" pitchFamily="18" charset="0"/>
                <a:cs typeface="Times New Roman" panose="02020603050405020304" pitchFamily="18" charset="0"/>
              </a:rPr>
              <a:t>3. </a:t>
            </a:r>
            <a:r>
              <a:rPr lang="kk-KZ" sz="2700" dirty="0">
                <a:solidFill>
                  <a:srgbClr val="002060"/>
                </a:solidFill>
                <a:latin typeface="Times New Roman" panose="02020603050405020304" pitchFamily="18" charset="0"/>
                <a:cs typeface="Times New Roman" panose="02020603050405020304" pitchFamily="18" charset="0"/>
              </a:rPr>
              <a:t>Төрт жастағы Біжікен әкесі барын осылай біліп еді. Әуелі әкесінің түр – сипатынан қорқып кетсе де, көп ұзамай көзі де үйренді, бойы да үйренді. Табиғат сыбырының құлаққа кірмес, ойға ұяламасы жоқ қой, жас баланың көңіліне әкесі барлығы айнымас – бұлжымас сенімді қуаныштай орнығып қалды. Жетіге толған соң сабаққа кетерінде әкесіне бір тостаған қымыз апаратын болды</a:t>
            </a:r>
            <a:r>
              <a:rPr lang="kk-KZ" sz="2700" dirty="0" smtClean="0">
                <a:solidFill>
                  <a:srgbClr val="002060"/>
                </a:solidFill>
                <a:latin typeface="Times New Roman" panose="02020603050405020304" pitchFamily="18" charset="0"/>
                <a:cs typeface="Times New Roman" panose="02020603050405020304" pitchFamily="18" charset="0"/>
              </a:rPr>
              <a:t>.</a:t>
            </a:r>
          </a:p>
          <a:p>
            <a:pPr lvl="0"/>
            <a:endParaRPr lang="kk-KZ" sz="2700" dirty="0">
              <a:latin typeface="Times New Roman" panose="02020603050405020304" pitchFamily="18" charset="0"/>
              <a:cs typeface="Times New Roman" panose="02020603050405020304" pitchFamily="18" charset="0"/>
            </a:endParaRPr>
          </a:p>
          <a:p>
            <a:pPr lvl="0"/>
            <a:endParaRPr lang="ru-RU" sz="2700" dirty="0">
              <a:latin typeface="Times New Roman" panose="02020603050405020304" pitchFamily="18" charset="0"/>
              <a:cs typeface="Times New Roman" panose="02020603050405020304" pitchFamily="18" charset="0"/>
            </a:endParaRPr>
          </a:p>
          <a:p>
            <a:endParaRPr lang="ru-RU" sz="2700" dirty="0">
              <a:solidFill>
                <a:srgbClr val="002060"/>
              </a:solidFill>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777824" y="1065491"/>
            <a:ext cx="10875818" cy="2169825"/>
          </a:xfrm>
          <a:prstGeom prst="rect">
            <a:avLst/>
          </a:prstGeom>
        </p:spPr>
        <p:txBody>
          <a:bodyPr wrap="square">
            <a:spAutoFit/>
          </a:bodyPr>
          <a:lstStyle/>
          <a:p>
            <a:pPr lvl="0"/>
            <a:r>
              <a:rPr lang="kk-KZ" sz="2700" dirty="0">
                <a:solidFill>
                  <a:srgbClr val="002060"/>
                </a:solidFill>
                <a:latin typeface="Times New Roman" panose="02020603050405020304" pitchFamily="18" charset="0"/>
                <a:cs typeface="Times New Roman" panose="02020603050405020304" pitchFamily="18" charset="0"/>
              </a:rPr>
              <a:t>2</a:t>
            </a:r>
            <a:r>
              <a:rPr lang="kk-KZ" sz="2700" dirty="0" smtClean="0">
                <a:solidFill>
                  <a:srgbClr val="002060"/>
                </a:solidFill>
                <a:latin typeface="Times New Roman" panose="02020603050405020304" pitchFamily="18" charset="0"/>
                <a:cs typeface="Times New Roman" panose="02020603050405020304" pitchFamily="18" charset="0"/>
              </a:rPr>
              <a:t>. Ұлпан </a:t>
            </a:r>
            <a:r>
              <a:rPr lang="kk-KZ" sz="2700" dirty="0">
                <a:solidFill>
                  <a:srgbClr val="002060"/>
                </a:solidFill>
                <a:latin typeface="Times New Roman" panose="02020603050405020304" pitchFamily="18" charset="0"/>
                <a:cs typeface="Times New Roman" panose="02020603050405020304" pitchFamily="18" charset="0"/>
              </a:rPr>
              <a:t>бір түсініксіз күлкімен күле бастады. Тоқтай алмай күлді. Қуаныш күлкісі, ойын – қалжың күлкісі бұлай болмайды. Бұлай күлгенінен де жылағаны жақсы болар еді. Жынданып кеткендей атынан ауып ар жағына қарай құлап кетіп барады.</a:t>
            </a:r>
            <a:endParaRPr lang="ru-RU" sz="2700" dirty="0">
              <a:solidFill>
                <a:srgbClr val="002060"/>
              </a:solidFill>
              <a:latin typeface="Times New Roman" panose="02020603050405020304" pitchFamily="18" charset="0"/>
              <a:cs typeface="Times New Roman" panose="02020603050405020304" pitchFamily="18" charset="0"/>
            </a:endParaRPr>
          </a:p>
          <a:p>
            <a:r>
              <a:rPr lang="kk-KZ" sz="2700" dirty="0">
                <a:solidFill>
                  <a:srgbClr val="002060"/>
                </a:solidFill>
                <a:latin typeface="Times New Roman" panose="02020603050405020304" pitchFamily="18" charset="0"/>
                <a:cs typeface="Times New Roman" panose="02020603050405020304" pitchFamily="18" charset="0"/>
              </a:rPr>
              <a:t> </a:t>
            </a:r>
            <a:endParaRPr lang="ru-RU" sz="27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6020371"/>
      </p:ext>
    </p:extLst>
  </p:cSld>
  <p:clrMapOvr>
    <a:masterClrMapping/>
  </p:clrMapOvr>
  <p:timing>
    <p:tnLst>
      <p:par>
        <p:cTn id="1" dur="indefinite" restart="never" nodeType="tmRoot"/>
      </p:par>
    </p:tnLst>
  </p:timing>
</p:sld>
</file>

<file path=ppt/theme/theme1.xml><?xml version="1.0" encoding="utf-8"?>
<a:theme xmlns:a="http://schemas.openxmlformats.org/drawingml/2006/main" name="Капля">
  <a:themeElements>
    <a:clrScheme name="Капля">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Капл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апл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Капля</Template>
  <TotalTime>895</TotalTime>
  <Words>687</Words>
  <Application>Microsoft Office PowerPoint</Application>
  <PresentationFormat>Широкоэкранный</PresentationFormat>
  <Paragraphs>95</Paragraphs>
  <Slides>11</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Times New Roman</vt:lpstr>
      <vt:lpstr>Tw Cen MT</vt:lpstr>
      <vt:lpstr>Капля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Койшыбаева Нургул</dc:creator>
  <cp:lastModifiedBy>ww</cp:lastModifiedBy>
  <cp:revision>40</cp:revision>
  <dcterms:created xsi:type="dcterms:W3CDTF">2018-11-29T09:18:46Z</dcterms:created>
  <dcterms:modified xsi:type="dcterms:W3CDTF">2021-04-01T16:24:22Z</dcterms:modified>
</cp:coreProperties>
</file>