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presentation.xml" ContentType="application/vnd.openxmlformats-officedocument.presentationml.presentation.main+xml"/>
  <Override PartName="/ppt/presProps.xml" ContentType="application/vnd.openxmlformats-officedocument.presentationml.presProps+xml"/>
  <Override PartName="/ppt/theme/theme1.xml" ContentType="application/vnd.openxmlformats-officedocument.theme+xml"/>
  <Override PartName="/ppt/slideMasters/_rels/slideMaster1.xml.rels" ContentType="application/vnd.openxmlformats-package.relationships+xml"/>
  <Override PartName="/ppt/slideMasters/slideMaster1.xml" ContentType="application/vnd.openxmlformats-officedocument.presentationml.slideMaster+xml"/>
  <Override PartName="/ppt/_rels/presentation.xml.rels" ContentType="application/vnd.openxmlformats-package.relationships+xml"/>
  <Override PartName="/ppt/slideLayouts/_rels/slideLayout1.xml.rels" ContentType="application/vnd.openxmlformats-package.relationships+xml"/>
  <Override PartName="/ppt/slideLayouts/slideLayout1.xml" ContentType="application/vnd.openxmlformats-officedocument.presentationml.slideLayout+xml"/>
  <Override PartName="/ppt/media/image1.jpeg" ContentType="image/jpeg"/>
  <Override PartName="/ppt/media/image9.png" ContentType="image/png"/>
  <Override PartName="/ppt/media/image5.png" ContentType="image/png"/>
  <Override PartName="/ppt/media/image2.png" ContentType="image/png"/>
  <Override PartName="/ppt/media/image4.jpeg" ContentType="image/jpeg"/>
  <Override PartName="/ppt/media/image6.png" ContentType="image/png"/>
  <Override PartName="/ppt/media/image7.png" ContentType="image/png"/>
  <Override PartName="/ppt/media/image3.png" ContentType="image/png"/>
  <Override PartName="/ppt/media/image8.png" ContentType="image/png"/>
  <Override PartName="/ppt/slides/slide1.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_rels/slide14.xml.rels" ContentType="application/vnd.openxmlformats-package.relationships+xml"/>
  <Override PartName="/ppt/slides/_rels/slide13.xml.rels" ContentType="application/vnd.openxmlformats-package.relationships+xml"/>
  <Override PartName="/ppt/slides/_rels/slide9.xml.rels" ContentType="application/vnd.openxmlformats-package.relationships+xml"/>
  <Override PartName="/ppt/slides/_rels/slide12.xml.rels" ContentType="application/vnd.openxmlformats-package.relationships+xml"/>
  <Override PartName="/ppt/slides/_rels/slide8.xml.rels" ContentType="application/vnd.openxmlformats-package.relationships+xml"/>
  <Override PartName="/ppt/slides/_rels/slide11.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6.xml" ContentType="application/vnd.openxmlformats-officedocument.presentationml.slide+xml"/>
  <Override PartName="/ppt/slides/slide14.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12193588" cy="6858000"/>
  <p:notesSz cx="6858000" cy="9947275"/>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B1C9E837-3CBB-4C3F-BB13-96F19FE89FA4}" type="slidenum">
              <a:t>&lt;#&gt;</a:t>
            </a:fld>
          </a:p>
        </p:txBody>
      </p:sp>
      <p:sp>
        <p:nvSpPr>
          <p:cNvPr id="4" name="PlaceHolder 3"/>
          <p:cNvSpPr>
            <a:spLocks noGrp="1"/>
          </p:cNvSpPr>
          <p:nvPr>
            <p:ph type="dt" idx="1"/>
          </p:nvPr>
        </p:nvSpPr>
        <p:spPr/>
        <p:txBody>
          <a:bodyPr/>
          <a:p>
            <a:r>
              <a:rPr lang="ru-RU"/>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838080" y="365040"/>
            <a:ext cx="10515600" cy="1325520"/>
          </a:xfrm>
          <a:prstGeom prst="rect">
            <a:avLst/>
          </a:prstGeom>
          <a:noFill/>
          <a:ln w="0">
            <a:noFill/>
          </a:ln>
        </p:spPr>
        <p:txBody>
          <a:bodyPr lIns="90000" rIns="90000" tIns="46800" bIns="46800" anchor="ctr">
            <a:noAutofit/>
          </a:bodyPr>
          <a:p>
            <a:pPr indent="0">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400" strike="noStrike" u="none">
                <a:solidFill>
                  <a:srgbClr val="000000"/>
                </a:solidFill>
                <a:uFillTx/>
                <a:latin typeface="Calibri Light"/>
              </a:rPr>
              <a:t>Click to edit the title text format</a:t>
            </a:r>
            <a:endParaRPr b="0" lang="ru-RU" sz="4400" strike="noStrike" u="none">
              <a:solidFill>
                <a:srgbClr val="000000"/>
              </a:solidFill>
              <a:uFillTx/>
              <a:latin typeface="Calibri Light"/>
            </a:endParaRPr>
          </a:p>
        </p:txBody>
      </p:sp>
      <p:sp>
        <p:nvSpPr>
          <p:cNvPr id="1" name="PlaceHolder 2"/>
          <p:cNvSpPr>
            <a:spLocks noGrp="1"/>
          </p:cNvSpPr>
          <p:nvPr>
            <p:ph type="body"/>
          </p:nvPr>
        </p:nvSpPr>
        <p:spPr>
          <a:xfrm>
            <a:off x="838080" y="1825200"/>
            <a:ext cx="10515600" cy="4351320"/>
          </a:xfrm>
          <a:prstGeom prst="rect">
            <a:avLst/>
          </a:prstGeom>
          <a:noFill/>
          <a:ln w="0">
            <a:noFill/>
          </a:ln>
        </p:spPr>
        <p:txBody>
          <a:bodyPr lIns="90000" rIns="90000" tIns="46800" bIns="46800" anchor="t">
            <a:normAutofit/>
          </a:bodyPr>
          <a:p>
            <a:pPr marL="2286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Click to edit the outline text format</a:t>
            </a:r>
            <a:endParaRPr b="0" lang="ru-RU" sz="2800" strike="noStrike" u="none">
              <a:solidFill>
                <a:srgbClr val="000000"/>
              </a:solidFill>
              <a:uFillTx/>
              <a:latin typeface="Calibri"/>
            </a:endParaRPr>
          </a:p>
          <a:p>
            <a:pPr lvl="1" marL="6858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Second Outline Level</a:t>
            </a:r>
            <a:endParaRPr b="0" lang="ru-RU" sz="2800" strike="noStrike" u="none">
              <a:solidFill>
                <a:srgbClr val="000000"/>
              </a:solidFill>
              <a:uFillTx/>
              <a:latin typeface="Calibri"/>
            </a:endParaRPr>
          </a:p>
          <a:p>
            <a:pPr lvl="2" marL="11430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Third Outline Level</a:t>
            </a:r>
            <a:endParaRPr b="0" lang="ru-RU" sz="2800" strike="noStrike" u="none">
              <a:solidFill>
                <a:srgbClr val="000000"/>
              </a:solidFill>
              <a:uFillTx/>
              <a:latin typeface="Calibri"/>
            </a:endParaRPr>
          </a:p>
          <a:p>
            <a:pPr lvl="3" marL="16002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Fourth Outline Level</a:t>
            </a:r>
            <a:endParaRPr b="0" lang="ru-RU" sz="2800" strike="noStrike" u="none">
              <a:solidFill>
                <a:srgbClr val="000000"/>
              </a:solidFill>
              <a:uFillTx/>
              <a:latin typeface="Calibri"/>
            </a:endParaRPr>
          </a:p>
          <a:p>
            <a:pPr lvl="4"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Fifth Outline Level</a:t>
            </a:r>
            <a:endParaRPr b="0" lang="ru-RU" sz="2800" strike="noStrike" u="none">
              <a:solidFill>
                <a:srgbClr val="000000"/>
              </a:solidFill>
              <a:uFillTx/>
              <a:latin typeface="Calibri"/>
            </a:endParaRPr>
          </a:p>
          <a:p>
            <a:pPr lvl="5"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Sixth Outline Level</a:t>
            </a:r>
            <a:endParaRPr b="0" lang="ru-RU" sz="2800" strike="noStrike" u="none">
              <a:solidFill>
                <a:srgbClr val="000000"/>
              </a:solidFill>
              <a:uFillTx/>
              <a:latin typeface="Calibri"/>
            </a:endParaRPr>
          </a:p>
          <a:p>
            <a:pPr lvl="6"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Seventh Outline Level</a:t>
            </a:r>
            <a:endParaRPr b="0" lang="ru-RU" sz="2800" strike="noStrike" u="none">
              <a:solidFill>
                <a:srgbClr val="000000"/>
              </a:solidFill>
              <a:uFillTx/>
              <a:latin typeface="Calibri"/>
            </a:endParaRPr>
          </a:p>
        </p:txBody>
      </p:sp>
      <p:sp>
        <p:nvSpPr>
          <p:cNvPr id="2" name="PlaceHolder 3"/>
          <p:cNvSpPr>
            <a:spLocks noGrp="1"/>
          </p:cNvSpPr>
          <p:nvPr>
            <p:ph type="dt" idx="1"/>
          </p:nvPr>
        </p:nvSpPr>
        <p:spPr>
          <a:xfrm>
            <a:off x="838080" y="6356520"/>
            <a:ext cx="2743200" cy="365040"/>
          </a:xfrm>
          <a:prstGeom prst="rect">
            <a:avLst/>
          </a:prstGeom>
          <a:noFill/>
          <a:ln w="0">
            <a:noFill/>
          </a:ln>
        </p:spPr>
        <p:txBody>
          <a:bodyPr lIns="90000" rIns="90000" tIns="46800" bIns="46800" anchor="ctr">
            <a:noAutofit/>
          </a:bodyPr>
          <a:lstStyle>
            <a:lvl1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Calibri"/>
              </a:defRPr>
            </a:lvl1pPr>
          </a:lstStyle>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200" strike="noStrike" u="none">
                <a:solidFill>
                  <a:srgbClr val="898989"/>
                </a:solidFill>
                <a:uFillTx/>
                <a:latin typeface="Calibri"/>
              </a:rPr>
              <a:t>&lt;date/time&gt;</a:t>
            </a:r>
            <a:endParaRPr b="0" lang="ru-RU" sz="1200" strike="noStrike" u="none">
              <a:solidFill>
                <a:srgbClr val="000000"/>
              </a:solidFill>
              <a:uFillTx/>
              <a:latin typeface="Calibri"/>
            </a:endParaRPr>
          </a:p>
        </p:txBody>
      </p:sp>
      <p:sp>
        <p:nvSpPr>
          <p:cNvPr id="3" name="PlaceHolder 4"/>
          <p:cNvSpPr>
            <a:spLocks noGrp="1"/>
          </p:cNvSpPr>
          <p:nvPr>
            <p:ph type="ftr" idx="2"/>
          </p:nvPr>
        </p:nvSpPr>
        <p:spPr>
          <a:xfrm>
            <a:off x="4038480" y="6356520"/>
            <a:ext cx="411480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4" name="PlaceHolder 5"/>
          <p:cNvSpPr>
            <a:spLocks noGrp="1"/>
          </p:cNvSpPr>
          <p:nvPr>
            <p:ph type="sldNum" idx="3"/>
          </p:nvPr>
        </p:nvSpPr>
        <p:spPr>
          <a:xfrm>
            <a:off x="8610480" y="6356520"/>
            <a:ext cx="2743200" cy="365040"/>
          </a:xfrm>
          <a:prstGeom prst="rect">
            <a:avLst/>
          </a:prstGeom>
          <a:noFill/>
          <a:ln w="0">
            <a:noFill/>
          </a:ln>
        </p:spPr>
        <p:txBody>
          <a:bodyPr lIns="90000" rIns="90000" tIns="46800" bIns="46800" anchor="ctr">
            <a:noAutofit/>
          </a:bodyPr>
          <a:lstStyle>
            <a:lvl1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Calibri"/>
              </a:defRPr>
            </a:lvl1pPr>
          </a:lstStyle>
          <a:p>
            <a: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7B83EFE6-2955-4150-A024-4F1131382EDF}" type="slidenum">
              <a:rPr b="0" lang="ru-RU" sz="1200" strike="noStrike" u="none">
                <a:solidFill>
                  <a:srgbClr val="898989"/>
                </a:solidFill>
                <a:uFillTx/>
                <a:latin typeface="Calibri"/>
              </a:rPr>
              <a:t>&lt;number&gt;</a:t>
            </a:fld>
            <a:endParaRPr b="0" lang="ru-RU" sz="1200" strike="noStrike" u="none">
              <a:solidFill>
                <a:srgbClr val="000000"/>
              </a:solidFill>
              <a:uFillTx/>
              <a:latin typeface="Calibri"/>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image" Target="../media/image4.jpeg"/><Relationship Id="rId2"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image" Target="../media/image8.png"/><Relationship Id="rId3"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image" Target="../media/image4.jpeg"/><Relationship Id="rId2"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image" Target="../media/image9.png"/><Relationship Id="rId2"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png"/><Relationship Id="rId3" Type="http://schemas.openxmlformats.org/officeDocument/2006/relationships/image" Target="../media/image3.png"/><Relationship Id="rId4"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4.jpeg"/><Relationship Id="rId3"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image" Target="../media/image4.jpeg"/><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image" Target="../media/image6.png"/><Relationship Id="rId3"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image" Target="../media/image4.jpeg"/><Relationship Id="rId2"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 name="Picture 2" descr="C:\Users\Admin\Desktop\1111.jpg"/>
          <p:cNvPicPr/>
          <p:nvPr/>
        </p:nvPicPr>
        <p:blipFill>
          <a:blip r:embed="rId1"/>
          <a:stretch/>
        </p:blipFill>
        <p:spPr>
          <a:xfrm>
            <a:off x="0" y="0"/>
            <a:ext cx="12192120" cy="6858000"/>
          </a:xfrm>
          <a:prstGeom prst="rect">
            <a:avLst/>
          </a:prstGeom>
          <a:ln w="0">
            <a:noFill/>
          </a:ln>
        </p:spPr>
      </p:pic>
      <p:sp>
        <p:nvSpPr>
          <p:cNvPr id="6" name="TextBox 1"/>
          <p:cNvSpPr/>
          <p:nvPr/>
        </p:nvSpPr>
        <p:spPr>
          <a:xfrm>
            <a:off x="1898640" y="1670040"/>
            <a:ext cx="1005372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ff0000"/>
                </a:solidFill>
                <a:uFillTx/>
                <a:latin typeface="Times New Roman"/>
                <a:ea typeface="Times New Roman"/>
              </a:rPr>
              <a:t>Бөлім:    </a:t>
            </a:r>
            <a:r>
              <a:rPr b="1" lang="kk-KZ" sz="3200" strike="noStrike" u="none">
                <a:solidFill>
                  <a:srgbClr val="1507c5"/>
                </a:solidFill>
                <a:uFillTx/>
                <a:latin typeface="Times New Roman"/>
                <a:ea typeface="Times New Roman"/>
              </a:rPr>
              <a:t>Мәңгілік ел-мәңгілік мұрат.</a:t>
            </a:r>
            <a:endParaRPr b="0" lang="ru-RU" sz="3200" strike="noStrike" u="none">
              <a:solidFill>
                <a:srgbClr val="000000"/>
              </a:solidFill>
              <a:uFillTx/>
              <a:latin typeface="Calibri"/>
            </a:endParaRPr>
          </a:p>
        </p:txBody>
      </p:sp>
      <p:sp>
        <p:nvSpPr>
          <p:cNvPr id="7" name="TextBox 9"/>
          <p:cNvSpPr/>
          <p:nvPr/>
        </p:nvSpPr>
        <p:spPr>
          <a:xfrm>
            <a:off x="8920440" y="196920"/>
            <a:ext cx="2091600" cy="581400"/>
          </a:xfrm>
          <a:prstGeom prst="rect">
            <a:avLst/>
          </a:prstGeom>
          <a:noFill/>
          <a:ln w="0">
            <a:noFill/>
          </a:ln>
        </p:spPr>
        <p:style>
          <a:lnRef idx="0"/>
          <a:fillRef idx="0"/>
          <a:effectRef idx="0"/>
          <a:fontRef idx="minor"/>
        </p:style>
        <p:txBody>
          <a:bodyPr wrap="none"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600" strike="noStrike" u="none">
                <a:solidFill>
                  <a:srgbClr val="ff0000"/>
                </a:solidFill>
                <a:uFillTx/>
                <a:latin typeface="Times New Roman"/>
                <a:ea typeface="Times New Roman"/>
              </a:rPr>
              <a:t>ҚАЗАҚ  ӘДЕБИЕТІ </a:t>
            </a:r>
            <a:endParaRPr b="0" lang="ru-RU" sz="16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600" strike="noStrike" u="none">
                <a:solidFill>
                  <a:srgbClr val="ff0000"/>
                </a:solidFill>
                <a:uFillTx/>
                <a:latin typeface="Times New Roman"/>
                <a:ea typeface="Times New Roman"/>
              </a:rPr>
              <a:t>9 - СЫНЫП</a:t>
            </a:r>
            <a:endParaRPr b="0" lang="ru-RU" sz="1600" strike="noStrike" u="none">
              <a:solidFill>
                <a:srgbClr val="000000"/>
              </a:solidFill>
              <a:uFillTx/>
              <a:latin typeface="Calibri"/>
            </a:endParaRPr>
          </a:p>
        </p:txBody>
      </p:sp>
      <p:sp>
        <p:nvSpPr>
          <p:cNvPr id="8" name="TextBox 25"/>
          <p:cNvSpPr/>
          <p:nvPr/>
        </p:nvSpPr>
        <p:spPr>
          <a:xfrm>
            <a:off x="1228680" y="3691080"/>
            <a:ext cx="10058400" cy="2452680"/>
          </a:xfrm>
          <a:prstGeom prst="rect">
            <a:avLst/>
          </a:prstGeom>
          <a:noFill/>
          <a:ln w="0">
            <a:noFill/>
          </a:ln>
        </p:spPr>
        <p:style>
          <a:lnRef idx="0"/>
          <a:fillRef idx="0"/>
          <a:effectRef idx="0"/>
          <a:fontRef idx="minor"/>
        </p:style>
        <p:txBody>
          <a:bodyPr lIns="90000" rIns="90000" tIns="46800" bIns="46800" anchor="t">
            <a:spAutoFit/>
          </a:bodyPr>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ff0000"/>
                </a:solidFill>
                <a:uFillTx/>
                <a:latin typeface="Times New Roman"/>
                <a:ea typeface="Times New Roman"/>
              </a:rPr>
              <a:t>   </a:t>
            </a:r>
            <a:r>
              <a:rPr b="1" lang="ru-RU" sz="3200" strike="noStrike" u="none">
                <a:solidFill>
                  <a:srgbClr val="ff0000"/>
                </a:solidFill>
                <a:uFillTx/>
                <a:latin typeface="Times New Roman"/>
                <a:ea typeface="Times New Roman"/>
              </a:rPr>
              <a:t>Сабақтың тақырыбы: </a:t>
            </a:r>
            <a:r>
              <a:rPr b="1" lang="kk-KZ" sz="2000" strike="noStrike" u="none">
                <a:solidFill>
                  <a:srgbClr val="1507c5"/>
                </a:solidFill>
                <a:uFillTx/>
                <a:latin typeface="Times New Roman"/>
                <a:ea typeface="Tahoma"/>
              </a:rPr>
              <a:t>ҚАЖЫҒАЛИ МҰХАНБЕТҚАЛИҰЛЫНЫҢ</a:t>
            </a:r>
            <a:endParaRPr b="0" lang="ru-RU" sz="20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1507c5"/>
                </a:solidFill>
                <a:uFillTx/>
                <a:latin typeface="Times New Roman"/>
                <a:ea typeface="Tahoma"/>
              </a:rPr>
              <a:t>«ТАР КЕЗЕҢ» РОМАНЫ. ҚҰТТЫ МЕКЕН</a:t>
            </a:r>
            <a:r>
              <a:rPr b="1" lang="kk-KZ" sz="2400" strike="noStrike" u="none">
                <a:solidFill>
                  <a:srgbClr val="1507c5"/>
                </a:solidFill>
                <a:uFillTx/>
                <a:latin typeface="Times New Roman"/>
                <a:ea typeface="Tahoma"/>
              </a:rPr>
              <a:t>.</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2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002060"/>
                </a:solidFill>
                <a:uFillTx/>
                <a:latin typeface="Times New Roman"/>
                <a:ea typeface="Calibri"/>
              </a:rPr>
              <a:t>             </a:t>
            </a:r>
            <a:endParaRPr b="0" lang="ru-RU" sz="32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200" strike="noStrike" u="none">
              <a:solidFill>
                <a:srgbClr val="000000"/>
              </a:solidFill>
              <a:uFillTx/>
              <a:latin typeface="Calibri"/>
            </a:endParaRPr>
          </a:p>
        </p:txBody>
      </p:sp>
      <p:cxnSp>
        <p:nvCxnSpPr>
          <p:cNvPr id="9" name="Google Shape;78;p1"/>
          <p:cNvCxnSpPr/>
          <p:nvPr/>
        </p:nvCxnSpPr>
        <p:spPr>
          <a:xfrm>
            <a:off x="1376280" y="3143160"/>
            <a:ext cx="10694160" cy="37440"/>
          </a:xfrm>
          <a:prstGeom prst="straightConnector1">
            <a:avLst/>
          </a:prstGeom>
          <a:ln w="57240">
            <a:solidFill>
              <a:srgbClr val="d21de5"/>
            </a:solidFill>
            <a:miter/>
          </a:ln>
        </p:spPr>
      </p:cxn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graphicFrame>
        <p:nvGraphicFramePr>
          <p:cNvPr id="41" name=""/>
          <p:cNvGraphicFramePr/>
          <p:nvPr/>
        </p:nvGraphicFramePr>
        <p:xfrm>
          <a:off x="171360" y="1450800"/>
          <a:ext cx="11045880" cy="4811760"/>
        </p:xfrm>
        <a:graphic>
          <a:graphicData uri="http://schemas.openxmlformats.org/drawingml/2006/table">
            <a:tbl>
              <a:tblPr/>
              <a:tblGrid>
                <a:gridCol w="8931240"/>
                <a:gridCol w="2114640"/>
              </a:tblGrid>
              <a:tr h="118908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ahoma"/>
                        </a:rPr>
                        <a:t>Осы бастан айтып қояйын, кімде</a:t>
                      </a:r>
                      <a:r>
                        <a:rPr b="1" lang="en-US" sz="1800" strike="noStrike" u="none">
                          <a:solidFill>
                            <a:srgbClr val="1507c5"/>
                          </a:solidFill>
                          <a:uFillTx/>
                          <a:latin typeface="Times New Roman"/>
                          <a:ea typeface="Tahoma"/>
                        </a:rPr>
                        <a:t>-</a:t>
                      </a:r>
                      <a:r>
                        <a:rPr b="1" lang="kk-KZ" sz="1800" strike="noStrike" u="none">
                          <a:solidFill>
                            <a:srgbClr val="1507c5"/>
                          </a:solidFill>
                          <a:uFillTx/>
                          <a:latin typeface="Times New Roman"/>
                          <a:ea typeface="Tahoma"/>
                        </a:rPr>
                        <a:t>кім ананы кедей</a:t>
                      </a:r>
                      <a:r>
                        <a:rPr b="1" lang="en-US" sz="1800" strike="noStrike" u="none">
                          <a:solidFill>
                            <a:srgbClr val="1507c5"/>
                          </a:solidFill>
                          <a:uFillTx/>
                          <a:latin typeface="Times New Roman"/>
                          <a:ea typeface="Tahoma"/>
                        </a:rPr>
                        <a:t>-</a:t>
                      </a:r>
                      <a:r>
                        <a:rPr b="1" lang="kk-KZ" sz="1800" strike="noStrike" u="none">
                          <a:solidFill>
                            <a:srgbClr val="1507c5"/>
                          </a:solidFill>
                          <a:uFillTx/>
                          <a:latin typeface="Times New Roman"/>
                          <a:ea typeface="Tahoma"/>
                        </a:rPr>
                        <a:t>кепшік деп, мынаны бейшара</a:t>
                      </a:r>
                      <a:r>
                        <a:rPr b="1" lang="en-US" sz="1800" strike="noStrike" u="none">
                          <a:solidFill>
                            <a:srgbClr val="1507c5"/>
                          </a:solidFill>
                          <a:uFillTx/>
                          <a:latin typeface="Times New Roman"/>
                          <a:ea typeface="Tahoma"/>
                        </a:rPr>
                        <a:t>-</a:t>
                      </a:r>
                      <a:r>
                        <a:rPr b="1" lang="kk-KZ" sz="1800" strike="noStrike" u="none">
                          <a:solidFill>
                            <a:srgbClr val="1507c5"/>
                          </a:solidFill>
                          <a:uFillTx/>
                          <a:latin typeface="Times New Roman"/>
                          <a:ea typeface="Tahoma"/>
                        </a:rPr>
                        <a:t>байғұс деп, жоқ</a:t>
                      </a:r>
                      <a:r>
                        <a:rPr b="1" lang="en-US" sz="1800" strike="noStrike" u="none">
                          <a:solidFill>
                            <a:srgbClr val="1507c5"/>
                          </a:solidFill>
                          <a:uFillTx/>
                          <a:latin typeface="Times New Roman"/>
                          <a:ea typeface="Tahoma"/>
                        </a:rPr>
                        <a:t>-</a:t>
                      </a:r>
                      <a:r>
                        <a:rPr b="1" lang="kk-KZ" sz="1800" strike="noStrike" u="none">
                          <a:solidFill>
                            <a:srgbClr val="1507c5"/>
                          </a:solidFill>
                          <a:uFillTx/>
                          <a:latin typeface="Times New Roman"/>
                          <a:ea typeface="Tahoma"/>
                        </a:rPr>
                        <a:t>жітікке көлік бермей, жаяу</a:t>
                      </a:r>
                      <a:r>
                        <a:rPr b="1" lang="en-US" sz="1800" strike="noStrike" u="none">
                          <a:solidFill>
                            <a:srgbClr val="1507c5"/>
                          </a:solidFill>
                          <a:uFillTx/>
                          <a:latin typeface="Times New Roman"/>
                          <a:ea typeface="Tahoma"/>
                        </a:rPr>
                        <a:t>-</a:t>
                      </a:r>
                      <a:r>
                        <a:rPr b="1" lang="kk-KZ" sz="1800" strike="noStrike" u="none">
                          <a:solidFill>
                            <a:srgbClr val="1507c5"/>
                          </a:solidFill>
                          <a:uFillTx/>
                          <a:latin typeface="Times New Roman"/>
                          <a:ea typeface="Tahoma"/>
                        </a:rPr>
                        <a:t>жалпы жау жолына тастап кетсе, ертең ағайынның бетін көрем демесін!</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0000"/>
                          </a:solidFill>
                          <a:uFillTx/>
                          <a:latin typeface="Times New Roman"/>
                          <a:ea typeface="Times New Roman"/>
                        </a:rPr>
                        <a:t>Малайсары</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r>
              <a:tr h="110340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ahoma"/>
                        </a:rPr>
                        <a:t>Құдайым жаманшылықтың бетін аулақ қылсын, әйтсе де, зәуі шайтан, оқыстан жау кеп қалса, көп көптігін қылар, қайратын жиып, қарсы тұрар.</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0000"/>
                          </a:solidFill>
                          <a:uFillTx/>
                          <a:latin typeface="Times New Roman"/>
                          <a:ea typeface="Times New Roman"/>
                        </a:rPr>
                        <a:t>Нұрмұхамбет</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r>
              <a:tr h="125892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trike="noStrike" u="none">
                          <a:solidFill>
                            <a:srgbClr val="1507c5"/>
                          </a:solidFill>
                          <a:uFillTx/>
                          <a:latin typeface="Times New Roman"/>
                          <a:ea typeface="Tahoma"/>
                        </a:rPr>
                        <a:t>-</a:t>
                      </a:r>
                      <a:r>
                        <a:rPr b="1" lang="kk-KZ" sz="1800" strike="noStrike" u="none">
                          <a:solidFill>
                            <a:srgbClr val="1507c5"/>
                          </a:solidFill>
                          <a:uFillTx/>
                          <a:latin typeface="Times New Roman"/>
                          <a:ea typeface="Tahoma"/>
                        </a:rPr>
                        <a:t> Атың жақсы екен, Батырша... Әкең марқұм үлкен үміт қылып, бүкіл башқұрт баласы төбесіне ту көтерген атақты батырдың атын қойған екен</a:t>
                      </a:r>
                      <a:r>
                        <a:rPr b="1" lang="en-US" sz="1800" strike="noStrike" u="none">
                          <a:solidFill>
                            <a:srgbClr val="1507c5"/>
                          </a:solidFill>
                          <a:uFillTx/>
                          <a:latin typeface="Times New Roman"/>
                          <a:ea typeface="Tahoma"/>
                        </a:rPr>
                        <a:t>-</a:t>
                      </a:r>
                      <a:r>
                        <a:rPr b="1" lang="kk-KZ" sz="1800" strike="noStrike" u="none">
                          <a:solidFill>
                            <a:srgbClr val="1507c5"/>
                          </a:solidFill>
                          <a:uFillTx/>
                          <a:latin typeface="Times New Roman"/>
                          <a:ea typeface="Tahoma"/>
                        </a:rPr>
                        <a:t>ау!</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0000"/>
                          </a:solidFill>
                          <a:uFillTx/>
                          <a:latin typeface="Times New Roman"/>
                          <a:ea typeface="Times New Roman"/>
                        </a:rPr>
                        <a:t>Сырым</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r>
              <a:tr h="126036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ahoma"/>
                        </a:rPr>
                        <a:t>Ал, халық деген </a:t>
                      </a:r>
                      <a:r>
                        <a:rPr b="1" lang="en-US" sz="1800" strike="noStrike" u="none">
                          <a:solidFill>
                            <a:srgbClr val="1507c5"/>
                          </a:solidFill>
                          <a:uFillTx/>
                          <a:latin typeface="Times New Roman"/>
                          <a:ea typeface="Tahoma"/>
                        </a:rPr>
                        <a:t>–</a:t>
                      </a:r>
                      <a:r>
                        <a:rPr b="1" lang="kk-KZ" sz="1800" strike="noStrike" u="none">
                          <a:solidFill>
                            <a:srgbClr val="1507c5"/>
                          </a:solidFill>
                          <a:uFillTx/>
                          <a:latin typeface="Times New Roman"/>
                          <a:ea typeface="Tahoma"/>
                        </a:rPr>
                        <a:t> Аллаһтың бір аты емес пе? Ендеше, ешкім де одан жоғары тұрмаса керек. Бізге әкеміз </a:t>
                      </a:r>
                      <a:r>
                        <a:rPr b="1" lang="en-US" sz="1800" strike="noStrike" u="none">
                          <a:solidFill>
                            <a:srgbClr val="1507c5"/>
                          </a:solidFill>
                          <a:uFillTx/>
                          <a:latin typeface="Times New Roman"/>
                          <a:ea typeface="Tahoma"/>
                        </a:rPr>
                        <a:t>–</a:t>
                      </a:r>
                      <a:r>
                        <a:rPr b="1" lang="kk-KZ" sz="1800" strike="noStrike" u="none">
                          <a:solidFill>
                            <a:srgbClr val="1507c5"/>
                          </a:solidFill>
                          <a:uFillTx/>
                          <a:latin typeface="Times New Roman"/>
                          <a:ea typeface="Tahoma"/>
                        </a:rPr>
                        <a:t> Әбужәлел пір осылай үйреткен.</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0000"/>
                          </a:solidFill>
                          <a:uFillTx/>
                          <a:latin typeface="Times New Roman"/>
                          <a:ea typeface="Times New Roman"/>
                        </a:rPr>
                        <a:t>Шәпи</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r>
            </a:tbl>
          </a:graphicData>
        </a:graphic>
      </p:graphicFrame>
      <p:sp>
        <p:nvSpPr>
          <p:cNvPr id="42" name="PlaceHolder 1"/>
          <p:cNvSpPr>
            <a:spLocks noGrp="1"/>
          </p:cNvSpPr>
          <p:nvPr>
            <p:ph type="title"/>
          </p:nvPr>
        </p:nvSpPr>
        <p:spPr>
          <a:xfrm>
            <a:off x="838080" y="365040"/>
            <a:ext cx="10515600" cy="1325520"/>
          </a:xfrm>
          <a:prstGeom prst="rect">
            <a:avLst/>
          </a:prstGeom>
          <a:noFill/>
          <a:ln w="0">
            <a:noFill/>
          </a:ln>
        </p:spPr>
        <p:txBody>
          <a:bodyPr lIns="91440" rIns="91440" tIns="45720" bIns="45720" anchor="ctr">
            <a:noAutofit/>
          </a:bodyPr>
          <a:p>
            <a:pPr indent="0">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ff0000"/>
                </a:solidFill>
                <a:uFillTx/>
                <a:latin typeface="Times New Roman"/>
                <a:ea typeface="Times New Roman"/>
              </a:rPr>
              <a:t>Өзіңді тексер:</a:t>
            </a:r>
            <a:endParaRPr b="0" lang="ru-RU" sz="3200" strike="noStrike" u="none">
              <a:solidFill>
                <a:srgbClr val="000000"/>
              </a:solidFill>
              <a:uFillTx/>
              <a:latin typeface="Calibri Light"/>
            </a:endParaRPr>
          </a:p>
        </p:txBody>
      </p:sp>
      <p:pic>
        <p:nvPicPr>
          <p:cNvPr id="43" name="Рисунок 5" descr=""/>
          <p:cNvPicPr/>
          <p:nvPr/>
        </p:nvPicPr>
        <p:blipFill>
          <a:blip r:embed="rId1"/>
          <a:stretch/>
        </p:blipFill>
        <p:spPr>
          <a:xfrm>
            <a:off x="11353680" y="1390680"/>
            <a:ext cx="716040" cy="600120"/>
          </a:xfrm>
          <a:prstGeom prst="rect">
            <a:avLst/>
          </a:prstGeom>
          <a:ln w="0">
            <a:noFill/>
          </a:ln>
        </p:spPr>
      </p:pic>
      <p:cxnSp>
        <p:nvCxnSpPr>
          <p:cNvPr id="44" name="Прямая со стрелкой 6"/>
          <p:cNvCxnSpPr/>
          <p:nvPr/>
        </p:nvCxnSpPr>
        <p:spPr>
          <a:xfrm>
            <a:off x="8667720" y="2243160"/>
            <a:ext cx="975600" cy="2326320"/>
          </a:xfrm>
          <a:prstGeom prst="straightConnector1">
            <a:avLst/>
          </a:prstGeom>
          <a:ln w="19080">
            <a:solidFill>
              <a:srgbClr val="5b9bd5"/>
            </a:solidFill>
            <a:miter/>
            <a:tailEnd len="med" type="triangle" w="med"/>
          </a:ln>
        </p:spPr>
      </p:cxnSp>
      <p:cxnSp>
        <p:nvCxnSpPr>
          <p:cNvPr id="45" name="Прямая со стрелкой 8"/>
          <p:cNvCxnSpPr/>
          <p:nvPr/>
        </p:nvCxnSpPr>
        <p:spPr>
          <a:xfrm flipV="1">
            <a:off x="8424720" y="1990080"/>
            <a:ext cx="1061280" cy="1594440"/>
          </a:xfrm>
          <a:prstGeom prst="straightConnector1">
            <a:avLst/>
          </a:prstGeom>
          <a:ln w="19080">
            <a:solidFill>
              <a:srgbClr val="5b9bd5"/>
            </a:solidFill>
            <a:miter/>
            <a:tailEnd len="med" type="triangle" w="med"/>
          </a:ln>
        </p:spPr>
      </p:cxnSp>
      <p:cxnSp>
        <p:nvCxnSpPr>
          <p:cNvPr id="46" name="Прямая со стрелкой 11"/>
          <p:cNvCxnSpPr/>
          <p:nvPr/>
        </p:nvCxnSpPr>
        <p:spPr>
          <a:xfrm flipV="1">
            <a:off x="8551800" y="3215520"/>
            <a:ext cx="1091520" cy="2707560"/>
          </a:xfrm>
          <a:prstGeom prst="straightConnector1">
            <a:avLst/>
          </a:prstGeom>
          <a:ln w="19080">
            <a:solidFill>
              <a:srgbClr val="5b9bd5"/>
            </a:solidFill>
            <a:miter/>
            <a:tailEnd len="med" type="triangle" w="med"/>
          </a:ln>
        </p:spPr>
      </p:cxnSp>
      <p:cxnSp>
        <p:nvCxnSpPr>
          <p:cNvPr id="47" name="Прямая со стрелкой 14"/>
          <p:cNvCxnSpPr/>
          <p:nvPr/>
        </p:nvCxnSpPr>
        <p:spPr>
          <a:xfrm>
            <a:off x="8327880" y="4316040"/>
            <a:ext cx="1246680" cy="1451880"/>
          </a:xfrm>
          <a:prstGeom prst="straightConnector1">
            <a:avLst/>
          </a:prstGeom>
          <a:ln w="19080">
            <a:solidFill>
              <a:srgbClr val="5b9bd5"/>
            </a:solidFill>
            <a:miter/>
            <a:tailEnd len="med" type="triangle" w="med"/>
          </a:ln>
        </p:spPr>
      </p:cxn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 name="PlaceHolder 1"/>
          <p:cNvSpPr>
            <a:spLocks noGrp="1"/>
          </p:cNvSpPr>
          <p:nvPr>
            <p:ph type="title"/>
          </p:nvPr>
        </p:nvSpPr>
        <p:spPr>
          <a:xfrm>
            <a:off x="619200" y="93240"/>
            <a:ext cx="10515600" cy="1474920"/>
          </a:xfrm>
          <a:prstGeom prst="rect">
            <a:avLst/>
          </a:prstGeom>
          <a:noFill/>
          <a:ln w="0">
            <a:noFill/>
          </a:ln>
        </p:spPr>
        <p:txBody>
          <a:bodyPr lIns="91440" rIns="91440" tIns="45720" bIns="45720" anchor="ctr">
            <a:noAutofit/>
          </a:bodyPr>
          <a:p>
            <a:pPr indent="0">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br>
              <a:rPr sz="2000"/>
            </a:br>
            <a:r>
              <a:rPr b="1" lang="kk-KZ" sz="2000" strike="noStrike" u="none">
                <a:solidFill>
                  <a:srgbClr val="ff0000"/>
                </a:solidFill>
                <a:uFillTx/>
                <a:latin typeface="Times New Roman"/>
                <a:ea typeface="Times New Roman"/>
              </a:rPr>
              <a:t>5-тапсырма.</a:t>
            </a:r>
            <a:r>
              <a:rPr b="1" lang="ru-RU" sz="2000" strike="noStrike" u="none">
                <a:solidFill>
                  <a:srgbClr val="ff0000"/>
                </a:solidFill>
                <a:uFillTx/>
                <a:latin typeface="Times New Roman"/>
                <a:ea typeface="Tahoma"/>
              </a:rPr>
              <a:t> </a:t>
            </a:r>
            <a:r>
              <a:rPr b="1" lang="ru-RU" sz="2000" strike="noStrike" u="none">
                <a:solidFill>
                  <a:srgbClr val="1507c5"/>
                </a:solidFill>
                <a:uFillTx/>
                <a:latin typeface="Times New Roman"/>
                <a:ea typeface="Tahoma"/>
              </a:rPr>
              <a:t>Берілген үзінділерге сай келетін мақал</a:t>
            </a:r>
            <a:r>
              <a:rPr b="1" lang="en-US" sz="2000" strike="noStrike" u="none">
                <a:solidFill>
                  <a:srgbClr val="1507c5"/>
                </a:solidFill>
                <a:uFillTx/>
                <a:latin typeface="Times New Roman"/>
                <a:ea typeface="Tahoma"/>
              </a:rPr>
              <a:t>-</a:t>
            </a:r>
            <a:r>
              <a:rPr b="1" lang="kk-KZ" sz="2000" strike="noStrike" u="none">
                <a:solidFill>
                  <a:srgbClr val="1507c5"/>
                </a:solidFill>
                <a:uFillTx/>
                <a:latin typeface="Times New Roman"/>
                <a:ea typeface="Tahoma"/>
              </a:rPr>
              <a:t>мәтелдер жазыңыз.</a:t>
            </a:r>
            <a:r>
              <a:rPr b="1" lang="kk-KZ" sz="2000" strike="noStrike" u="none">
                <a:solidFill>
                  <a:srgbClr val="1507c5"/>
                </a:solidFill>
                <a:uFillTx/>
                <a:latin typeface="Times New Roman"/>
                <a:ea typeface="Times New Roman"/>
              </a:rPr>
              <a:t> </a:t>
            </a:r>
            <a:br>
              <a:rPr sz="2000"/>
            </a:br>
            <a:br>
              <a:rPr sz="2000"/>
            </a:br>
            <a:r>
              <a:rPr b="1" lang="kk-KZ" sz="2000" strike="noStrike" u="none">
                <a:solidFill>
                  <a:srgbClr val="ff0000"/>
                </a:solidFill>
                <a:uFillTx/>
                <a:latin typeface="Times New Roman"/>
                <a:ea typeface="Times New Roman"/>
              </a:rPr>
              <a:t>Дескриптор:</a:t>
            </a:r>
            <a:br>
              <a:rPr sz="2000"/>
            </a:br>
            <a:r>
              <a:rPr b="0" lang="kk-KZ" sz="2000" strike="noStrike" u="none">
                <a:solidFill>
                  <a:srgbClr val="0070c0"/>
                </a:solidFill>
                <a:uFillTx/>
                <a:latin typeface="Times New Roman"/>
                <a:ea typeface="Times New Roman"/>
              </a:rPr>
              <a:t> </a:t>
            </a:r>
            <a:r>
              <a:rPr b="1" lang="kk-KZ" sz="2000" strike="noStrike" u="none">
                <a:solidFill>
                  <a:srgbClr val="2919f7"/>
                </a:solidFill>
                <a:uFillTx/>
                <a:latin typeface="Times New Roman"/>
                <a:ea typeface="Times New Roman"/>
              </a:rPr>
              <a:t> - </a:t>
            </a:r>
            <a:r>
              <a:rPr b="1" lang="ru-RU" sz="2000" strike="noStrike" u="none">
                <a:solidFill>
                  <a:srgbClr val="2919f7"/>
                </a:solidFill>
                <a:uFillTx/>
                <a:latin typeface="Times New Roman"/>
                <a:ea typeface="Tahoma"/>
              </a:rPr>
              <a:t>берілген үзінділерге сай келетін мақал</a:t>
            </a:r>
            <a:r>
              <a:rPr b="1" lang="en-US" sz="2000" strike="noStrike" u="none">
                <a:solidFill>
                  <a:srgbClr val="2919f7"/>
                </a:solidFill>
                <a:uFillTx/>
                <a:latin typeface="Times New Roman"/>
                <a:ea typeface="Tahoma"/>
              </a:rPr>
              <a:t>-</a:t>
            </a:r>
            <a:r>
              <a:rPr b="1" lang="kk-KZ" sz="2000" strike="noStrike" u="none">
                <a:solidFill>
                  <a:srgbClr val="2919f7"/>
                </a:solidFill>
                <a:uFillTx/>
                <a:latin typeface="Times New Roman"/>
                <a:ea typeface="Tahoma"/>
              </a:rPr>
              <a:t>мәтелдер жазады</a:t>
            </a:r>
            <a:r>
              <a:rPr b="1" lang="kk-KZ" sz="2000" strike="noStrike" u="none">
                <a:solidFill>
                  <a:srgbClr val="2919f7"/>
                </a:solidFill>
                <a:uFillTx/>
                <a:latin typeface="Times New Roman"/>
                <a:ea typeface="Times New Roman"/>
              </a:rPr>
              <a:t>.</a:t>
            </a:r>
            <a:br>
              <a:rPr sz="4000"/>
            </a:br>
            <a:endParaRPr b="0" lang="ru-RU" sz="2000" strike="noStrike" u="none">
              <a:solidFill>
                <a:srgbClr val="000000"/>
              </a:solidFill>
              <a:uFillTx/>
              <a:latin typeface="Calibri Light"/>
            </a:endParaRPr>
          </a:p>
        </p:txBody>
      </p:sp>
      <p:graphicFrame>
        <p:nvGraphicFramePr>
          <p:cNvPr id="49" name=""/>
          <p:cNvGraphicFramePr/>
          <p:nvPr/>
        </p:nvGraphicFramePr>
        <p:xfrm>
          <a:off x="109440" y="1378080"/>
          <a:ext cx="10058400" cy="4962240"/>
        </p:xfrm>
        <a:graphic>
          <a:graphicData uri="http://schemas.openxmlformats.org/drawingml/2006/table">
            <a:tbl>
              <a:tblPr/>
              <a:tblGrid>
                <a:gridCol w="9717120"/>
                <a:gridCol w="341280"/>
              </a:tblGrid>
              <a:tr h="3049560">
                <a:tc>
                  <a:txBody>
                    <a:bodyPr lIns="90000" rIns="90000" anchor="t">
                      <a:noAutofit/>
                    </a:bodyPr>
                    <a:p>
                      <a:pPr marL="343080" indent="-343080" algn="just">
                        <a:lnSpc>
                          <a:spcPct val="100000"/>
                        </a:lnSpc>
                        <a:buClr>
                          <a:srgbClr val="ffffff"/>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Times New Roman"/>
                          <a:ea typeface="Tahoma"/>
                        </a:rPr>
                        <a:t>Уа, шырақтарым! Біз қашанғы қастарыңда қақсап отырар дейсіңдер... Бір аяғымыз жерде, бір аяғымыз көрде тұрған шағымызда, «Алдымыздағы аға еді!» деп ақыл салған соң, амалсыз келіп қалдық орталарыңа! Ендігі бір ауыз бұзылмас бәтуәмыз осы бола ма, жоқ па?! </a:t>
                      </a:r>
                      <a:r>
                        <a:rPr b="1" lang="en-US" sz="1800" strike="noStrike" u="none">
                          <a:solidFill>
                            <a:srgbClr val="ffffff"/>
                          </a:solidFill>
                          <a:uFillTx/>
                          <a:latin typeface="Times New Roman"/>
                          <a:ea typeface="Tahoma"/>
                        </a:rPr>
                        <a:t>–</a:t>
                      </a:r>
                      <a:r>
                        <a:rPr b="1" lang="kk-KZ" sz="1800" strike="noStrike" u="none">
                          <a:solidFill>
                            <a:srgbClr val="ffffff"/>
                          </a:solidFill>
                          <a:uFillTx/>
                          <a:latin typeface="Times New Roman"/>
                          <a:ea typeface="Tahoma"/>
                        </a:rPr>
                        <a:t> деп дауыстады би.</a:t>
                      </a:r>
                      <a:endParaRPr b="0" lang="ru-RU" sz="1800" strike="noStrike" u="none">
                        <a:solidFill>
                          <a:srgbClr val="000000"/>
                        </a:solidFill>
                        <a:uFillTx/>
                        <a:latin typeface="Calibri"/>
                      </a:endParaRPr>
                    </a:p>
                    <a:p>
                      <a:pPr marL="343080" indent="-343080" algn="just">
                        <a:lnSpc>
                          <a:spcPct val="100000"/>
                        </a:lnSpc>
                        <a:buClr>
                          <a:srgbClr val="ffffff"/>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Times New Roman"/>
                          <a:ea typeface="Tahoma"/>
                        </a:rPr>
                        <a:t>Осы болсын, осы...</a:t>
                      </a:r>
                      <a:endParaRPr b="0" lang="ru-RU" sz="1800" strike="noStrike" u="none">
                        <a:solidFill>
                          <a:srgbClr val="000000"/>
                        </a:solidFill>
                        <a:uFillTx/>
                        <a:latin typeface="Calibri"/>
                      </a:endParaRPr>
                    </a:p>
                    <a:p>
                      <a:pPr marL="343080" indent="-343080" algn="just">
                        <a:lnSpc>
                          <a:spcPct val="100000"/>
                        </a:lnSpc>
                        <a:buClr>
                          <a:srgbClr val="ffffff"/>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Times New Roman"/>
                          <a:ea typeface="Tahoma"/>
                        </a:rPr>
                        <a:t>Ал, онда...бәріміз бір жағадан бас, бір жеңнен қол шығарып, қатар қимылдайық, ағайын! Алла жар болсын! </a:t>
                      </a:r>
                      <a:r>
                        <a:rPr b="1" lang="en-US" sz="1800" strike="noStrike" u="none">
                          <a:solidFill>
                            <a:srgbClr val="ffffff"/>
                          </a:solidFill>
                          <a:uFillTx/>
                          <a:latin typeface="Times New Roman"/>
                          <a:ea typeface="Tahoma"/>
                        </a:rPr>
                        <a:t>–</a:t>
                      </a:r>
                      <a:r>
                        <a:rPr b="1" lang="kk-KZ" sz="1800" strike="noStrike" u="none">
                          <a:solidFill>
                            <a:srgbClr val="ffffff"/>
                          </a:solidFill>
                          <a:uFillTx/>
                          <a:latin typeface="Times New Roman"/>
                          <a:ea typeface="Tahoma"/>
                        </a:rPr>
                        <a:t> дегенде, үй тола ақсақал</a:t>
                      </a:r>
                      <a:r>
                        <a:rPr b="1" lang="en-US" sz="1800" strike="noStrike" u="none">
                          <a:solidFill>
                            <a:srgbClr val="ffffff"/>
                          </a:solidFill>
                          <a:uFillTx/>
                          <a:latin typeface="Times New Roman"/>
                          <a:ea typeface="Tahoma"/>
                        </a:rPr>
                        <a:t>-</a:t>
                      </a:r>
                      <a:r>
                        <a:rPr b="1" lang="kk-KZ" sz="1800" strike="noStrike" u="none">
                          <a:solidFill>
                            <a:srgbClr val="ffffff"/>
                          </a:solidFill>
                          <a:uFillTx/>
                          <a:latin typeface="Times New Roman"/>
                          <a:ea typeface="Tahoma"/>
                        </a:rPr>
                        <a:t>қарасақал бір кісідей «Әумин» десіп, гу ете қалған.</a:t>
                      </a:r>
                      <a:endParaRPr b="0" lang="ru-RU" sz="18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lIns="90000" rIns="9000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r>
              <a:tr h="1912680">
                <a:tc>
                  <a:txBody>
                    <a:bodyPr lIns="90000" rIns="90000" anchor="t">
                      <a:no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0000"/>
                          </a:solidFill>
                          <a:uFillTx/>
                          <a:latin typeface="Times New Roman"/>
                          <a:ea typeface="Tahoma"/>
                        </a:rPr>
                        <a:t>Бұл елдің тізгінін жиырмаға жетер</a:t>
                      </a:r>
                      <a:r>
                        <a:rPr b="1" lang="en-US" sz="1800" strike="noStrike" u="none">
                          <a:solidFill>
                            <a:srgbClr val="ff0000"/>
                          </a:solidFill>
                          <a:uFillTx/>
                          <a:latin typeface="Times New Roman"/>
                          <a:ea typeface="Tahoma"/>
                        </a:rPr>
                        <a:t>-</a:t>
                      </a:r>
                      <a:r>
                        <a:rPr b="1" lang="kk-KZ" sz="1800" strike="noStrike" u="none">
                          <a:solidFill>
                            <a:srgbClr val="ff0000"/>
                          </a:solidFill>
                          <a:uFillTx/>
                          <a:latin typeface="Times New Roman"/>
                          <a:ea typeface="Tahoma"/>
                        </a:rPr>
                        <a:t>жетпесінде сол кісінің қолынан алған Сырым, бүгінде жұрт «Екі мың үйлі Байбақты!» деп дабырайтып жүрген елді осындай дәрежеге жеткізгенге дейін, қаншама ұйқысыз күндер мен түндерді басынан кешірмеді дейсің?! </a:t>
                      </a:r>
                      <a:endParaRPr b="0" lang="ru-RU" sz="18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lIns="90000" rIns="9000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r>
            </a:tbl>
          </a:graphicData>
        </a:graphic>
      </p:graphicFrame>
      <p:pic>
        <p:nvPicPr>
          <p:cNvPr id="50" name="Рисунок 7" descr=""/>
          <p:cNvPicPr/>
          <p:nvPr/>
        </p:nvPicPr>
        <p:blipFill>
          <a:blip r:embed="rId1"/>
          <a:stretch/>
        </p:blipFill>
        <p:spPr>
          <a:xfrm rot="1099800">
            <a:off x="10375920" y="1914480"/>
            <a:ext cx="1339920" cy="1535040"/>
          </a:xfrm>
          <a:prstGeom prst="rect">
            <a:avLst/>
          </a:prstGeom>
          <a:ln w="0">
            <a:noFill/>
          </a:ln>
        </p:spPr>
      </p:pic>
      <p:pic>
        <p:nvPicPr>
          <p:cNvPr id="51" name="Рисунок 8" descr=""/>
          <p:cNvPicPr/>
          <p:nvPr/>
        </p:nvPicPr>
        <p:blipFill>
          <a:blip r:embed="rId2"/>
          <a:stretch/>
        </p:blipFill>
        <p:spPr>
          <a:xfrm rot="1124400">
            <a:off x="10375560" y="4327560"/>
            <a:ext cx="1339920" cy="1258920"/>
          </a:xfrm>
          <a:prstGeom prst="rect">
            <a:avLst/>
          </a:prstGeom>
          <a:ln w="0">
            <a:noFill/>
          </a:ln>
        </p:spPr>
      </p:pic>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 name="PlaceHolder 1"/>
          <p:cNvSpPr>
            <a:spLocks noGrp="1"/>
          </p:cNvSpPr>
          <p:nvPr>
            <p:ph/>
          </p:nvPr>
        </p:nvSpPr>
        <p:spPr>
          <a:xfrm>
            <a:off x="-360" y="4145040"/>
            <a:ext cx="7095960" cy="2450880"/>
          </a:xfrm>
          <a:prstGeom prst="rect">
            <a:avLst/>
          </a:prstGeom>
          <a:noFill/>
          <a:ln w="0">
            <a:noFill/>
          </a:ln>
        </p:spPr>
        <p:txBody>
          <a:bodyPr lIns="91440" rIns="91440" tIns="45720" bIns="45720" anchor="t">
            <a:normAutofit/>
          </a:bodyPr>
          <a:p>
            <a:pPr indent="0">
              <a:lnSpc>
                <a:spcPct val="90000"/>
              </a:lnSpc>
              <a:spcBef>
                <a:spcPts val="1001"/>
              </a:spcBef>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1507c5"/>
                </a:solidFill>
                <a:uFillTx/>
                <a:latin typeface="Times New Roman"/>
                <a:ea typeface="Tahoma"/>
              </a:rPr>
              <a:t>Бұл елдің тізгінін жиырмаға жетер</a:t>
            </a:r>
            <a:r>
              <a:rPr b="1" lang="en-US" sz="2400" strike="noStrike" u="none">
                <a:solidFill>
                  <a:srgbClr val="1507c5"/>
                </a:solidFill>
                <a:uFillTx/>
                <a:latin typeface="Times New Roman"/>
                <a:ea typeface="Tahoma"/>
              </a:rPr>
              <a:t>-</a:t>
            </a:r>
            <a:r>
              <a:rPr b="1" lang="kk-KZ" sz="2400" strike="noStrike" u="none">
                <a:solidFill>
                  <a:srgbClr val="1507c5"/>
                </a:solidFill>
                <a:uFillTx/>
                <a:latin typeface="Times New Roman"/>
                <a:ea typeface="Tahoma"/>
              </a:rPr>
              <a:t>жетпесінде сол кісінің қолынан алған Сырым, бүгінде жұрт «Екі мың үйлі Байбақты!» деп дабырайтып жүрген елді осындай дәрежеге жеткізгенге дейін, қаншама ұйқысыз күндер мен түндерді басынан кешірмеді дейсің?! </a:t>
            </a:r>
            <a:endParaRPr b="0" lang="ru-RU" sz="2400" strike="noStrike" u="none">
              <a:solidFill>
                <a:srgbClr val="000000"/>
              </a:solidFill>
              <a:uFillTx/>
              <a:latin typeface="Calibri"/>
            </a:endParaRPr>
          </a:p>
          <a:p>
            <a:pPr indent="0">
              <a:lnSpc>
                <a:spcPct val="90000"/>
              </a:lnSpc>
              <a:spcBef>
                <a:spcPts val="1001"/>
              </a:spcBef>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
        <p:nvSpPr>
          <p:cNvPr id="53" name="PlaceHolder 2"/>
          <p:cNvSpPr>
            <a:spLocks noGrp="1"/>
          </p:cNvSpPr>
          <p:nvPr>
            <p:ph type="title"/>
          </p:nvPr>
        </p:nvSpPr>
        <p:spPr>
          <a:xfrm>
            <a:off x="207720" y="457200"/>
            <a:ext cx="8204040" cy="3432240"/>
          </a:xfrm>
          <a:prstGeom prst="rect">
            <a:avLst/>
          </a:prstGeom>
          <a:noFill/>
          <a:ln w="0">
            <a:noFill/>
          </a:ln>
        </p:spPr>
        <p:txBody>
          <a:bodyPr lIns="91440" rIns="91440" tIns="45720" bIns="45720" anchor="b">
            <a:noAutofit/>
          </a:bodyPr>
          <a:p>
            <a:pPr marL="343080" indent="-343080">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ff0000"/>
                </a:solidFill>
                <a:uFillTx/>
                <a:latin typeface="Times New Roman"/>
                <a:ea typeface="Tahoma"/>
              </a:rPr>
              <a:t>Өзіңді тексер:</a:t>
            </a:r>
            <a:br>
              <a:rPr sz="1800"/>
            </a:br>
            <a:br>
              <a:rPr sz="1800"/>
            </a:br>
            <a:r>
              <a:rPr b="1" lang="kk-KZ" sz="2000" strike="noStrike" u="none">
                <a:solidFill>
                  <a:srgbClr val="1507c5"/>
                </a:solidFill>
                <a:uFillTx/>
                <a:latin typeface="Times New Roman"/>
                <a:ea typeface="Tahoma"/>
              </a:rPr>
              <a:t>Уа, шырақтарым! Біз қашанғы қастарыңда қақсап отырар дейсіңдер... Бір аяғымыз жерде, бір аяғымыз көрде тұрған шағымызда, «Алдымыздағы аға еді!» деп ақыл салған соң, амалсыз келіп қалдық орталарыңа! Ендігі бір ауыз бұзылмас бәтуәмыз осы бола ма, жоқ па?! </a:t>
            </a:r>
            <a:r>
              <a:rPr b="1" lang="en-US" sz="2000" strike="noStrike" u="none">
                <a:solidFill>
                  <a:srgbClr val="1507c5"/>
                </a:solidFill>
                <a:uFillTx/>
                <a:latin typeface="Times New Roman"/>
                <a:ea typeface="Tahoma"/>
              </a:rPr>
              <a:t>–</a:t>
            </a:r>
            <a:r>
              <a:rPr b="1" lang="kk-KZ" sz="2000" strike="noStrike" u="none">
                <a:solidFill>
                  <a:srgbClr val="1507c5"/>
                </a:solidFill>
                <a:uFillTx/>
                <a:latin typeface="Times New Roman"/>
                <a:ea typeface="Tahoma"/>
              </a:rPr>
              <a:t>деп дауыстады би.</a:t>
            </a:r>
            <a:br>
              <a:rPr sz="2000"/>
            </a:br>
            <a:r>
              <a:rPr b="1" lang="kk-KZ" sz="2000" strike="noStrike" u="none">
                <a:solidFill>
                  <a:srgbClr val="1507c5"/>
                </a:solidFill>
                <a:uFillTx/>
                <a:latin typeface="Times New Roman"/>
                <a:ea typeface="Tahoma"/>
              </a:rPr>
              <a:t>Осы болсын, осы...</a:t>
            </a:r>
            <a:br>
              <a:rPr sz="2000"/>
            </a:br>
            <a:r>
              <a:rPr b="1" lang="kk-KZ" sz="2000" strike="noStrike" u="none">
                <a:solidFill>
                  <a:srgbClr val="1507c5"/>
                </a:solidFill>
                <a:uFillTx/>
                <a:latin typeface="Times New Roman"/>
                <a:ea typeface="Tahoma"/>
              </a:rPr>
              <a:t>Ал, онда...бәріміз бір жағадан бас, бір жеңнен қол шығарып, қатар қимылдайық, ағайын! Алла жар болсын! </a:t>
            </a:r>
            <a:r>
              <a:rPr b="1" lang="en-US" sz="2000" strike="noStrike" u="none">
                <a:solidFill>
                  <a:srgbClr val="1507c5"/>
                </a:solidFill>
                <a:uFillTx/>
                <a:latin typeface="Times New Roman"/>
                <a:ea typeface="Tahoma"/>
              </a:rPr>
              <a:t>–</a:t>
            </a:r>
            <a:r>
              <a:rPr b="1" lang="kk-KZ" sz="2000" strike="noStrike" u="none">
                <a:solidFill>
                  <a:srgbClr val="1507c5"/>
                </a:solidFill>
                <a:uFillTx/>
                <a:latin typeface="Times New Roman"/>
                <a:ea typeface="Tahoma"/>
              </a:rPr>
              <a:t> дегенде, үй тола ақсақал</a:t>
            </a:r>
            <a:r>
              <a:rPr b="1" lang="en-US" sz="2000" strike="noStrike" u="none">
                <a:solidFill>
                  <a:srgbClr val="1507c5"/>
                </a:solidFill>
                <a:uFillTx/>
                <a:latin typeface="Times New Roman"/>
                <a:ea typeface="Tahoma"/>
              </a:rPr>
              <a:t>-</a:t>
            </a:r>
            <a:r>
              <a:rPr b="1" lang="kk-KZ" sz="2000" strike="noStrike" u="none">
                <a:solidFill>
                  <a:srgbClr val="1507c5"/>
                </a:solidFill>
                <a:uFillTx/>
                <a:latin typeface="Times New Roman"/>
                <a:ea typeface="Tahoma"/>
              </a:rPr>
              <a:t>қарасақал бір кісідей «Әумин» десіп, гу ете қалған.</a:t>
            </a:r>
            <a:br>
              <a:rPr sz="3600"/>
            </a:br>
            <a:endParaRPr b="0" lang="ru-RU" sz="2000" strike="noStrike" u="none">
              <a:solidFill>
                <a:srgbClr val="000000"/>
              </a:solidFill>
              <a:uFillTx/>
              <a:latin typeface="Calibri Light"/>
            </a:endParaRPr>
          </a:p>
        </p:txBody>
      </p:sp>
      <p:sp>
        <p:nvSpPr>
          <p:cNvPr id="54" name="Овал 6"/>
          <p:cNvSpPr/>
          <p:nvPr/>
        </p:nvSpPr>
        <p:spPr>
          <a:xfrm>
            <a:off x="8278920" y="103320"/>
            <a:ext cx="3327120" cy="2725560"/>
          </a:xfrm>
          <a:prstGeom prst="ellipse">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marL="343080" indent="-343080" algn="ctr">
              <a:lnSpc>
                <a:spcPct val="100000"/>
              </a:lnSpc>
              <a:buClr>
                <a:srgbClr val="ffffff"/>
              </a:buClr>
              <a:buFont typeface="Tahoma"/>
              <a:buAutoNum type="arabicPeriod"/>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Tahoma"/>
                <a:ea typeface="Tahoma"/>
              </a:rPr>
              <a:t>Бірлік болмай </a:t>
            </a:r>
            <a:r>
              <a:rPr b="0" lang="en-US" sz="1800" strike="noStrike" u="none">
                <a:solidFill>
                  <a:srgbClr val="ffffff"/>
                </a:solidFill>
                <a:uFillTx/>
                <a:latin typeface="Tahoma"/>
                <a:ea typeface="Tahoma"/>
              </a:rPr>
              <a:t>–</a:t>
            </a:r>
            <a:r>
              <a:rPr b="0" lang="kk-KZ" sz="1800" strike="noStrike" u="none">
                <a:solidFill>
                  <a:srgbClr val="ffffff"/>
                </a:solidFill>
                <a:uFillTx/>
                <a:latin typeface="Tahoma"/>
                <a:ea typeface="Tahoma"/>
              </a:rPr>
              <a:t> тірлік болмас.</a:t>
            </a:r>
            <a:endParaRPr b="0" lang="ru-RU" sz="1800" strike="noStrike" u="none">
              <a:solidFill>
                <a:srgbClr val="000000"/>
              </a:solidFill>
              <a:uFillTx/>
              <a:latin typeface="Calibri"/>
            </a:endParaRPr>
          </a:p>
          <a:p>
            <a:pPr marL="343080" indent="-343080" algn="ctr">
              <a:lnSpc>
                <a:spcPct val="100000"/>
              </a:lnSpc>
              <a:buClr>
                <a:srgbClr val="ffffff"/>
              </a:buClr>
              <a:buFont typeface="Tahoma"/>
              <a:buAutoNum type="arabicPeriod"/>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Tahoma"/>
                <a:ea typeface="Tahoma"/>
              </a:rPr>
              <a:t>Кеңеспен шешкен шешімнің кемісі болмас.</a:t>
            </a:r>
            <a:endParaRPr b="0" lang="ru-RU" sz="1800" strike="noStrike" u="none">
              <a:solidFill>
                <a:srgbClr val="000000"/>
              </a:solidFill>
              <a:uFillTx/>
              <a:latin typeface="Calibri"/>
            </a:endParaRPr>
          </a:p>
          <a:p>
            <a:pPr marL="343080" indent="-343080" algn="ctr">
              <a:lnSpc>
                <a:spcPct val="100000"/>
              </a:lnSpc>
              <a:buClr>
                <a:srgbClr val="ffffff"/>
              </a:buClr>
              <a:buFont typeface="Tahoma"/>
              <a:buAutoNum type="arabicPeriod"/>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Tahoma"/>
                <a:ea typeface="Tahoma"/>
              </a:rPr>
              <a:t>Ұйымдасқан ұтады.</a:t>
            </a:r>
            <a:endParaRPr b="0" lang="ru-RU" sz="1800" strike="noStrike" u="none">
              <a:solidFill>
                <a:srgbClr val="000000"/>
              </a:solidFill>
              <a:uFillTx/>
              <a:latin typeface="Calibri"/>
            </a:endParaRPr>
          </a:p>
        </p:txBody>
      </p:sp>
      <p:sp>
        <p:nvSpPr>
          <p:cNvPr id="55" name="Овал 8"/>
          <p:cNvSpPr/>
          <p:nvPr/>
        </p:nvSpPr>
        <p:spPr>
          <a:xfrm>
            <a:off x="6973920" y="4145040"/>
            <a:ext cx="3681360" cy="2097000"/>
          </a:xfrm>
          <a:prstGeom prst="ellipse">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marL="343080" indent="-343080" algn="ctr">
              <a:lnSpc>
                <a:spcPct val="100000"/>
              </a:lnSpc>
              <a:buClr>
                <a:srgbClr val="ffffff"/>
              </a:buClr>
              <a:buFont typeface="Tahoma"/>
              <a:buAutoNum type="arabicPeriod"/>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Tahoma"/>
                <a:ea typeface="Tahoma"/>
              </a:rPr>
              <a:t>Ел үмітін ер ақтар, ер атағын ел сақтар.</a:t>
            </a:r>
            <a:endParaRPr b="0" lang="ru-RU" sz="1800" strike="noStrike" u="none">
              <a:solidFill>
                <a:srgbClr val="000000"/>
              </a:solidFill>
              <a:uFillTx/>
              <a:latin typeface="Calibri"/>
            </a:endParaRPr>
          </a:p>
          <a:p>
            <a:pPr marL="343080" indent="-343080" algn="ctr">
              <a:lnSpc>
                <a:spcPct val="100000"/>
              </a:lnSpc>
              <a:buClr>
                <a:srgbClr val="ffffff"/>
              </a:buClr>
              <a:buFont typeface="Tahoma"/>
              <a:buAutoNum type="arabicPeriod"/>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Tahoma"/>
                <a:ea typeface="Tahoma"/>
              </a:rPr>
              <a:t>Ер мойынында қыл арқан шірімес.</a:t>
            </a:r>
            <a:endParaRPr b="0" lang="ru-RU" sz="1800" strike="noStrike" u="none">
              <a:solidFill>
                <a:srgbClr val="000000"/>
              </a:solidFill>
              <a:uFillTx/>
              <a:latin typeface="Calibri"/>
            </a:endParaRPr>
          </a:p>
        </p:txBody>
      </p:sp>
      <p:pic>
        <p:nvPicPr>
          <p:cNvPr id="56" name="Рисунок 5" descr=""/>
          <p:cNvPicPr/>
          <p:nvPr/>
        </p:nvPicPr>
        <p:blipFill>
          <a:blip r:embed="rId1"/>
          <a:stretch/>
        </p:blipFill>
        <p:spPr>
          <a:xfrm>
            <a:off x="11350800" y="365040"/>
            <a:ext cx="841320" cy="784440"/>
          </a:xfrm>
          <a:prstGeom prst="rect">
            <a:avLst/>
          </a:prstGeom>
          <a:ln w="0">
            <a:noFill/>
          </a:ln>
        </p:spPr>
      </p:pic>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7" name="Picture 2" descr="C:\Users\Admin\Desktop\1111.jpg"/>
          <p:cNvPicPr/>
          <p:nvPr/>
        </p:nvPicPr>
        <p:blipFill>
          <a:blip r:embed="rId1"/>
          <a:stretch/>
        </p:blipFill>
        <p:spPr>
          <a:xfrm>
            <a:off x="0" y="12600"/>
            <a:ext cx="12192120" cy="6858000"/>
          </a:xfrm>
          <a:prstGeom prst="rect">
            <a:avLst/>
          </a:prstGeom>
          <a:ln w="0">
            <a:noFill/>
          </a:ln>
        </p:spPr>
      </p:pic>
      <p:sp>
        <p:nvSpPr>
          <p:cNvPr id="58" name="Прямоугольник 2"/>
          <p:cNvSpPr/>
          <p:nvPr/>
        </p:nvSpPr>
        <p:spPr>
          <a:xfrm>
            <a:off x="4176720" y="798480"/>
            <a:ext cx="7286760" cy="1459080"/>
          </a:xfrm>
          <a:prstGeom prst="rect">
            <a:avLst/>
          </a:prstGeom>
          <a:solidFill>
            <a:srgbClr val="ffffff"/>
          </a:solidFill>
          <a:ln w="76320">
            <a:solidFill>
              <a:srgbClr val="d21de5"/>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0000"/>
                </a:solidFill>
                <a:uFillTx/>
                <a:latin typeface="Times New Roman"/>
                <a:ea typeface="Calibri"/>
              </a:rPr>
              <a:t>Қорытынды</a:t>
            </a:r>
            <a:endParaRPr b="0" lang="ru-RU" sz="2400" strike="noStrike" u="none">
              <a:solidFill>
                <a:srgbClr val="000000"/>
              </a:solidFill>
              <a:uFillTx/>
              <a:latin typeface="Calibri"/>
            </a:endParaRPr>
          </a:p>
        </p:txBody>
      </p:sp>
      <p:sp>
        <p:nvSpPr>
          <p:cNvPr id="59" name="Прямоугольник 5"/>
          <p:cNvSpPr/>
          <p:nvPr/>
        </p:nvSpPr>
        <p:spPr>
          <a:xfrm>
            <a:off x="4176720" y="3138480"/>
            <a:ext cx="7286760" cy="3262320"/>
          </a:xfrm>
          <a:prstGeom prst="rect">
            <a:avLst/>
          </a:prstGeom>
          <a:solidFill>
            <a:srgbClr val="ffffff"/>
          </a:solidFill>
          <a:ln w="76320">
            <a:solidFill>
              <a:srgbClr val="d21de5"/>
            </a:solidFill>
            <a:miter/>
          </a:ln>
        </p:spPr>
        <p:style>
          <a:lnRef idx="0"/>
          <a:fillRef idx="0"/>
          <a:effectRef idx="0"/>
          <a:fontRef idx="minor"/>
        </p:style>
        <p:txBody>
          <a:bodyPr lIns="90000" rIns="90000" tIns="46800" bIns="46800" anchor="ctr">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1507c5"/>
                </a:solidFill>
                <a:uFillTx/>
                <a:latin typeface="Times New Roman"/>
                <a:ea typeface="Tahoma"/>
              </a:rPr>
              <a:t>Көркем</a:t>
            </a:r>
            <a:r>
              <a:rPr b="1" lang="en-US" sz="2400" strike="noStrike" u="none">
                <a:solidFill>
                  <a:srgbClr val="1507c5"/>
                </a:solidFill>
                <a:uFillTx/>
                <a:latin typeface="Times New Roman"/>
                <a:ea typeface="Tahoma"/>
              </a:rPr>
              <a:t> шығарма</a:t>
            </a:r>
            <a:r>
              <a:rPr b="1" lang="kk-KZ" sz="2400" strike="noStrike" u="none">
                <a:solidFill>
                  <a:srgbClr val="1507c5"/>
                </a:solidFill>
                <a:uFillTx/>
                <a:latin typeface="Times New Roman"/>
                <a:ea typeface="Tahoma"/>
              </a:rPr>
              <a:t>дан алған үзінділерді шығармашылық жұмыстарда қолдандыңыз.</a:t>
            </a:r>
            <a:endParaRPr b="0" lang="ru-RU" sz="2400" strike="noStrike" u="none">
              <a:solidFill>
                <a:srgbClr val="000000"/>
              </a:solidFill>
              <a:uFillTx/>
              <a:latin typeface="Calibri"/>
            </a:endParaRPr>
          </a:p>
        </p:txBody>
      </p:sp>
      <p:sp>
        <p:nvSpPr>
          <p:cNvPr id="60" name="Выгнутая влево стрелка 3"/>
          <p:cNvSpPr/>
          <p:nvPr/>
        </p:nvSpPr>
        <p:spPr>
          <a:xfrm>
            <a:off x="2184480" y="1419120"/>
            <a:ext cx="1677960" cy="3916440"/>
          </a:xfrm>
          <a:custGeom>
            <a:avLst/>
            <a:gdLst>
              <a:gd name="textAreaLeft" fmla="*/ 224640 w 1677960"/>
              <a:gd name="textAreaRight" fmla="*/ 1453320 w 1677960"/>
              <a:gd name="textAreaTop" fmla="*/ 821880 h 3916440"/>
              <a:gd name="textAreaBottom" fmla="*/ 2885040 h 3916440"/>
            </a:gdLst>
            <a:ahLst/>
            <a:rect l="textAreaLeft" t="textAreaTop" r="textAreaRight" b="textAreaBottom"/>
            <a:pathLst>
              <a:path w="21600" h="21600">
                <a:moveTo>
                  <a:pt x="21600" y="0"/>
                </a:moveTo>
                <a:arcTo wR="21600" hR="9065" stAng="-5400000" swAng="-5400000"/>
                <a:lnTo>
                  <a:pt x="0" y="11378"/>
                </a:lnTo>
                <a:arcTo wR="21600" hR="9065" stAng="10800000" swAng="-3503925"/>
                <a:lnTo>
                  <a:pt x="16200" y="21312"/>
                </a:lnTo>
                <a:lnTo>
                  <a:pt x="21600" y="19287"/>
                </a:lnTo>
                <a:lnTo>
                  <a:pt x="16200" y="16685"/>
                </a:lnTo>
                <a:lnTo>
                  <a:pt x="16200" y="17842"/>
                </a:lnTo>
                <a:arcTo wR="21600" hR="9065" stAng="7296075" swAng="3318526"/>
                <a:lnTo>
                  <a:pt x="177" y="10222"/>
                </a:lnTo>
                <a:arcTo wR="21600" hR="9065" stAng="-10614601" swAng="5214601"/>
                <a:close/>
              </a:path>
              <a:path fill="darkenLess" w="21600" h="21600">
                <a:moveTo>
                  <a:pt x="21600" y="0"/>
                </a:moveTo>
                <a:arcTo wR="21600" hR="9065" stAng="-5400000" swAng="-5400000"/>
                <a:lnTo>
                  <a:pt x="0" y="9065"/>
                </a:lnTo>
                <a:arcTo wR="21600" hR="9065" stAng="10800000" swAng="-185399"/>
                <a:lnTo>
                  <a:pt x="177" y="10222"/>
                </a:lnTo>
                <a:arcTo wR="21600" hR="9065" stAng="-10614601" swAng="5214601"/>
                <a:close/>
              </a:path>
            </a:pathLst>
          </a:custGeom>
          <a:solidFill>
            <a:srgbClr val="ffff00"/>
          </a:solidFill>
          <a:ln w="57240">
            <a:solidFill>
              <a:srgbClr val="d21de5"/>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1" name="Стрелка вправо 7"/>
          <p:cNvSpPr/>
          <p:nvPr/>
        </p:nvSpPr>
        <p:spPr>
          <a:xfrm>
            <a:off x="1287360" y="985680"/>
            <a:ext cx="2667240" cy="1616400"/>
          </a:xfrm>
          <a:prstGeom prst="rightArrow">
            <a:avLst>
              <a:gd name="adj1" fmla="val 50000"/>
              <a:gd name="adj2" fmla="val 50481"/>
            </a:avLst>
          </a:prstGeom>
          <a:noFill/>
          <a:ln w="76320">
            <a:solidFill>
              <a:srgbClr val="d21de5"/>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0000"/>
                </a:solidFill>
                <a:uFillTx/>
                <a:latin typeface="Times New Roman"/>
                <a:ea typeface="Times New Roman"/>
              </a:rPr>
              <a:t>Қосымша тапсырма:</a:t>
            </a:r>
            <a:endParaRPr b="0" lang="ru-RU" sz="2400" strike="noStrike" u="none">
              <a:solidFill>
                <a:srgbClr val="000000"/>
              </a:solidFill>
              <a:uFillTx/>
              <a:latin typeface="Calibri"/>
            </a:endParaRPr>
          </a:p>
        </p:txBody>
      </p:sp>
      <p:sp>
        <p:nvSpPr>
          <p:cNvPr id="62" name="Прямоугольник 10"/>
          <p:cNvSpPr/>
          <p:nvPr/>
        </p:nvSpPr>
        <p:spPr>
          <a:xfrm>
            <a:off x="4070520" y="339840"/>
            <a:ext cx="7867440" cy="6202080"/>
          </a:xfrm>
          <a:prstGeom prst="rect">
            <a:avLst/>
          </a:prstGeom>
          <a:solidFill>
            <a:srgbClr val="ffffff"/>
          </a:solidFill>
          <a:ln w="76320">
            <a:solidFill>
              <a:srgbClr val="d21de5"/>
            </a:solidFill>
            <a:miter/>
          </a:ln>
        </p:spPr>
        <p:style>
          <a:lnRef idx="0"/>
          <a:fillRef idx="0"/>
          <a:effectRef idx="0"/>
          <a:fontRef idx="minor"/>
        </p:style>
        <p:txBody>
          <a:bodyPr lIns="90000" rIns="90000" tIns="46800" bIns="46800" anchor="ctr">
            <a:no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1507c5"/>
                </a:solidFill>
                <a:uFillTx/>
                <a:latin typeface="Times New Roman"/>
                <a:ea typeface="Times New Roman"/>
              </a:rPr>
              <a:t> </a:t>
            </a:r>
            <a:r>
              <a:rPr b="1" lang="kk-KZ" sz="2800" strike="noStrike" u="none">
                <a:solidFill>
                  <a:srgbClr val="1507c5"/>
                </a:solidFill>
                <a:uFillTx/>
                <a:latin typeface="Times New Roman"/>
                <a:ea typeface="Times New Roman"/>
              </a:rPr>
              <a:t>«Ата-бабадан қалған  құйқалы қоныс, қара жұртты тастай қашқанда, қайда барып ұшпаққа шықпақпыз?!» деген жолдардағы кейіпкердің ішкі жан күйзелісіне ортақтасып, кейіпкерге жұбату хатын жазыңыздар.</a:t>
            </a:r>
            <a:endParaRPr b="0" lang="ru-RU" sz="2800" strike="noStrike" u="none">
              <a:solidFill>
                <a:srgbClr val="000000"/>
              </a:solidFill>
              <a:uFillTx/>
              <a:latin typeface="Calibri"/>
            </a:endParaRPr>
          </a:p>
        </p:txBody>
      </p:sp>
      <p:sp>
        <p:nvSpPr>
          <p:cNvPr id="63" name="AutoShape 8"/>
          <p:cNvSpPr/>
          <p:nvPr/>
        </p:nvSpPr>
        <p:spPr>
          <a:xfrm>
            <a:off x="144360" y="-144360"/>
            <a:ext cx="304920" cy="304560"/>
          </a:xfrm>
          <a:prstGeom prst="rect">
            <a:avLst/>
          </a:prstGeom>
          <a:noFill/>
          <a:ln w="0">
            <a:noFill/>
          </a:ln>
        </p:spPr>
        <p:style>
          <a:lnRef idx="0"/>
          <a:fillRef idx="0"/>
          <a:effectRef idx="0"/>
          <a:fontRef idx="minor"/>
        </p:style>
        <p:txBody>
          <a:bodyPr lIns="90000" rIns="90000" tIns="46800" bIns="4680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64" name="AutoShape 10"/>
          <p:cNvSpPr/>
          <p:nvPr/>
        </p:nvSpPr>
        <p:spPr>
          <a:xfrm>
            <a:off x="297000" y="7920"/>
            <a:ext cx="304560" cy="304920"/>
          </a:xfrm>
          <a:prstGeom prst="rect">
            <a:avLst/>
          </a:prstGeom>
          <a:noFill/>
          <a:ln w="0">
            <a:noFill/>
          </a:ln>
        </p:spPr>
        <p:style>
          <a:lnRef idx="0"/>
          <a:fillRef idx="0"/>
          <a:effectRef idx="0"/>
          <a:fontRef idx="minor"/>
        </p:style>
        <p:txBody>
          <a:bodyPr lIns="90000" rIns="90000" tIns="46800" bIns="4680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pic>
        <p:nvPicPr>
          <p:cNvPr id="65" name="Рисунок 6" descr=""/>
          <p:cNvPicPr/>
          <p:nvPr/>
        </p:nvPicPr>
        <p:blipFill>
          <a:blip r:embed="rId1"/>
          <a:stretch/>
        </p:blipFill>
        <p:spPr>
          <a:xfrm>
            <a:off x="8683560" y="4886280"/>
            <a:ext cx="2117880" cy="125748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0" name="Picture 2" descr="C:\Users\Admin\Desktop\1111.jpg"/>
          <p:cNvPicPr/>
          <p:nvPr/>
        </p:nvPicPr>
        <p:blipFill>
          <a:blip r:embed="rId1"/>
          <a:stretch/>
        </p:blipFill>
        <p:spPr>
          <a:xfrm>
            <a:off x="0" y="0"/>
            <a:ext cx="12192120" cy="6858000"/>
          </a:xfrm>
          <a:prstGeom prst="rect">
            <a:avLst/>
          </a:prstGeom>
          <a:ln w="0">
            <a:noFill/>
          </a:ln>
        </p:spPr>
      </p:pic>
      <p:cxnSp>
        <p:nvCxnSpPr>
          <p:cNvPr id="11" name="Google Shape;78;p1"/>
          <p:cNvCxnSpPr/>
          <p:nvPr/>
        </p:nvCxnSpPr>
        <p:spPr>
          <a:xfrm>
            <a:off x="1209600" y="1874520"/>
            <a:ext cx="10694160" cy="37080"/>
          </a:xfrm>
          <a:prstGeom prst="straightConnector1">
            <a:avLst/>
          </a:prstGeom>
          <a:ln w="57240">
            <a:solidFill>
              <a:srgbClr val="d21de5"/>
            </a:solidFill>
            <a:miter/>
          </a:ln>
        </p:spPr>
      </p:cxnSp>
      <p:sp>
        <p:nvSpPr>
          <p:cNvPr id="12" name="Прямоугольник 2"/>
          <p:cNvSpPr/>
          <p:nvPr/>
        </p:nvSpPr>
        <p:spPr>
          <a:xfrm>
            <a:off x="1541520" y="530280"/>
            <a:ext cx="10361520" cy="8254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0000"/>
                </a:solidFill>
                <a:uFillTx/>
                <a:latin typeface="Times New Roman"/>
                <a:ea typeface="Times New Roman"/>
              </a:rPr>
              <a:t>Оқу мақсаты:</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2919f7"/>
                </a:solidFill>
                <a:uFillTx/>
                <a:latin typeface="Times New Roman"/>
                <a:ea typeface="Times New Roman"/>
              </a:rPr>
              <a:t>А/И 9.4.1 – автор стиліне сүйене отырып, шығармашылық жұмыс жазу.</a:t>
            </a:r>
            <a:endParaRPr b="0" lang="ru-RU" sz="2400" strike="noStrike" u="none">
              <a:solidFill>
                <a:srgbClr val="000000"/>
              </a:solidFill>
              <a:uFillTx/>
              <a:latin typeface="Calibri"/>
            </a:endParaRPr>
          </a:p>
        </p:txBody>
      </p:sp>
      <p:sp>
        <p:nvSpPr>
          <p:cNvPr id="13" name="TextBox 1"/>
          <p:cNvSpPr/>
          <p:nvPr/>
        </p:nvSpPr>
        <p:spPr>
          <a:xfrm>
            <a:off x="1541520" y="2598840"/>
            <a:ext cx="10029600" cy="8254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0000"/>
                </a:solidFill>
                <a:uFillTx/>
                <a:latin typeface="Times New Roman"/>
                <a:ea typeface="Times New Roman"/>
              </a:rPr>
              <a:t>Сабақ мақсаттары:</a:t>
            </a:r>
            <a:endParaRPr b="0" lang="ru-RU" sz="2400" strike="noStrike" u="none">
              <a:solidFill>
                <a:srgbClr val="000000"/>
              </a:solidFill>
              <a:uFillTx/>
              <a:latin typeface="Calibri"/>
            </a:endParaRPr>
          </a:p>
          <a:p>
            <a:pPr>
              <a:lnSpc>
                <a:spcPct val="100000"/>
              </a:lnSpc>
              <a:buClr>
                <a:srgbClr val="2919f7"/>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2919f7"/>
                </a:solidFill>
                <a:uFillTx/>
                <a:latin typeface="Times New Roman"/>
                <a:ea typeface="Times New Roman"/>
              </a:rPr>
              <a:t>автор стиліне сүйене отырып, шығармашылық жұмыс жаза білу.</a:t>
            </a:r>
            <a:endParaRPr b="0" lang="ru-RU" sz="2400" strike="noStrike" u="none">
              <a:solidFill>
                <a:srgbClr val="000000"/>
              </a:solidFill>
              <a:uFillTx/>
              <a:latin typeface="Calibri"/>
            </a:endParaRPr>
          </a:p>
        </p:txBody>
      </p:sp>
      <p:pic>
        <p:nvPicPr>
          <p:cNvPr id="14" name="Picture 6" descr=""/>
          <p:cNvPicPr/>
          <p:nvPr/>
        </p:nvPicPr>
        <p:blipFill>
          <a:blip r:embed="rId2"/>
          <a:stretch/>
        </p:blipFill>
        <p:spPr>
          <a:xfrm>
            <a:off x="1541520" y="4022640"/>
            <a:ext cx="8609040" cy="1743120"/>
          </a:xfrm>
          <a:prstGeom prst="rect">
            <a:avLst/>
          </a:prstGeom>
          <a:ln w="0">
            <a:noFill/>
          </a:ln>
        </p:spPr>
      </p:pic>
      <p:pic>
        <p:nvPicPr>
          <p:cNvPr id="15" name="Picture 7" descr=""/>
          <p:cNvPicPr/>
          <p:nvPr/>
        </p:nvPicPr>
        <p:blipFill>
          <a:blip r:embed="rId3"/>
          <a:stretch/>
        </p:blipFill>
        <p:spPr>
          <a:xfrm>
            <a:off x="9555120" y="5195880"/>
            <a:ext cx="2347920" cy="137160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 name="Прямоугольник 3"/>
          <p:cNvSpPr/>
          <p:nvPr/>
        </p:nvSpPr>
        <p:spPr>
          <a:xfrm>
            <a:off x="0" y="23760"/>
            <a:ext cx="12192120" cy="6858000"/>
          </a:xfrm>
          <a:prstGeom prst="rect">
            <a:avLst/>
          </a:prstGeom>
          <a:solidFill>
            <a:srgbClr val="ffffff"/>
          </a:solidFill>
          <a:ln w="76320">
            <a:solidFill>
              <a:srgbClr val="1507c5"/>
            </a:solidFill>
            <a:miter/>
          </a:ln>
        </p:spPr>
        <p:style>
          <a:lnRef idx="0"/>
          <a:fillRef idx="0"/>
          <a:effectRef idx="0"/>
          <a:fontRef idx="minor"/>
        </p:style>
        <p:txBody>
          <a:bodyPr lIns="90000" rIns="90000" tIns="46800" bIns="46800" anchor="ctr">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ff0000"/>
                </a:solidFill>
                <a:uFillTx/>
                <a:latin typeface="Times New Roman"/>
                <a:ea typeface="Times New Roman"/>
              </a:rPr>
              <a:t>1-тапсырма: </a:t>
            </a:r>
            <a:endParaRPr b="0" lang="ru-RU" sz="2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ff0000"/>
                </a:solidFill>
                <a:uFillTx/>
                <a:latin typeface="Times New Roman"/>
                <a:ea typeface="Tahoma"/>
              </a:rPr>
              <a:t>Үзінді мазмұнына сай Сырым батыр туралы өз пайымыңызды жазыңыз.</a:t>
            </a:r>
            <a:endParaRPr b="0" lang="ru-RU" sz="2800" strike="noStrike" u="none">
              <a:solidFill>
                <a:srgbClr val="000000"/>
              </a:solidFill>
              <a:uFillTx/>
              <a:latin typeface="Calibri"/>
            </a:endParaRPr>
          </a:p>
          <a:p>
            <a:pPr lvl="1" marL="457200" indent="-457200" algn="just">
              <a:lnSpc>
                <a:spcPct val="100000"/>
              </a:lnSpc>
              <a:buClr>
                <a:srgbClr val="1507c5"/>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1507c5"/>
                </a:solidFill>
                <a:uFillTx/>
                <a:latin typeface="Times New Roman"/>
                <a:ea typeface="Tahoma"/>
              </a:rPr>
              <a:t>Апырай! </a:t>
            </a:r>
            <a:r>
              <a:rPr b="1" lang="en-US" sz="2800" strike="noStrike" u="none">
                <a:solidFill>
                  <a:srgbClr val="1507c5"/>
                </a:solidFill>
                <a:uFillTx/>
                <a:latin typeface="Times New Roman"/>
                <a:ea typeface="Tahoma"/>
              </a:rPr>
              <a:t>–</a:t>
            </a:r>
            <a:r>
              <a:rPr b="1" lang="kk-KZ" sz="2800" strike="noStrike" u="none">
                <a:solidFill>
                  <a:srgbClr val="1507c5"/>
                </a:solidFill>
                <a:uFillTx/>
                <a:latin typeface="Times New Roman"/>
                <a:ea typeface="Tahoma"/>
              </a:rPr>
              <a:t> деп, ол енді міне Сырымның сыртынан әрі сүйсіне, әрі қимастықпен әлі қарап тұр. </a:t>
            </a:r>
            <a:r>
              <a:rPr b="1" lang="en-US" sz="2800" strike="noStrike" u="none">
                <a:solidFill>
                  <a:srgbClr val="1507c5"/>
                </a:solidFill>
                <a:uFillTx/>
                <a:latin typeface="Times New Roman"/>
                <a:ea typeface="Tahoma"/>
              </a:rPr>
              <a:t>– </a:t>
            </a:r>
            <a:r>
              <a:rPr b="1" lang="kk-KZ" sz="2800" strike="noStrike" u="none">
                <a:solidFill>
                  <a:srgbClr val="1507c5"/>
                </a:solidFill>
                <a:uFillTx/>
                <a:latin typeface="Times New Roman"/>
                <a:ea typeface="Tahoma"/>
              </a:rPr>
              <a:t>Адам түгілі, астындағы атының, жағы түкті жылқы айуанның, жақсылығын ештеңеге айырбастамайтын, дәті берік мұндай жігіт соңына ерген кісіге сенімді серік, айнымас жолдас болмағанда, кім болады! Асылы, ел де осындай ердің соңынан ереді ғой! Тіпті, түптің түбінде бәріміз де, бәлкім, осының қасынан табылармыз, сірә!</a:t>
            </a:r>
            <a:endParaRPr b="0" lang="ru-RU" sz="2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ff0000"/>
                </a:solidFill>
                <a:uFillTx/>
                <a:latin typeface="Times New Roman"/>
                <a:ea typeface="Times New Roman"/>
              </a:rPr>
              <a:t>Дескриптор:</a:t>
            </a:r>
            <a:br>
              <a:rPr sz="2800"/>
            </a:br>
            <a:r>
              <a:rPr b="1" lang="kk-KZ" sz="2800" strike="noStrike" u="none">
                <a:solidFill>
                  <a:srgbClr val="0070c0"/>
                </a:solidFill>
                <a:uFillTx/>
                <a:latin typeface="Times New Roman"/>
                <a:ea typeface="Times New Roman"/>
              </a:rPr>
              <a:t> </a:t>
            </a:r>
            <a:br>
              <a:rPr sz="2800"/>
            </a:br>
            <a:r>
              <a:rPr b="1" lang="kk-KZ" sz="2800" strike="noStrike" u="none">
                <a:solidFill>
                  <a:srgbClr val="0070c0"/>
                </a:solidFill>
                <a:uFillTx/>
                <a:latin typeface="Times New Roman"/>
                <a:ea typeface="Times New Roman"/>
              </a:rPr>
              <a:t> </a:t>
            </a:r>
            <a:r>
              <a:rPr b="1" lang="kk-KZ" sz="2800" strike="noStrike" u="none">
                <a:solidFill>
                  <a:srgbClr val="2919f7"/>
                </a:solidFill>
                <a:uFillTx/>
                <a:latin typeface="Times New Roman"/>
                <a:ea typeface="Times New Roman"/>
              </a:rPr>
              <a:t>-</a:t>
            </a:r>
            <a:r>
              <a:rPr b="1" lang="kk-KZ" sz="2800" strike="noStrike" u="none">
                <a:solidFill>
                  <a:srgbClr val="2919f7"/>
                </a:solidFill>
                <a:uFillTx/>
                <a:latin typeface="Times New Roman"/>
                <a:ea typeface="Tahoma"/>
              </a:rPr>
              <a:t>үзінді мазмұнына сай Сырым батыр туралы өз пайымын жазады.</a:t>
            </a:r>
            <a:endParaRPr b="0" lang="ru-RU" sz="28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000000"/>
              </a:solidFill>
              <a:uFillTx/>
              <a:latin typeface="Calibri"/>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7" name="Picture 2" descr="C:\Users\Admin\Desktop\1111.jpg"/>
          <p:cNvPicPr/>
          <p:nvPr/>
        </p:nvPicPr>
        <p:blipFill>
          <a:blip r:embed="rId1"/>
          <a:stretch/>
        </p:blipFill>
        <p:spPr>
          <a:xfrm>
            <a:off x="0" y="23760"/>
            <a:ext cx="12192120" cy="6858000"/>
          </a:xfrm>
          <a:prstGeom prst="rect">
            <a:avLst/>
          </a:prstGeom>
          <a:ln w="0">
            <a:noFill/>
          </a:ln>
        </p:spPr>
      </p:pic>
      <p:sp>
        <p:nvSpPr>
          <p:cNvPr id="18" name="Прямоугольник 2"/>
          <p:cNvSpPr/>
          <p:nvPr/>
        </p:nvSpPr>
        <p:spPr>
          <a:xfrm>
            <a:off x="2120760" y="326880"/>
            <a:ext cx="8693280" cy="5996160"/>
          </a:xfrm>
          <a:prstGeom prst="rect">
            <a:avLst/>
          </a:prstGeom>
          <a:solidFill>
            <a:srgbClr val="ffffff"/>
          </a:solidFill>
          <a:ln w="76320">
            <a:solidFill>
              <a:srgbClr val="d21de5"/>
            </a:solidFill>
            <a:miter/>
          </a:ln>
        </p:spPr>
        <p:style>
          <a:lnRef idx="0"/>
          <a:fillRef idx="0"/>
          <a:effectRef idx="0"/>
          <a:fontRef idx="minor"/>
        </p:style>
        <p:txBody>
          <a:bodyPr lIns="90000" rIns="90000" tIns="46800" bIns="46800" anchor="ctr">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0000"/>
                </a:solidFill>
                <a:uFillTx/>
                <a:latin typeface="Times New Roman"/>
                <a:ea typeface="Times New Roman"/>
              </a:rPr>
              <a:t>Өзіңді тексер:</a:t>
            </a:r>
            <a:br>
              <a:rPr sz="2400"/>
            </a:br>
            <a:r>
              <a:rPr b="1" lang="kk-KZ" sz="2400" strike="noStrike" u="none">
                <a:solidFill>
                  <a:srgbClr val="2919f7"/>
                </a:solidFill>
                <a:uFillTx/>
                <a:latin typeface="Times New Roman"/>
                <a:ea typeface="Tahoma"/>
              </a:rPr>
              <a:t>Сырым </a:t>
            </a:r>
            <a:r>
              <a:rPr b="1" lang="en-US" sz="2400" strike="noStrike" u="none">
                <a:solidFill>
                  <a:srgbClr val="2919f7"/>
                </a:solidFill>
                <a:uFillTx/>
                <a:latin typeface="Times New Roman"/>
                <a:ea typeface="Tahoma"/>
              </a:rPr>
              <a:t>–</a:t>
            </a:r>
            <a:r>
              <a:rPr b="1" lang="kk-KZ" sz="2400" strike="noStrike" u="none">
                <a:solidFill>
                  <a:srgbClr val="2919f7"/>
                </a:solidFill>
                <a:uFillTx/>
                <a:latin typeface="Times New Roman"/>
                <a:ea typeface="Tahoma"/>
              </a:rPr>
              <a:t> досқа адал, қас қылмаған адамына қиянаты жоқ, сөзіне де, ісіне де берік жан. Оның осы қасиеттері жұртқа жағып, ел оның соңынан ерді. Жолдас болып, соңына ерген жан баласының бәріне бірдей қамқор, бағыттаушы қолбасы, жанашыр аға бола алды. Ол жақсылықты ұмытпайтын, текті, адал екенін іспен дәлелдеді. </a:t>
            </a:r>
            <a:endParaRPr b="0" lang="ru-RU" sz="2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2919f7"/>
                </a:solidFill>
                <a:uFillTx/>
                <a:latin typeface="Times New Roman"/>
                <a:ea typeface="Tahoma"/>
              </a:rPr>
              <a:t>       </a:t>
            </a:r>
            <a:r>
              <a:rPr b="1" lang="kk-KZ" sz="2400" strike="noStrike" u="none">
                <a:solidFill>
                  <a:srgbClr val="2919f7"/>
                </a:solidFill>
                <a:uFillTx/>
                <a:latin typeface="Times New Roman"/>
                <a:ea typeface="Tahoma"/>
              </a:rPr>
              <a:t>Оның бойындағы жақсы қасиеттерінің ең ізгісі </a:t>
            </a:r>
            <a:r>
              <a:rPr b="1" lang="en-US" sz="2400" strike="noStrike" u="none">
                <a:solidFill>
                  <a:srgbClr val="2919f7"/>
                </a:solidFill>
                <a:uFillTx/>
                <a:latin typeface="Times New Roman"/>
                <a:ea typeface="Tahoma"/>
              </a:rPr>
              <a:t>–</a:t>
            </a:r>
            <a:r>
              <a:rPr b="1" lang="kk-KZ" sz="2400" strike="noStrike" u="none">
                <a:solidFill>
                  <a:srgbClr val="2919f7"/>
                </a:solidFill>
                <a:uFillTx/>
                <a:latin typeface="Times New Roman"/>
                <a:ea typeface="Tahoma"/>
              </a:rPr>
              <a:t> айналасына қамқорлығы. Ол адам түгілі жануардың жағдайына асқан жауапкершілікпен, үлкен жанашырлықпен қарайтын. Автор романда батыр әрі би Сырымның бойынан осындай ізгі қасиеттерді көрсете отырып, оқырмандарына ой тастайды, қамқорлық пен қарапайымдылықты үлгі етеді. </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pic>
        <p:nvPicPr>
          <p:cNvPr id="19" name="Рисунок 3" descr=""/>
          <p:cNvPicPr/>
          <p:nvPr/>
        </p:nvPicPr>
        <p:blipFill>
          <a:blip r:embed="rId2"/>
          <a:stretch/>
        </p:blipFill>
        <p:spPr>
          <a:xfrm>
            <a:off x="11111040" y="460440"/>
            <a:ext cx="784080" cy="600120"/>
          </a:xfrm>
          <a:prstGeom prst="rect">
            <a:avLst/>
          </a:prstGeom>
          <a:ln w="0">
            <a:noFill/>
          </a:ln>
        </p:spPr>
      </p:pic>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 name="Прямоугольник 3"/>
          <p:cNvSpPr/>
          <p:nvPr/>
        </p:nvSpPr>
        <p:spPr>
          <a:xfrm>
            <a:off x="0" y="23760"/>
            <a:ext cx="12192120" cy="6858000"/>
          </a:xfrm>
          <a:prstGeom prst="rect">
            <a:avLst/>
          </a:prstGeom>
          <a:solidFill>
            <a:srgbClr val="ffffff"/>
          </a:solidFill>
          <a:ln w="76320">
            <a:solidFill>
              <a:srgbClr val="1507c5"/>
            </a:solidFill>
            <a:miter/>
          </a:ln>
        </p:spPr>
        <p:style>
          <a:lnRef idx="0"/>
          <a:fillRef idx="0"/>
          <a:effectRef idx="0"/>
          <a:fontRef idx="minor"/>
        </p:style>
        <p:txBody>
          <a:bodyPr lIns="90000" rIns="90000" tIns="46800" bIns="46800" anchor="ctr">
            <a:noAutofit/>
          </a:bodyPr>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ff0000"/>
                </a:solidFill>
                <a:uFillTx/>
                <a:latin typeface="Times New Roman"/>
                <a:ea typeface="Times New Roman"/>
              </a:rPr>
              <a:t>      </a:t>
            </a:r>
            <a:r>
              <a:rPr b="1" lang="ru-RU" sz="3200" strike="noStrike" u="none">
                <a:solidFill>
                  <a:srgbClr val="ff0000"/>
                </a:solidFill>
                <a:uFillTx/>
                <a:latin typeface="Times New Roman"/>
                <a:ea typeface="Times New Roman"/>
              </a:rPr>
              <a:t>2-тапсырма. </a:t>
            </a:r>
            <a:r>
              <a:rPr b="1" lang="kk-KZ" sz="3200" strike="noStrike" u="none">
                <a:solidFill>
                  <a:srgbClr val="ff0000"/>
                </a:solidFill>
                <a:uFillTx/>
                <a:latin typeface="Times New Roman"/>
                <a:ea typeface="Tahoma"/>
              </a:rPr>
              <a:t>Кестені толтырыңыз.</a:t>
            </a:r>
            <a:r>
              <a:rPr b="1" lang="kk-KZ" sz="3200" strike="noStrike" u="none">
                <a:solidFill>
                  <a:srgbClr val="ff0000"/>
                </a:solidFill>
                <a:uFillTx/>
                <a:latin typeface="Times New Roman"/>
                <a:ea typeface="Times New Roman"/>
              </a:rPr>
              <a:t> </a:t>
            </a:r>
            <a:endParaRPr b="0" lang="ru-RU" sz="32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2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2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2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2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2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2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ff0000"/>
                </a:solidFill>
                <a:uFillTx/>
                <a:latin typeface="Times New Roman"/>
                <a:ea typeface="Times New Roman"/>
              </a:rPr>
              <a:t>   </a:t>
            </a:r>
            <a:r>
              <a:rPr b="1" lang="kk-KZ" sz="3200" strike="noStrike" u="none">
                <a:solidFill>
                  <a:srgbClr val="ff0000"/>
                </a:solidFill>
                <a:uFillTx/>
                <a:latin typeface="Times New Roman"/>
                <a:ea typeface="Times New Roman"/>
              </a:rPr>
              <a:t>Дескриптор:</a:t>
            </a:r>
            <a:br>
              <a:rPr sz="3200"/>
            </a:br>
            <a:r>
              <a:rPr b="0" lang="kk-KZ" sz="3200" strike="noStrike" u="none">
                <a:solidFill>
                  <a:srgbClr val="0070c0"/>
                </a:solidFill>
                <a:uFillTx/>
                <a:latin typeface="Times New Roman"/>
                <a:ea typeface="Times New Roman"/>
              </a:rPr>
              <a:t> </a:t>
            </a:r>
            <a:br>
              <a:rPr sz="3200"/>
            </a:br>
            <a:r>
              <a:rPr b="1" lang="kk-KZ" sz="3200" strike="noStrike" u="none">
                <a:solidFill>
                  <a:srgbClr val="0070c0"/>
                </a:solidFill>
                <a:uFillTx/>
                <a:latin typeface="Times New Roman"/>
                <a:ea typeface="Times New Roman"/>
              </a:rPr>
              <a:t>   </a:t>
            </a:r>
            <a:r>
              <a:rPr b="1" lang="kk-KZ" sz="3200" strike="noStrike" u="none">
                <a:solidFill>
                  <a:srgbClr val="2919f7"/>
                </a:solidFill>
                <a:uFillTx/>
                <a:latin typeface="Times New Roman"/>
                <a:ea typeface="Times New Roman"/>
              </a:rPr>
              <a:t>-  романға өз атауын береді;</a:t>
            </a:r>
            <a:endParaRPr b="0" lang="ru-RU" sz="32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2919f7"/>
                </a:solidFill>
                <a:uFillTx/>
                <a:latin typeface="Times New Roman"/>
                <a:ea typeface="Tahoma"/>
              </a:rPr>
              <a:t>   </a:t>
            </a:r>
            <a:r>
              <a:rPr b="1" lang="kk-KZ" sz="3200" strike="noStrike" u="none">
                <a:solidFill>
                  <a:srgbClr val="2919f7"/>
                </a:solidFill>
                <a:uFillTx/>
                <a:latin typeface="Times New Roman"/>
                <a:ea typeface="Tahoma"/>
              </a:rPr>
              <a:t>- романның өзі қалаған тұсына өзгеріс енгізеді.</a:t>
            </a:r>
            <a:endParaRPr b="0" lang="ru-RU" sz="3200" strike="noStrike" u="none">
              <a:solidFill>
                <a:srgbClr val="000000"/>
              </a:solidFill>
              <a:uFillTx/>
              <a:latin typeface="Calibri"/>
            </a:endParaRPr>
          </a:p>
        </p:txBody>
      </p:sp>
      <p:graphicFrame>
        <p:nvGraphicFramePr>
          <p:cNvPr id="21" name=""/>
          <p:cNvGraphicFramePr/>
          <p:nvPr/>
        </p:nvGraphicFramePr>
        <p:xfrm>
          <a:off x="928800" y="1060560"/>
          <a:ext cx="10058400" cy="3376440"/>
        </p:xfrm>
        <a:graphic>
          <a:graphicData uri="http://schemas.openxmlformats.org/drawingml/2006/table">
            <a:tbl>
              <a:tblPr/>
              <a:tblGrid>
                <a:gridCol w="5029200"/>
                <a:gridCol w="5029200"/>
              </a:tblGrid>
              <a:tr h="1920600">
                <a:tc>
                  <a:txBody>
                    <a:bodyPr lIns="90000" rIns="900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1507c5"/>
                          </a:solidFill>
                          <a:uFillTx/>
                          <a:latin typeface="Times New Roman"/>
                          <a:ea typeface="Times New Roman"/>
                        </a:rPr>
                        <a:t>Романды қалай атар едіңіз? </a:t>
                      </a:r>
                      <a:endParaRPr b="0" lang="ru-RU" sz="28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lIns="90000" rIns="900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1507c5"/>
                          </a:solidFill>
                          <a:uFillTx/>
                          <a:latin typeface="Times New Roman"/>
                          <a:ea typeface="Times New Roman"/>
                        </a:rPr>
                        <a:t>Романның қай тұсына өзгеріс енгізер едіңіз?</a:t>
                      </a:r>
                      <a:endParaRPr b="0" lang="ru-RU" sz="28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r>
              <a:tr h="1455840">
                <a:tc>
                  <a:txBody>
                    <a:bodyPr lIns="90000" rIns="9000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lIns="90000" rIns="9000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r>
            </a:tbl>
          </a:graphicData>
        </a:graphic>
      </p:graphicFrame>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 name="Прямоугольник 2"/>
          <p:cNvSpPr/>
          <p:nvPr/>
        </p:nvSpPr>
        <p:spPr>
          <a:xfrm>
            <a:off x="4141800" y="14400"/>
            <a:ext cx="3487680" cy="73404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0000"/>
                </a:solidFill>
                <a:uFillTx/>
                <a:latin typeface="Times New Roman"/>
                <a:ea typeface="Times New Roman"/>
              </a:rPr>
              <a:t>Өзіңді тексер!</a:t>
            </a:r>
            <a:endParaRPr b="0" lang="ru-RU" sz="24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Calibri"/>
              </a:rPr>
              <a:t> </a:t>
            </a:r>
            <a:endParaRPr b="0" lang="ru-RU" sz="1800" strike="noStrike" u="none">
              <a:solidFill>
                <a:srgbClr val="000000"/>
              </a:solidFill>
              <a:uFillTx/>
              <a:latin typeface="Calibri"/>
            </a:endParaRPr>
          </a:p>
        </p:txBody>
      </p:sp>
      <p:graphicFrame>
        <p:nvGraphicFramePr>
          <p:cNvPr id="23" name=""/>
          <p:cNvGraphicFramePr/>
          <p:nvPr/>
        </p:nvGraphicFramePr>
        <p:xfrm>
          <a:off x="477720" y="547560"/>
          <a:ext cx="11355480" cy="5994360"/>
        </p:xfrm>
        <a:graphic>
          <a:graphicData uri="http://schemas.openxmlformats.org/drawingml/2006/table">
            <a:tbl>
              <a:tblPr/>
              <a:tblGrid>
                <a:gridCol w="5888160"/>
                <a:gridCol w="5467320"/>
              </a:tblGrid>
              <a:tr h="316080">
                <a:tc>
                  <a:txBody>
                    <a:bodyPr lIns="42840" rIns="4284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0000"/>
                          </a:solidFill>
                          <a:uFillTx/>
                          <a:latin typeface="Times New Roman"/>
                          <a:ea typeface="Times New Roman"/>
                        </a:rPr>
                        <a:t>Өлеңнен үзінді</a:t>
                      </a:r>
                      <a:endParaRPr b="0" lang="ru-RU" sz="18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42840" rIns="4284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0000"/>
                          </a:solidFill>
                          <a:uFillTx/>
                          <a:latin typeface="Times New Roman"/>
                          <a:ea typeface="Times New Roman"/>
                        </a:rPr>
                        <a:t>Автор бейнесі</a:t>
                      </a:r>
                      <a:endParaRPr b="0" lang="ru-RU" sz="18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1577160">
                <a:tc>
                  <a:txBody>
                    <a:bodyPr lIns="42840" rIns="4284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Сағындым  жаным, мен сені! </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Көркіңді жүрген қуаныш қылып,</a:t>
                      </a:r>
                      <a:r>
                        <a:rPr b="1" lang="ru-RU" sz="1800" strike="noStrike" u="none">
                          <a:solidFill>
                            <a:srgbClr val="1507c5"/>
                          </a:solidFill>
                          <a:uFillTx/>
                          <a:latin typeface="Times New Roman"/>
                          <a:ea typeface="Times New Roman"/>
                        </a:rPr>
                        <a:t> </a:t>
                      </a:r>
                      <a:r>
                        <a:rPr b="1" lang="kk-KZ" sz="1800" strike="noStrike" u="none">
                          <a:solidFill>
                            <a:srgbClr val="1507c5"/>
                          </a:solidFill>
                          <a:uFillTx/>
                          <a:latin typeface="Times New Roman"/>
                          <a:ea typeface="Times New Roman"/>
                        </a:rPr>
                        <a:t>мендей ме екен бар ағаң... </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Шын інім болсаң, бас бұрма, жаным, өсек-ғайбатқа бораған.</a:t>
                      </a:r>
                      <a:endParaRPr b="0" lang="ru-RU" sz="18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42840" rIns="4284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Автор ақы інісі М.Шахановқа арнаған бұл өлеңнің осы шумақтарынан  ағалық ақылын айта отырып, інісін сағынған лирикалық кейіпкерді көреміз. </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 </a:t>
                      </a:r>
                      <a:endParaRPr b="0" lang="ru-RU" sz="18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2208960">
                <a:tc>
                  <a:txBody>
                    <a:bodyPr lIns="42840" rIns="4284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О, шіркін, менің сағынышымдай көлемі шексіз болса аудан, </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Ондағы жандар көз ашпас еді-ау, қуану менен шаршаудан.</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Сүйем мен сені, сүйем мен сені көкірегі ыстық дүние, </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Тұратын түгел сағыну менен аңсаудан!</a:t>
                      </a:r>
                      <a:endParaRPr b="0" lang="ru-RU" sz="18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42840" rIns="4284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Автор өлеңінің идеясы сағыныш сезімін ғажайып сырмен көмкеріп жеткізу. Демек, осы тармақтар арқылы кез-келген адамның дүниеге деген ынтызарлығын тірілтіп, құштарлығын оятатын жыр жолдары екеніне дәлел. Бұл тармақтардан автордың нағыз азаматтық бейнесін көруге болады.</a:t>
                      </a:r>
                      <a:endParaRPr b="0" lang="ru-RU" sz="18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1892520">
                <a:tc>
                  <a:txBody>
                    <a:bodyPr lIns="42840" rIns="4284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Сағыныш деген – молшылық қазына, бола да берер артық-кем,</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Ал, нағыз асқақ сағыныштарда араның балы бар, тіптен. </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Мен мынау ыстық жүрегіммен қара тасты да сағынам, </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Қаланып қалса тәртіппен!</a:t>
                      </a:r>
                      <a:endParaRPr b="0" lang="ru-RU" sz="18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42840" rIns="4284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Автор осы шумақ арқылы адам бойындағы сағыныш сезімін қазынаға теңей отырып,  дүниеге деген ынтызарлығыңды тірілтіп, құштарлығыңды оятады, лапылдап жанған сағыныштың оты жүрегіңді шарпиды.</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 </a:t>
                      </a:r>
                      <a:endParaRPr b="0" lang="ru-RU" sz="18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bl>
          </a:graphicData>
        </a:graphic>
      </p:graphicFrame>
      <p:sp>
        <p:nvSpPr>
          <p:cNvPr id="24" name="Прямоугольник 3"/>
          <p:cNvSpPr/>
          <p:nvPr/>
        </p:nvSpPr>
        <p:spPr>
          <a:xfrm>
            <a:off x="0" y="12600"/>
            <a:ext cx="12192120" cy="6843960"/>
          </a:xfrm>
          <a:prstGeom prst="rect">
            <a:avLst/>
          </a:prstGeom>
          <a:solidFill>
            <a:srgbClr val="ffffff"/>
          </a:solidFill>
          <a:ln w="76320">
            <a:solidFill>
              <a:srgbClr val="1507c5"/>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0000"/>
                </a:solidFill>
                <a:uFillTx/>
                <a:latin typeface="Times New Roman"/>
                <a:ea typeface="Times New Roman"/>
              </a:rPr>
              <a:t>Өзіңді тексер:</a:t>
            </a:r>
            <a:endParaRPr b="0" lang="ru-RU" sz="1800" strike="noStrike" u="none">
              <a:solidFill>
                <a:srgbClr val="000000"/>
              </a:solidFill>
              <a:uFillTx/>
              <a:latin typeface="Calibri"/>
            </a:endParaRPr>
          </a:p>
        </p:txBody>
      </p:sp>
      <p:graphicFrame>
        <p:nvGraphicFramePr>
          <p:cNvPr id="25" name=""/>
          <p:cNvGraphicFramePr/>
          <p:nvPr/>
        </p:nvGraphicFramePr>
        <p:xfrm>
          <a:off x="1158840" y="1231920"/>
          <a:ext cx="10076040" cy="4854600"/>
        </p:xfrm>
        <a:graphic>
          <a:graphicData uri="http://schemas.openxmlformats.org/drawingml/2006/table">
            <a:tbl>
              <a:tblPr/>
              <a:tblGrid>
                <a:gridCol w="4281480"/>
                <a:gridCol w="5794560"/>
              </a:tblGrid>
              <a:tr h="110664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0000"/>
                          </a:solidFill>
                          <a:uFillTx/>
                          <a:latin typeface="Times New Roman"/>
                          <a:ea typeface="Tahoma"/>
                        </a:rPr>
                        <a:t>Романды қалай атар едің? </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0000"/>
                          </a:solidFill>
                          <a:uFillTx/>
                          <a:latin typeface="Times New Roman"/>
                          <a:ea typeface="Tahoma"/>
                        </a:rPr>
                        <a:t>Романның қай тұсына өзгеріс енгізер едің?</a:t>
                      </a:r>
                      <a:endParaRPr b="0" lang="ru-RU" sz="24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r>
              <a:tr h="374796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1507c5"/>
                          </a:solidFill>
                          <a:uFillTx/>
                          <a:latin typeface="Times New Roman"/>
                          <a:ea typeface="Tahoma"/>
                        </a:rPr>
                        <a:t>Ел ағасы</a:t>
                      </a:r>
                      <a:r>
                        <a:rPr b="1" lang="en-US" sz="2400" strike="noStrike" u="none">
                          <a:solidFill>
                            <a:srgbClr val="1507c5"/>
                          </a:solidFill>
                          <a:uFillTx/>
                          <a:latin typeface="Times New Roman"/>
                          <a:ea typeface="Tahoma"/>
                        </a:rPr>
                        <a:t> – </a:t>
                      </a:r>
                      <a:r>
                        <a:rPr b="1" lang="kk-KZ" sz="2400" strike="noStrike" u="none">
                          <a:solidFill>
                            <a:srgbClr val="1507c5"/>
                          </a:solidFill>
                          <a:uFillTx/>
                          <a:latin typeface="Times New Roman"/>
                          <a:ea typeface="Tahoma"/>
                        </a:rPr>
                        <a:t>ер Сырым.</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1507c5"/>
                          </a:solidFill>
                          <a:uFillTx/>
                          <a:latin typeface="Times New Roman"/>
                          <a:ea typeface="Tahoma"/>
                        </a:rPr>
                        <a:t>Тарихта Сырымның айналасындағы біршама билер мен бектердің сатқындығы туралы айтылады. Романда осы жайлы көбірек сөз қозғар едім. </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1507c5"/>
                          </a:solidFill>
                          <a:uFillTx/>
                          <a:latin typeface="Times New Roman"/>
                          <a:ea typeface="Tahoma"/>
                        </a:rPr>
                        <a:t>     </a:t>
                      </a:r>
                      <a:r>
                        <a:rPr b="1" lang="kk-KZ" sz="2400" strike="noStrike" u="none">
                          <a:solidFill>
                            <a:srgbClr val="1507c5"/>
                          </a:solidFill>
                          <a:uFillTx/>
                          <a:latin typeface="Times New Roman"/>
                          <a:ea typeface="Tahoma"/>
                        </a:rPr>
                        <a:t>Сырымның соңынан еріп, кейін басын алып қашқандар туралы жазар едім. Олардың өз жазасын тартқанын баяндайтын тұстарын қосар едім. </a:t>
                      </a:r>
                      <a:endParaRPr b="0" lang="ru-RU" sz="24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r>
            </a:tbl>
          </a:graphicData>
        </a:graphic>
      </p:graphicFrame>
      <p:sp>
        <p:nvSpPr>
          <p:cNvPr id="26" name="PlaceHolder 1"/>
          <p:cNvSpPr>
            <a:spLocks noGrp="1"/>
          </p:cNvSpPr>
          <p:nvPr>
            <p:ph type="title"/>
          </p:nvPr>
        </p:nvSpPr>
        <p:spPr>
          <a:xfrm>
            <a:off x="1023840" y="365040"/>
            <a:ext cx="10329840" cy="565200"/>
          </a:xfrm>
          <a:prstGeom prst="rect">
            <a:avLst/>
          </a:prstGeom>
          <a:noFill/>
          <a:ln w="0">
            <a:noFill/>
          </a:ln>
        </p:spPr>
        <p:txBody>
          <a:bodyPr lIns="91440" rIns="91440" tIns="45720" bIns="45720" anchor="ctr">
            <a:noAutofit/>
          </a:bodyPr>
          <a:p>
            <a:pPr indent="0">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ff0000"/>
                </a:solidFill>
                <a:uFillTx/>
                <a:latin typeface="Times New Roman"/>
                <a:ea typeface="Times New Roman"/>
              </a:rPr>
              <a:t>Өзіңді тексер:</a:t>
            </a:r>
            <a:endParaRPr b="0" lang="ru-RU" sz="2800" strike="noStrike" u="none">
              <a:solidFill>
                <a:srgbClr val="000000"/>
              </a:solidFill>
              <a:uFillTx/>
              <a:latin typeface="Calibri Light"/>
            </a:endParaRPr>
          </a:p>
        </p:txBody>
      </p:sp>
      <p:pic>
        <p:nvPicPr>
          <p:cNvPr id="27" name="Рисунок 7" descr=""/>
          <p:cNvPicPr/>
          <p:nvPr/>
        </p:nvPicPr>
        <p:blipFill>
          <a:blip r:embed="rId1"/>
          <a:stretch/>
        </p:blipFill>
        <p:spPr>
          <a:xfrm>
            <a:off x="11234880" y="1203480"/>
            <a:ext cx="785520" cy="601560"/>
          </a:xfrm>
          <a:prstGeom prst="rect">
            <a:avLst/>
          </a:prstGeom>
          <a:ln w="0">
            <a:noFill/>
          </a:ln>
        </p:spPr>
      </p:pic>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 name="Прямоугольник 2"/>
          <p:cNvSpPr/>
          <p:nvPr/>
        </p:nvSpPr>
        <p:spPr>
          <a:xfrm>
            <a:off x="4141800" y="14400"/>
            <a:ext cx="3487680" cy="73404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0000"/>
                </a:solidFill>
                <a:uFillTx/>
                <a:latin typeface="Times New Roman"/>
                <a:ea typeface="Times New Roman"/>
              </a:rPr>
              <a:t>Өзіңді тексер!</a:t>
            </a:r>
            <a:endParaRPr b="0" lang="ru-RU" sz="24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Calibri"/>
              </a:rPr>
              <a:t> </a:t>
            </a:r>
            <a:endParaRPr b="0" lang="ru-RU" sz="1800" strike="noStrike" u="none">
              <a:solidFill>
                <a:srgbClr val="000000"/>
              </a:solidFill>
              <a:uFillTx/>
              <a:latin typeface="Calibri"/>
            </a:endParaRPr>
          </a:p>
        </p:txBody>
      </p:sp>
      <p:graphicFrame>
        <p:nvGraphicFramePr>
          <p:cNvPr id="29" name=""/>
          <p:cNvGraphicFramePr/>
          <p:nvPr/>
        </p:nvGraphicFramePr>
        <p:xfrm>
          <a:off x="477720" y="547560"/>
          <a:ext cx="11355480" cy="5994360"/>
        </p:xfrm>
        <a:graphic>
          <a:graphicData uri="http://schemas.openxmlformats.org/drawingml/2006/table">
            <a:tbl>
              <a:tblPr/>
              <a:tblGrid>
                <a:gridCol w="5888160"/>
                <a:gridCol w="5467320"/>
              </a:tblGrid>
              <a:tr h="316080">
                <a:tc>
                  <a:txBody>
                    <a:bodyPr lIns="42840" rIns="4284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0000"/>
                          </a:solidFill>
                          <a:uFillTx/>
                          <a:latin typeface="Times New Roman"/>
                          <a:ea typeface="Times New Roman"/>
                        </a:rPr>
                        <a:t>Өлеңнен үзінді</a:t>
                      </a:r>
                      <a:endParaRPr b="0" lang="ru-RU" sz="18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42840" rIns="4284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0000"/>
                          </a:solidFill>
                          <a:uFillTx/>
                          <a:latin typeface="Times New Roman"/>
                          <a:ea typeface="Times New Roman"/>
                        </a:rPr>
                        <a:t>Автор бейнесі</a:t>
                      </a:r>
                      <a:endParaRPr b="0" lang="ru-RU" sz="18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1577160">
                <a:tc>
                  <a:txBody>
                    <a:bodyPr lIns="42840" rIns="4284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Сағындым  жаным, мен сені! </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Көркіңді жүрген қуаныш қылып,</a:t>
                      </a:r>
                      <a:r>
                        <a:rPr b="1" lang="ru-RU" sz="1800" strike="noStrike" u="none">
                          <a:solidFill>
                            <a:srgbClr val="1507c5"/>
                          </a:solidFill>
                          <a:uFillTx/>
                          <a:latin typeface="Times New Roman"/>
                          <a:ea typeface="Times New Roman"/>
                        </a:rPr>
                        <a:t> </a:t>
                      </a:r>
                      <a:r>
                        <a:rPr b="1" lang="kk-KZ" sz="1800" strike="noStrike" u="none">
                          <a:solidFill>
                            <a:srgbClr val="1507c5"/>
                          </a:solidFill>
                          <a:uFillTx/>
                          <a:latin typeface="Times New Roman"/>
                          <a:ea typeface="Times New Roman"/>
                        </a:rPr>
                        <a:t>мендей ме екен бар ағаң... </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Шын інім болсаң, бас бұрма, жаным, өсек-ғайбатқа бораған.</a:t>
                      </a:r>
                      <a:endParaRPr b="0" lang="ru-RU" sz="18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42840" rIns="4284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Автор ақы інісі М.Шахановқа арнаған бұл өлеңнің осы шумақтарынан  ағалық ақылын айта отырып, інісін сағынған лирикалық кейіпкерді көреміз. </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 </a:t>
                      </a:r>
                      <a:endParaRPr b="0" lang="ru-RU" sz="18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2208960">
                <a:tc>
                  <a:txBody>
                    <a:bodyPr lIns="42840" rIns="4284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О, шіркін, менің сағынышымдай көлемі шексіз болса аудан, </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Ондағы жандар көз ашпас еді-ау, қуану менен шаршаудан.</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Сүйем мен сені, сүйем мен сені көкірегі ыстық дүние, </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Тұратын түгел сағыну менен аңсаудан!</a:t>
                      </a:r>
                      <a:endParaRPr b="0" lang="ru-RU" sz="18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42840" rIns="4284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Автор өлеңінің идеясы сағыныш сезімін ғажайып сырмен көмкеріп жеткізу. Демек, осы тармақтар арқылы кез-келген адамның дүниеге деген ынтызарлығын тірілтіп, құштарлығын оятатын жыр жолдары екеніне дәлел. Бұл тармақтардан автордың нағыз азаматтық бейнесін көруге болады.</a:t>
                      </a:r>
                      <a:endParaRPr b="0" lang="ru-RU" sz="18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1892520">
                <a:tc>
                  <a:txBody>
                    <a:bodyPr lIns="42840" rIns="4284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Сағыныш деген – молшылық қазына, бола да берер артық-кем,</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Ал, нағыз асқақ сағыныштарда араның балы бар, тіптен. </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Мен мынау ыстық жүрегіммен қара тасты да сағынам, </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Қаланып қалса тәртіппен!</a:t>
                      </a:r>
                      <a:endParaRPr b="0" lang="ru-RU" sz="18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42840" rIns="4284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Автор осы шумақ арқылы адам бойындағы сағыныш сезімін қазынаға теңей отырып,  дүниеге деген ынтызарлығыңды тірілтіп, құштарлығыңды оятады, лапылдап жанған сағыныштың оты жүрегіңді шарпиды.</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imes New Roman"/>
                          <a:ea typeface="Times New Roman"/>
                        </a:rPr>
                        <a:t> </a:t>
                      </a:r>
                      <a:endParaRPr b="0" lang="ru-RU" sz="1800" strike="noStrike" u="none">
                        <a:solidFill>
                          <a:srgbClr val="000000"/>
                        </a:solidFill>
                        <a:uFillTx/>
                        <a:latin typeface="Calibri"/>
                      </a:endParaRPr>
                    </a:p>
                  </a:txBody>
                  <a:tcPr anchor="t" marL="42840" marR="428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bl>
          </a:graphicData>
        </a:graphic>
      </p:graphicFrame>
      <p:sp>
        <p:nvSpPr>
          <p:cNvPr id="30" name="Прямоугольник 3"/>
          <p:cNvSpPr/>
          <p:nvPr/>
        </p:nvSpPr>
        <p:spPr>
          <a:xfrm>
            <a:off x="0" y="12600"/>
            <a:ext cx="12192120" cy="6843960"/>
          </a:xfrm>
          <a:prstGeom prst="rect">
            <a:avLst/>
          </a:prstGeom>
          <a:solidFill>
            <a:srgbClr val="ffffff"/>
          </a:solidFill>
          <a:ln w="76320">
            <a:solidFill>
              <a:srgbClr val="1507c5"/>
            </a:solidFill>
            <a:miter/>
          </a:ln>
        </p:spPr>
        <p:style>
          <a:lnRef idx="0"/>
          <a:fillRef idx="0"/>
          <a:effectRef idx="0"/>
          <a:fontRef idx="minor"/>
        </p:style>
        <p:txBody>
          <a:bodyPr lIns="90000" rIns="90000" tIns="46800" bIns="46800" anchor="ctr">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31" name="Прямоугольник 2"/>
          <p:cNvSpPr/>
          <p:nvPr/>
        </p:nvSpPr>
        <p:spPr>
          <a:xfrm>
            <a:off x="644400" y="384120"/>
            <a:ext cx="11358720" cy="170964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ff0000"/>
                </a:solidFill>
                <a:uFillTx/>
                <a:latin typeface="Times New Roman"/>
                <a:ea typeface="Times New Roman"/>
              </a:rPr>
              <a:t>3-тапсырма.</a:t>
            </a:r>
            <a:r>
              <a:rPr b="0" lang="ru-RU" sz="3200" strike="noStrike" u="none">
                <a:solidFill>
                  <a:srgbClr val="ff0000"/>
                </a:solidFill>
                <a:uFillTx/>
                <a:latin typeface="Times New Roman"/>
                <a:ea typeface="Times New Roman"/>
              </a:rPr>
              <a:t> </a:t>
            </a:r>
            <a:r>
              <a:rPr b="1" lang="kk-KZ" sz="3200" strike="noStrike" u="none">
                <a:solidFill>
                  <a:srgbClr val="ff0000"/>
                </a:solidFill>
                <a:uFillTx/>
                <a:latin typeface="Times New Roman"/>
                <a:ea typeface="Tahoma"/>
              </a:rPr>
              <a:t>Шығарма мазмұны нені үйретті? Ойтолғау жазыңыз.</a:t>
            </a:r>
            <a:endParaRPr b="0" lang="ru-RU" sz="32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070c0"/>
                </a:solidFill>
                <a:uFillTx/>
                <a:latin typeface="Times New Roman"/>
                <a:ea typeface="Times New Roman"/>
              </a:rPr>
              <a:t> </a:t>
            </a:r>
            <a:endParaRPr b="0" lang="ru-RU" sz="24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Calibri"/>
              </a:rPr>
              <a:t> </a:t>
            </a:r>
            <a:endParaRPr b="0" lang="ru-RU" sz="1800" strike="noStrike" u="none">
              <a:solidFill>
                <a:srgbClr val="000000"/>
              </a:solidFill>
              <a:uFillTx/>
              <a:latin typeface="Calibri"/>
            </a:endParaRPr>
          </a:p>
        </p:txBody>
      </p:sp>
      <p:pic>
        <p:nvPicPr>
          <p:cNvPr id="32" name="Рисунок 5" descr=""/>
          <p:cNvPicPr/>
          <p:nvPr/>
        </p:nvPicPr>
        <p:blipFill>
          <a:blip r:embed="rId1"/>
          <a:stretch/>
        </p:blipFill>
        <p:spPr>
          <a:xfrm>
            <a:off x="5249880" y="1724040"/>
            <a:ext cx="2379600" cy="3409920"/>
          </a:xfrm>
          <a:prstGeom prst="rect">
            <a:avLst/>
          </a:prstGeom>
          <a:ln w="0">
            <a:noFill/>
          </a:ln>
        </p:spPr>
      </p:pic>
      <p:pic>
        <p:nvPicPr>
          <p:cNvPr id="33" name="Picture 23" descr=""/>
          <p:cNvPicPr/>
          <p:nvPr/>
        </p:nvPicPr>
        <p:blipFill>
          <a:blip r:embed="rId2"/>
          <a:stretch/>
        </p:blipFill>
        <p:spPr>
          <a:xfrm>
            <a:off x="844560" y="4230720"/>
            <a:ext cx="6595920" cy="2054160"/>
          </a:xfrm>
          <a:prstGeom prst="rect">
            <a:avLst/>
          </a:prstGeom>
          <a:ln w="0">
            <a:noFill/>
          </a:ln>
        </p:spPr>
      </p:pic>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 name="Прямоугольник 3"/>
          <p:cNvSpPr/>
          <p:nvPr/>
        </p:nvSpPr>
        <p:spPr>
          <a:xfrm>
            <a:off x="0" y="0"/>
            <a:ext cx="12192120" cy="6858000"/>
          </a:xfrm>
          <a:prstGeom prst="rect">
            <a:avLst/>
          </a:prstGeom>
          <a:solidFill>
            <a:srgbClr val="ffffff"/>
          </a:solidFill>
          <a:ln w="76320">
            <a:solidFill>
              <a:srgbClr val="1507c5"/>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35" name="PlaceHolder 1"/>
          <p:cNvSpPr>
            <a:spLocks noGrp="1"/>
          </p:cNvSpPr>
          <p:nvPr>
            <p:ph type="title"/>
          </p:nvPr>
        </p:nvSpPr>
        <p:spPr>
          <a:xfrm>
            <a:off x="838080" y="365040"/>
            <a:ext cx="10515600" cy="1325520"/>
          </a:xfrm>
          <a:prstGeom prst="rect">
            <a:avLst/>
          </a:prstGeom>
          <a:noFill/>
          <a:ln w="0">
            <a:noFill/>
          </a:ln>
        </p:spPr>
        <p:txBody>
          <a:bodyPr lIns="91440" rIns="91440" tIns="45720" bIns="45720" anchor="ctr">
            <a:noAutofit/>
          </a:bodyPr>
          <a:p>
            <a:pPr indent="0">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ff0000"/>
                </a:solidFill>
                <a:uFillTx/>
                <a:latin typeface="Times New Roman"/>
                <a:ea typeface="Times New Roman"/>
              </a:rPr>
              <a:t>Өзіңді тексер:</a:t>
            </a:r>
            <a:endParaRPr b="0" lang="ru-RU" sz="3200" strike="noStrike" u="none">
              <a:solidFill>
                <a:srgbClr val="000000"/>
              </a:solidFill>
              <a:uFillTx/>
              <a:latin typeface="Calibri Light"/>
            </a:endParaRPr>
          </a:p>
        </p:txBody>
      </p:sp>
      <p:sp>
        <p:nvSpPr>
          <p:cNvPr id="36" name=""/>
          <p:cNvSpPr txBox="1"/>
          <p:nvPr/>
        </p:nvSpPr>
        <p:spPr>
          <a:xfrm>
            <a:off x="0" y="1820520"/>
            <a:ext cx="11113920" cy="4351320"/>
          </a:xfrm>
          <a:prstGeom prst="rect">
            <a:avLst/>
          </a:prstGeom>
          <a:noFill/>
          <a:ln w="0">
            <a:noFill/>
          </a:ln>
        </p:spPr>
        <p:txBody>
          <a:bodyPr anchor="t">
            <a:normAutofit/>
          </a:bodyPr>
          <a:p>
            <a:pPr algn="just">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2919f7"/>
                </a:solidFill>
                <a:uFillTx/>
                <a:latin typeface="Times New Roman"/>
                <a:ea typeface="Tahoma"/>
              </a:rPr>
              <a:t>      </a:t>
            </a:r>
            <a:r>
              <a:rPr b="1" lang="kk-KZ" sz="2800" strike="noStrike" u="none">
                <a:solidFill>
                  <a:srgbClr val="2919f7"/>
                </a:solidFill>
                <a:uFillTx/>
                <a:latin typeface="Times New Roman"/>
                <a:ea typeface="Tahoma"/>
              </a:rPr>
              <a:t>Қажығали Мұханбетқалиұлының «Тар кезең» романы жастарды ұлтын шексіз сүюге, сөзге берік, адал болуға үйретті. Сырымның бойындағы батырлықты, ізгілікті, байқампаздық пен қолбасшыға тән қамқорлықты үлгі тұтып, сегіз қырлы, бір сырлы азамат болуға тәрбиеледі.</a:t>
            </a:r>
            <a:endParaRPr b="0" lang="ru-RU" sz="2800" strike="noStrike" u="none">
              <a:solidFill>
                <a:srgbClr val="000000"/>
              </a:solidFill>
              <a:uFillTx/>
              <a:latin typeface="Calibri"/>
            </a:endParaRPr>
          </a:p>
          <a:p>
            <a:pPr algn="just">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2919f7"/>
                </a:solidFill>
                <a:uFillTx/>
                <a:latin typeface="Times New Roman"/>
                <a:ea typeface="Tahoma"/>
              </a:rPr>
              <a:t>      </a:t>
            </a:r>
            <a:r>
              <a:rPr b="1" lang="kk-KZ" sz="2800" strike="noStrike" u="none">
                <a:solidFill>
                  <a:srgbClr val="2919f7"/>
                </a:solidFill>
                <a:uFillTx/>
                <a:latin typeface="Times New Roman"/>
                <a:ea typeface="Tahoma"/>
              </a:rPr>
              <a:t>Шығарманың шытырман оқиғалары оқырманын терең ойға батырып, мәселені жан</a:t>
            </a:r>
            <a:r>
              <a:rPr b="1" lang="en-US" sz="2800" strike="noStrike" u="none">
                <a:solidFill>
                  <a:srgbClr val="2919f7"/>
                </a:solidFill>
                <a:uFillTx/>
                <a:latin typeface="Times New Roman"/>
                <a:ea typeface="Tahoma"/>
              </a:rPr>
              <a:t>-</a:t>
            </a:r>
            <a:r>
              <a:rPr b="1" lang="kk-KZ" sz="2800" strike="noStrike" u="none">
                <a:solidFill>
                  <a:srgbClr val="2919f7"/>
                </a:solidFill>
                <a:uFillTx/>
                <a:latin typeface="Times New Roman"/>
                <a:ea typeface="Tahoma"/>
              </a:rPr>
              <a:t>жақты талқылауға, ой елегінен өткізуге жетелейді. Романда бірлік, адалдық мәселесі көп айтылады. Автор өмірде күрестің бітпейтінін, бірлік бар жерде ғана жеңіс бар екенін көрсетті.</a:t>
            </a:r>
            <a:endParaRPr b="0" lang="ru-RU" sz="2800" strike="noStrike" u="none">
              <a:solidFill>
                <a:srgbClr val="000000"/>
              </a:solidFill>
              <a:uFillTx/>
              <a:latin typeface="Calibri"/>
            </a:endParaRPr>
          </a:p>
          <a:p>
            <a:pPr>
              <a:lnSpc>
                <a:spcPct val="90000"/>
              </a:lnSpc>
              <a:spcBef>
                <a:spcPts val="1001"/>
              </a:spcBef>
              <a:buClr>
                <a:srgbClr val="2919f7"/>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000000"/>
              </a:solidFill>
              <a:uFillTx/>
              <a:latin typeface="Calibri"/>
            </a:endParaRPr>
          </a:p>
        </p:txBody>
      </p:sp>
      <p:pic>
        <p:nvPicPr>
          <p:cNvPr id="37" name="Рисунок 5" descr=""/>
          <p:cNvPicPr/>
          <p:nvPr/>
        </p:nvPicPr>
        <p:blipFill>
          <a:blip r:embed="rId1"/>
          <a:stretch/>
        </p:blipFill>
        <p:spPr>
          <a:xfrm>
            <a:off x="11353680" y="1697040"/>
            <a:ext cx="716040" cy="601560"/>
          </a:xfrm>
          <a:prstGeom prst="rect">
            <a:avLst/>
          </a:prstGeom>
          <a:ln w="0">
            <a:noFill/>
          </a:ln>
        </p:spPr>
      </p:pic>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 name="Прямоугольник 3"/>
          <p:cNvSpPr/>
          <p:nvPr/>
        </p:nvSpPr>
        <p:spPr>
          <a:xfrm>
            <a:off x="0" y="0"/>
            <a:ext cx="12192120" cy="6858000"/>
          </a:xfrm>
          <a:prstGeom prst="rect">
            <a:avLst/>
          </a:prstGeom>
          <a:solidFill>
            <a:srgbClr val="ffffff"/>
          </a:solidFill>
          <a:ln w="76320">
            <a:solidFill>
              <a:srgbClr val="1507c5"/>
            </a:solidFill>
            <a:miter/>
          </a:ln>
        </p:spPr>
        <p:style>
          <a:lnRef idx="0"/>
          <a:fillRef idx="0"/>
          <a:effectRef idx="0"/>
          <a:fontRef idx="minor"/>
        </p:style>
        <p:txBody>
          <a:bodyPr lIns="90000" rIns="90000" tIns="46800" bIns="46800" anchor="ctr">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graphicFrame>
        <p:nvGraphicFramePr>
          <p:cNvPr id="39" name=""/>
          <p:cNvGraphicFramePr/>
          <p:nvPr/>
        </p:nvGraphicFramePr>
        <p:xfrm>
          <a:off x="530280" y="2335320"/>
          <a:ext cx="11131560" cy="4370400"/>
        </p:xfrm>
        <a:graphic>
          <a:graphicData uri="http://schemas.openxmlformats.org/drawingml/2006/table">
            <a:tbl>
              <a:tblPr/>
              <a:tblGrid>
                <a:gridCol w="8924760"/>
                <a:gridCol w="2206800"/>
              </a:tblGrid>
              <a:tr h="1351800">
                <a:tc>
                  <a:txBody>
                    <a:bodyPr lIns="90000" rIns="900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ahoma"/>
                          <a:ea typeface="Tahoma"/>
                        </a:rPr>
                        <a:t>Осы бастан айтып қояйын, кімде</a:t>
                      </a:r>
                      <a:r>
                        <a:rPr b="1" lang="en-US" sz="1800" strike="noStrike" u="none">
                          <a:solidFill>
                            <a:srgbClr val="1507c5"/>
                          </a:solidFill>
                          <a:uFillTx/>
                          <a:latin typeface="Tahoma"/>
                          <a:ea typeface="Tahoma"/>
                        </a:rPr>
                        <a:t>-</a:t>
                      </a:r>
                      <a:r>
                        <a:rPr b="1" lang="kk-KZ" sz="1800" strike="noStrike" u="none">
                          <a:solidFill>
                            <a:srgbClr val="1507c5"/>
                          </a:solidFill>
                          <a:uFillTx/>
                          <a:latin typeface="Tahoma"/>
                          <a:ea typeface="Tahoma"/>
                        </a:rPr>
                        <a:t>кім ананы кедей</a:t>
                      </a:r>
                      <a:r>
                        <a:rPr b="1" lang="en-US" sz="1800" strike="noStrike" u="none">
                          <a:solidFill>
                            <a:srgbClr val="1507c5"/>
                          </a:solidFill>
                          <a:uFillTx/>
                          <a:latin typeface="Tahoma"/>
                          <a:ea typeface="Tahoma"/>
                        </a:rPr>
                        <a:t>-</a:t>
                      </a:r>
                      <a:r>
                        <a:rPr b="1" lang="kk-KZ" sz="1800" strike="noStrike" u="none">
                          <a:solidFill>
                            <a:srgbClr val="1507c5"/>
                          </a:solidFill>
                          <a:uFillTx/>
                          <a:latin typeface="Tahoma"/>
                          <a:ea typeface="Tahoma"/>
                        </a:rPr>
                        <a:t>кепшік деп, мынаны бейшара</a:t>
                      </a:r>
                      <a:r>
                        <a:rPr b="1" lang="en-US" sz="1800" strike="noStrike" u="none">
                          <a:solidFill>
                            <a:srgbClr val="1507c5"/>
                          </a:solidFill>
                          <a:uFillTx/>
                          <a:latin typeface="Tahoma"/>
                          <a:ea typeface="Tahoma"/>
                        </a:rPr>
                        <a:t>-</a:t>
                      </a:r>
                      <a:r>
                        <a:rPr b="1" lang="kk-KZ" sz="1800" strike="noStrike" u="none">
                          <a:solidFill>
                            <a:srgbClr val="1507c5"/>
                          </a:solidFill>
                          <a:uFillTx/>
                          <a:latin typeface="Tahoma"/>
                          <a:ea typeface="Tahoma"/>
                        </a:rPr>
                        <a:t>байғұс деп, жоқ</a:t>
                      </a:r>
                      <a:r>
                        <a:rPr b="1" lang="en-US" sz="1800" strike="noStrike" u="none">
                          <a:solidFill>
                            <a:srgbClr val="1507c5"/>
                          </a:solidFill>
                          <a:uFillTx/>
                          <a:latin typeface="Tahoma"/>
                          <a:ea typeface="Tahoma"/>
                        </a:rPr>
                        <a:t>-</a:t>
                      </a:r>
                      <a:r>
                        <a:rPr b="1" lang="kk-KZ" sz="1800" strike="noStrike" u="none">
                          <a:solidFill>
                            <a:srgbClr val="1507c5"/>
                          </a:solidFill>
                          <a:uFillTx/>
                          <a:latin typeface="Tahoma"/>
                          <a:ea typeface="Tahoma"/>
                        </a:rPr>
                        <a:t>жітікке көлік бермей, жаяу</a:t>
                      </a:r>
                      <a:r>
                        <a:rPr b="1" lang="en-US" sz="1800" strike="noStrike" u="none">
                          <a:solidFill>
                            <a:srgbClr val="1507c5"/>
                          </a:solidFill>
                          <a:uFillTx/>
                          <a:latin typeface="Tahoma"/>
                          <a:ea typeface="Tahoma"/>
                        </a:rPr>
                        <a:t>-</a:t>
                      </a:r>
                      <a:r>
                        <a:rPr b="1" lang="kk-KZ" sz="1800" strike="noStrike" u="none">
                          <a:solidFill>
                            <a:srgbClr val="1507c5"/>
                          </a:solidFill>
                          <a:uFillTx/>
                          <a:latin typeface="Tahoma"/>
                          <a:ea typeface="Tahoma"/>
                        </a:rPr>
                        <a:t>жалпы жау жолына тастап кетсе, ертең ағайынның бетін көрем демесін!</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lIns="90000" rIns="9000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0000"/>
                          </a:solidFill>
                          <a:uFillTx/>
                          <a:latin typeface="Calibri"/>
                        </a:rPr>
                        <a:t>Малайсары</a:t>
                      </a:r>
                      <a:endParaRPr b="0" lang="ru-RU" sz="18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r>
              <a:tr h="914760">
                <a:tc>
                  <a:txBody>
                    <a:bodyPr lIns="90000" rIns="900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ahoma"/>
                          <a:ea typeface="Tahoma"/>
                        </a:rPr>
                        <a:t>Құдайым жаманшылықтың бетін аулақ қылсын, әйтсе де, зәуі шайтан, оқыстан жау кеп қалса, көп көптігін қылар, қайратын жиып, қарсы тұрар.</a:t>
                      </a:r>
                      <a:endParaRPr b="0" lang="ru-RU" sz="18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lIns="90000" rIns="900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0000"/>
                          </a:solidFill>
                          <a:uFillTx/>
                          <a:latin typeface="Tahoma"/>
                          <a:ea typeface="Tahoma"/>
                        </a:rPr>
                        <a:t>Нұрмұханбет</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r>
              <a:tr h="1189080">
                <a:tc>
                  <a:txBody>
                    <a:bodyPr lIns="90000" rIns="900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trike="noStrike" u="none">
                          <a:solidFill>
                            <a:srgbClr val="1507c5"/>
                          </a:solidFill>
                          <a:uFillTx/>
                          <a:latin typeface="Tahoma"/>
                          <a:ea typeface="Tahoma"/>
                        </a:rPr>
                        <a:t>-</a:t>
                      </a:r>
                      <a:r>
                        <a:rPr b="1" lang="kk-KZ" sz="1800" strike="noStrike" u="none">
                          <a:solidFill>
                            <a:srgbClr val="1507c5"/>
                          </a:solidFill>
                          <a:uFillTx/>
                          <a:latin typeface="Tahoma"/>
                          <a:ea typeface="Tahoma"/>
                        </a:rPr>
                        <a:t> Атың жақсы екен, Батырша... Әкең марқұм үлкен үміт қылып, бүкіл башқұрт баласы төбесіне ту көтерген атақты батырдың атын қойған екен</a:t>
                      </a:r>
                      <a:r>
                        <a:rPr b="1" lang="en-US" sz="1800" strike="noStrike" u="none">
                          <a:solidFill>
                            <a:srgbClr val="1507c5"/>
                          </a:solidFill>
                          <a:uFillTx/>
                          <a:latin typeface="Tahoma"/>
                          <a:ea typeface="Tahoma"/>
                        </a:rPr>
                        <a:t>-</a:t>
                      </a:r>
                      <a:r>
                        <a:rPr b="1" lang="kk-KZ" sz="1800" strike="noStrike" u="none">
                          <a:solidFill>
                            <a:srgbClr val="1507c5"/>
                          </a:solidFill>
                          <a:uFillTx/>
                          <a:latin typeface="Tahoma"/>
                          <a:ea typeface="Tahoma"/>
                        </a:rPr>
                        <a:t>ау!</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lIns="90000" rIns="9000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0000"/>
                          </a:solidFill>
                          <a:uFillTx/>
                          <a:latin typeface="Calibri"/>
                        </a:rPr>
                        <a:t>Сырым</a:t>
                      </a:r>
                      <a:endParaRPr b="0" lang="ru-RU" sz="18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r>
              <a:tr h="914760">
                <a:tc>
                  <a:txBody>
                    <a:bodyPr lIns="90000" rIns="900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1507c5"/>
                          </a:solidFill>
                          <a:uFillTx/>
                          <a:latin typeface="Tahoma"/>
                          <a:ea typeface="Tahoma"/>
                        </a:rPr>
                        <a:t>Ал, халық деген </a:t>
                      </a:r>
                      <a:r>
                        <a:rPr b="1" lang="en-US" sz="1800" strike="noStrike" u="none">
                          <a:solidFill>
                            <a:srgbClr val="1507c5"/>
                          </a:solidFill>
                          <a:uFillTx/>
                          <a:latin typeface="Tahoma"/>
                          <a:ea typeface="Tahoma"/>
                        </a:rPr>
                        <a:t>–</a:t>
                      </a:r>
                      <a:r>
                        <a:rPr b="1" lang="kk-KZ" sz="1800" strike="noStrike" u="none">
                          <a:solidFill>
                            <a:srgbClr val="1507c5"/>
                          </a:solidFill>
                          <a:uFillTx/>
                          <a:latin typeface="Tahoma"/>
                          <a:ea typeface="Tahoma"/>
                        </a:rPr>
                        <a:t> Аллаһтың бір аты емес пе? Ендеше, ешкім де одан жоғары тұрмаса керек. Бізге әкеміз </a:t>
                      </a:r>
                      <a:r>
                        <a:rPr b="1" lang="en-US" sz="1800" strike="noStrike" u="none">
                          <a:solidFill>
                            <a:srgbClr val="1507c5"/>
                          </a:solidFill>
                          <a:uFillTx/>
                          <a:latin typeface="Tahoma"/>
                          <a:ea typeface="Tahoma"/>
                        </a:rPr>
                        <a:t>–</a:t>
                      </a:r>
                      <a:r>
                        <a:rPr b="1" lang="kk-KZ" sz="1800" strike="noStrike" u="none">
                          <a:solidFill>
                            <a:srgbClr val="1507c5"/>
                          </a:solidFill>
                          <a:uFillTx/>
                          <a:latin typeface="Tahoma"/>
                          <a:ea typeface="Tahoma"/>
                        </a:rPr>
                        <a:t> Әбужәлел пір осылай үйреткен.</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lIns="90000" rIns="9000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0000"/>
                          </a:solidFill>
                          <a:uFillTx/>
                          <a:latin typeface="Calibri"/>
                        </a:rPr>
                        <a:t>Шәпи</a:t>
                      </a:r>
                      <a:endParaRPr b="0" lang="ru-RU" sz="18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r>
            </a:tbl>
          </a:graphicData>
        </a:graphic>
      </p:graphicFrame>
      <p:sp>
        <p:nvSpPr>
          <p:cNvPr id="40" name="PlaceHolder 1"/>
          <p:cNvSpPr>
            <a:spLocks noGrp="1"/>
          </p:cNvSpPr>
          <p:nvPr>
            <p:ph type="title"/>
          </p:nvPr>
        </p:nvSpPr>
        <p:spPr>
          <a:xfrm>
            <a:off x="838080" y="364680"/>
            <a:ext cx="10515600" cy="1692360"/>
          </a:xfrm>
          <a:prstGeom prst="rect">
            <a:avLst/>
          </a:prstGeom>
          <a:noFill/>
          <a:ln w="0">
            <a:noFill/>
          </a:ln>
        </p:spPr>
        <p:txBody>
          <a:bodyPr lIns="91440" rIns="91440" tIns="45720" bIns="45720" anchor="ctr">
            <a:noAutofit/>
          </a:bodyPr>
          <a:p>
            <a:pPr indent="0">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0000"/>
                </a:solidFill>
                <a:uFillTx/>
                <a:latin typeface="Times New Roman"/>
                <a:ea typeface="Tahoma"/>
              </a:rPr>
              <a:t>4-тапсырма</a:t>
            </a:r>
            <a:r>
              <a:rPr b="0" lang="ru-RU" sz="2400" strike="noStrike" u="none">
                <a:solidFill>
                  <a:srgbClr val="ff0000"/>
                </a:solidFill>
                <a:uFillTx/>
                <a:latin typeface="Times New Roman"/>
                <a:ea typeface="Tahoma"/>
              </a:rPr>
              <a:t>. </a:t>
            </a:r>
            <a:r>
              <a:rPr b="1" lang="kk-KZ" sz="2400" strike="noStrike" u="none">
                <a:solidFill>
                  <a:srgbClr val="1507c5"/>
                </a:solidFill>
                <a:uFillTx/>
                <a:latin typeface="Times New Roman"/>
                <a:ea typeface="Tahoma"/>
              </a:rPr>
              <a:t>Кейіпкерлер сөзін сәйкестендіріңіз</a:t>
            </a:r>
            <a:r>
              <a:rPr b="1" lang="kk-KZ" sz="2400" strike="noStrike" u="none">
                <a:solidFill>
                  <a:srgbClr val="1507c5"/>
                </a:solidFill>
                <a:uFillTx/>
                <a:latin typeface="Times New Roman"/>
                <a:ea typeface="Times New Roman"/>
              </a:rPr>
              <a:t> </a:t>
            </a:r>
            <a:br>
              <a:rPr sz="2400"/>
            </a:br>
            <a:br>
              <a:rPr sz="2400"/>
            </a:br>
            <a:r>
              <a:rPr b="1" lang="kk-KZ" sz="2400" strike="noStrike" u="none">
                <a:solidFill>
                  <a:srgbClr val="ff0000"/>
                </a:solidFill>
                <a:uFillTx/>
                <a:latin typeface="Times New Roman"/>
                <a:ea typeface="Times New Roman"/>
              </a:rPr>
              <a:t>Дескриптор</a:t>
            </a:r>
            <a:br>
              <a:rPr sz="2400"/>
            </a:br>
            <a:r>
              <a:rPr b="1" lang="kk-KZ" sz="2400" strike="noStrike" u="none">
                <a:solidFill>
                  <a:srgbClr val="2919f7"/>
                </a:solidFill>
                <a:uFillTx/>
                <a:latin typeface="Times New Roman"/>
                <a:ea typeface="Times New Roman"/>
              </a:rPr>
              <a:t>-  кейіпкерлер сөзін сәйкестендіреді.</a:t>
            </a:r>
            <a:br>
              <a:rPr sz="2400"/>
            </a:br>
            <a:endParaRPr b="0" lang="ru-RU" sz="2400" strike="noStrike" u="none">
              <a:solidFill>
                <a:srgbClr val="000000"/>
              </a:solidFill>
              <a:uFillTx/>
              <a:latin typeface="Calibri Light"/>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
  <TotalTime>7154</TotalTime>
  <Application>LibreOffice/24.8.2.1$MacOSX_AARCH64 LibreOffice_project/0f794b6e29741098670a3b95d60478a65d05ef13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2018-09-12T08:07:08Z</dcterms:created>
  <dc:creator>Жазира Асанова</dc:creator>
  <dc:description/>
  <dc:language>ru-RU</dc:language>
  <cp:lastModifiedBy>user</cp:lastModifiedBy>
  <cp:lastPrinted>2020-12-01T23:41:11Z</cp:lastPrinted>
  <dcterms:modified xsi:type="dcterms:W3CDTF">2021-04-12T09:51:48Z</dcterms:modified>
  <cp:revision>541</cp:revision>
  <dc:subject/>
  <dc:title>Презентация PowerPoint</dc:title>
</cp:coreProperties>
</file>