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sldIdLst>
    <p:sldId id="281" r:id="rId2"/>
    <p:sldId id="304" r:id="rId3"/>
    <p:sldId id="284" r:id="rId4"/>
    <p:sldId id="285" r:id="rId5"/>
    <p:sldId id="289" r:id="rId6"/>
    <p:sldId id="292" r:id="rId7"/>
    <p:sldId id="294" r:id="rId8"/>
    <p:sldId id="298" r:id="rId9"/>
    <p:sldId id="299" r:id="rId10"/>
    <p:sldId id="305" r:id="rId11"/>
    <p:sldId id="300" r:id="rId12"/>
    <p:sldId id="301" r:id="rId13"/>
    <p:sldId id="306" r:id="rId14"/>
    <p:sldId id="302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82394" autoAdjust="0"/>
  </p:normalViewPr>
  <p:slideViewPr>
    <p:cSldViewPr>
      <p:cViewPr>
        <p:scale>
          <a:sx n="62" d="100"/>
          <a:sy n="62" d="100"/>
        </p:scale>
        <p:origin x="-152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0CFE4-F4D7-4D3F-B8D3-146735521D2B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BF90E-4C87-4FD7-AC25-207F4D77DF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955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13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4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56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8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1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1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8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6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33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85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3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3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ÑÐ¿Ð¾ÐºÐ¾Ð¹Ð½ÑÐ¹ ÑÐ¾Ð½ Ð´Ð»Ñ Ð¿ÑÐµÐ·ÐµÐ½ÑÐ°ÑÐ¸Ð¹ ÑÐ¼Ð°ÑÑ: 7 ÑÑÑ Ð¸Ð·Ð¾Ð±ÑÐ°Ð¶ÐµÐ½Ð¸Ð¹ Ð½Ð°Ð¹Ð´ÐµÐ½Ð¾ Ð²  Ð¯Ð½Ð´ÐµÐºÑ.ÐÐ°ÑÑÐ¸Ð½ÐºÐ°Ñ | Ð¨Ð°Ð±Ð»Ð¾Ð½Ñ power point, Ð¨Ð°Ð±Ð»Ð¾Ð½Ñ ÑÐµÑÑÐ¸ÑÐ¸ÐºÐ°ÑÐ¾Ð², ÐÑÐµÐ·ÐµÐ½ÑÐ°ÑÐ¸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6417565" y="196852"/>
            <a:ext cx="21143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  </a:t>
            </a:r>
            <a:r>
              <a:rPr lang="kk-KZ" alt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ӘДЕБИЕТІ</a:t>
            </a:r>
            <a:r>
              <a:rPr lang="kk-KZ" alt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9 - СЫНЫП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032272" y="1511587"/>
            <a:ext cx="78676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өлім:  </a:t>
            </a:r>
            <a:r>
              <a:rPr lang="kk-KZ" altLang="ru-RU" sz="3200" b="1" dirty="0" smtClean="0">
                <a:solidFill>
                  <a:srgbClr val="2919F7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 </a:t>
            </a:r>
            <a:r>
              <a:rPr lang="kk-KZ" altLang="ru-RU" sz="3200" b="1" dirty="0">
                <a:solidFill>
                  <a:srgbClr val="2919F7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Мәңгілік </a:t>
            </a:r>
            <a:r>
              <a:rPr lang="kk-KZ" altLang="ru-RU" sz="3200" b="1" dirty="0" smtClean="0">
                <a:solidFill>
                  <a:srgbClr val="2919F7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 - Мәңгілік мұрат »</a:t>
            </a:r>
            <a:endParaRPr lang="kk-KZ" altLang="ru-RU" sz="3200" b="1" dirty="0">
              <a:solidFill>
                <a:srgbClr val="2919F7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7" name="Google Shape;78;p1"/>
          <p:cNvCxnSpPr>
            <a:cxnSpLocks noChangeShapeType="1"/>
          </p:cNvCxnSpPr>
          <p:nvPr/>
        </p:nvCxnSpPr>
        <p:spPr bwMode="auto">
          <a:xfrm>
            <a:off x="1032272" y="2743200"/>
            <a:ext cx="8020050" cy="36513"/>
          </a:xfrm>
          <a:prstGeom prst="straightConnector1">
            <a:avLst/>
          </a:prstGeom>
          <a:noFill/>
          <a:ln w="57150" cap="flat" cmpd="sng" algn="ctr">
            <a:solidFill>
              <a:srgbClr val="D21DE5"/>
            </a:solidFill>
            <a:prstDash val="solid"/>
            <a:miter lim="800000"/>
            <a:headEnd type="none" w="sm" len="sm"/>
            <a:tailEnd type="none" w="sm" len="sm"/>
          </a:ln>
          <a:effectLst/>
          <a:extLst/>
        </p:spPr>
      </p:cxnSp>
      <p:sp>
        <p:nvSpPr>
          <p:cNvPr id="8" name="TextBox 25"/>
          <p:cNvSpPr txBox="1">
            <a:spLocks noChangeArrowheads="1"/>
          </p:cNvSpPr>
          <p:nvPr/>
        </p:nvSpPr>
        <p:spPr bwMode="auto">
          <a:xfrm>
            <a:off x="838200" y="3276600"/>
            <a:ext cx="821412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sz="3200" b="1" dirty="0" smtClean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  Қ.Мұханбетқалиев </a:t>
            </a:r>
            <a:r>
              <a:rPr lang="kk-KZ" altLang="ru-RU" sz="3200" b="1" dirty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«Тар кезең» романы</a:t>
            </a:r>
            <a:r>
              <a:rPr lang="kk-KZ" altLang="ru-RU" sz="3200" b="1" dirty="0" smtClean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sz="3200" b="1" dirty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altLang="ru-RU" sz="3200" b="1" dirty="0" smtClean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 Генерал-поручок </a:t>
            </a:r>
            <a:r>
              <a:rPr lang="kk-KZ" altLang="ru-RU" sz="3200" b="1" dirty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барон Игельстром</a:t>
            </a:r>
            <a:r>
              <a:rPr lang="kk-KZ" altLang="ru-RU" sz="3200" b="1" dirty="0" smtClean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kk-KZ" altLang="ru-RU" sz="3200" b="1" dirty="0">
              <a:solidFill>
                <a:srgbClr val="2919F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16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8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901740"/>
              </p:ext>
            </p:extLst>
          </p:nvPr>
        </p:nvGraphicFramePr>
        <p:xfrm>
          <a:off x="339090" y="555784"/>
          <a:ext cx="8465820" cy="576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21940"/>
                <a:gridCol w="2821940"/>
                <a:gridCol w="28219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Сауалдар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Жауаптары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Құндылығы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Қырғыз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қайсақ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секілді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тарпаң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мінезді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тағы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ел 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мұндай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қорлыққа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өлсе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көне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Көнбейді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деген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пікірді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қалай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түсінесің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24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Бұратана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халықты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жуасытудың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негізгі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әдісі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жайында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айтар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едіңіз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24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46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8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>
              <a:solidFill>
                <a:prstClr val="black"/>
              </a:solidFill>
            </a:endParaRPr>
          </a:p>
        </p:txBody>
      </p:sp>
      <p:sp>
        <p:nvSpPr>
          <p:cNvPr id="6" name="TextBox 25"/>
          <p:cNvSpPr txBox="1">
            <a:spLocks noChangeArrowheads="1"/>
          </p:cNvSpPr>
          <p:nvPr/>
        </p:nvSpPr>
        <p:spPr bwMode="auto">
          <a:xfrm>
            <a:off x="381000" y="35213"/>
            <a:ext cx="838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Өзіңді </a:t>
            </a:r>
            <a:r>
              <a:rPr lang="ru-RU" alt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тексер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alt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399977"/>
              </p:ext>
            </p:extLst>
          </p:nvPr>
        </p:nvGraphicFramePr>
        <p:xfrm>
          <a:off x="381000" y="619988"/>
          <a:ext cx="8465820" cy="5852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21940"/>
                <a:gridCol w="3121660"/>
                <a:gridCol w="2522220"/>
              </a:tblGrid>
              <a:tr h="134144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Сауалдар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Жауаптары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Құндылығы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Қырғыз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қайсақ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секілді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тарпаң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мінезді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тағы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ел 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мұндай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қорлыққа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өлсе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көне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Көнбейді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деген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пікірді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қалай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түсінесің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8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халқының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би-шешен,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батырлары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осы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тәуелсіздік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жолында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қасық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қандары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қалғанша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күресті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өр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намысты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ұлтжанды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халық.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Еліміздің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өткен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тарихы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бұған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куә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Пеутлинг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пен барон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Игельстром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диалогінен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халқының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осы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мінезін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байқағанын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көруге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болады</a:t>
                      </a:r>
                      <a:endParaRPr lang="ru-RU" sz="18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бірбеткейлік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18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намысшылдық</a:t>
                      </a:r>
                      <a:endParaRPr lang="ru-RU" sz="32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Бұратана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халықты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жуасытудың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негізгі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әдісі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жайында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айтар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едіңіз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8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Оларды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бір-біріне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айдап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салу,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бір-біріне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барымталаттыру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оларды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өз-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өздеріне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өшіктіріп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қою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зәбір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көрген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әлсіздеріне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пана болу-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оларды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жуасытудың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амалы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тәкаппар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, </a:t>
                      </a: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өр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мінезді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ұлтжанды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32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525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8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>
              <a:solidFill>
                <a:prstClr val="black"/>
              </a:solidFill>
            </a:endParaRPr>
          </a:p>
        </p:txBody>
      </p:sp>
      <p:sp>
        <p:nvSpPr>
          <p:cNvPr id="5" name="TextBox 25"/>
          <p:cNvSpPr txBox="1">
            <a:spLocks noChangeArrowheads="1"/>
          </p:cNvSpPr>
          <p:nvPr/>
        </p:nvSpPr>
        <p:spPr bwMode="auto">
          <a:xfrm>
            <a:off x="186690" y="282460"/>
            <a:ext cx="8610600" cy="5277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2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5-тапсырма. «Таңда-Ортаға </a:t>
            </a:r>
            <a:r>
              <a:rPr lang="kk-KZ" sz="2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сал-Бағала» әдісі.  </a:t>
            </a:r>
            <a:r>
              <a:rPr lang="kk-KZ" sz="2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                                                 </a:t>
            </a:r>
            <a:r>
              <a:rPr lang="kk-KZ" sz="22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Оқушылар </a:t>
            </a:r>
            <a:r>
              <a:rPr lang="kk-KZ" sz="22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берілген пікірлердің бірін таңдап</a:t>
            </a:r>
            <a:r>
              <a:rPr lang="kk-KZ" sz="22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ойларын </a:t>
            </a:r>
            <a:r>
              <a:rPr lang="kk-KZ" sz="22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білдіріп, баға береді.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22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</a:t>
            </a:r>
            <a:r>
              <a:rPr lang="kk-KZ" sz="22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«</a:t>
            </a:r>
            <a:r>
              <a:rPr lang="kk-KZ" sz="22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Иә,дайындалу керек! Даярланбай болмайды!» -деп батыр іштей тас түйін қатайып алды. - Көп болса, «еркек тоқты құрбандық» біз болармыз. Бірақ... өлсек те,жастығымызды ала жығылып, бұлармен тек шайқасып өлу керек, тек шайқа-сып.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22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2. Қорлай </a:t>
            </a:r>
            <a:r>
              <a:rPr lang="kk-KZ" sz="22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да беріп </a:t>
            </a:r>
            <a:r>
              <a:rPr lang="kk-KZ" sz="22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қайтадан,                                                                                                        Титыққа </a:t>
            </a:r>
            <a:r>
              <a:rPr lang="kk-KZ" sz="22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орыс </a:t>
            </a:r>
            <a:r>
              <a:rPr lang="kk-KZ" sz="22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жетпесін.                                                                                                                Туған </a:t>
            </a:r>
            <a:r>
              <a:rPr lang="kk-KZ" sz="22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жердің </a:t>
            </a:r>
            <a:r>
              <a:rPr lang="kk-KZ" sz="22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намысы,                                                                                                                    Бөтен </a:t>
            </a:r>
            <a:r>
              <a:rPr lang="kk-KZ" sz="22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қолда кетпесін!   </a:t>
            </a:r>
            <a:r>
              <a:rPr lang="kk-KZ" sz="22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                                                                               </a:t>
            </a:r>
            <a:r>
              <a:rPr lang="kk-KZ" sz="2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/ </a:t>
            </a:r>
            <a:r>
              <a:rPr lang="kk-KZ" sz="2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Қайрат Рысқұлбеков/</a:t>
            </a: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3920490" y="4811526"/>
            <a:ext cx="4876800" cy="1876677"/>
          </a:xfrm>
          <a:prstGeom prst="round2Diag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Дескриптор: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Берілген үзінділермен танысады;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Мәтін үлгілерінің бірін таңдайды;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Пікір </a:t>
            </a:r>
            <a:r>
              <a:rPr lang="kk-KZ" sz="20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білдіріп, баға береді.</a:t>
            </a:r>
            <a:endParaRPr lang="kk-KZ" sz="2000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4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8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>
              <a:solidFill>
                <a:prstClr val="black"/>
              </a:solidFill>
            </a:endParaRPr>
          </a:p>
        </p:txBody>
      </p:sp>
      <p:sp>
        <p:nvSpPr>
          <p:cNvPr id="5" name="TextBox 25"/>
          <p:cNvSpPr txBox="1">
            <a:spLocks noChangeArrowheads="1"/>
          </p:cNvSpPr>
          <p:nvPr/>
        </p:nvSpPr>
        <p:spPr bwMode="auto">
          <a:xfrm>
            <a:off x="297180" y="228600"/>
            <a:ext cx="8610600" cy="621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Өзіңді </a:t>
            </a:r>
            <a:r>
              <a:rPr lang="ru-RU" alt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тексер</a:t>
            </a:r>
            <a:r>
              <a:rPr lang="ru-RU" alt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endParaRPr lang="ru-RU" alt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Сырым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батырдың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көрегендігі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шешендігін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бағалаймын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altLang="ru-RU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Ұлтының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ертеңі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басын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қатерге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тіккен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Сырымдай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азаматтың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сөзі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халқына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үлкен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медеу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болды. Дана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әрі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батыр би-шешен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бабаларының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дәстүрін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жалғастырған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ұлт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перзенті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бағалаймын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2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Сан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ғасырлар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тәуелсіздікке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жеткізе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алмаған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елінің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соңғы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көшбасшысы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құрбаны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-Қайрат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Рысқұлбеков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еді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1986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«Желтоқсан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оқиғасы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» -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ның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ұйымдастырушысы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Өз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ұлтын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жанындай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көрген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ұлтжанды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азамат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Туған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елінің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намысын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қоятын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біртуар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азамат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altLang="ru-RU" sz="2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93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ÑÐ¿Ð¾ÐºÐ¾Ð¹Ð½ÑÐ¹ ÑÐ¾Ð½ Ð´Ð»Ñ Ð¿ÑÐµÐ·ÐµÐ½ÑÐ°ÑÐ¸Ð¹ ÑÐ¼Ð°ÑÑ: 7 ÑÑÑ Ð¸Ð·Ð¾Ð±ÑÐ°Ð¶ÐµÐ½Ð¸Ð¹ Ð½Ð°Ð¹Ð´ÐµÐ½Ð¾ Ð²  Ð¯Ð½Ð´ÐµÐºÑ.ÐÐ°ÑÑÐ¸Ð½ÐºÐ°Ñ | Ð¨Ð°Ð±Ð»Ð¾Ð½Ñ power point, Ð¨Ð°Ð±Ð»Ð¾Ð½Ñ ÑÐµÑÑÐ¸ÑÐ¸ÐºÐ°ÑÐ¾Ð², ÐÑÐµÐ·ÐµÐ½ÑÐ°ÑÐ¸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25"/>
          <p:cNvSpPr txBox="1">
            <a:spLocks noChangeArrowheads="1"/>
          </p:cNvSpPr>
          <p:nvPr/>
        </p:nvSpPr>
        <p:spPr bwMode="auto">
          <a:xfrm>
            <a:off x="685800" y="1587471"/>
            <a:ext cx="8305800" cy="318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Қосымша тапсырма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b="1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Қ.Мұханбетқалиұлының «Тар кезең» романы мен І.Есенберлиннің  «Қаһар» романдарын салыстырып</a:t>
            </a:r>
            <a:r>
              <a:rPr lang="kk-KZ" b="1" dirty="0" smtClean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, тарихи-танымдық </a:t>
            </a:r>
            <a:r>
              <a:rPr lang="kk-KZ" b="1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тұрғыдан баға беріңіз.</a:t>
            </a:r>
            <a:endParaRPr lang="ru-RU" sz="2400" b="1" dirty="0">
              <a:solidFill>
                <a:srgbClr val="0000FF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7949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ÑÐ¿Ð¾ÐºÐ¾Ð¹Ð½ÑÐ¹ ÑÐ¾Ð½ Ð´Ð»Ñ Ð¿ÑÐµÐ·ÐµÐ½ÑÐ°ÑÐ¸Ð¹ ÑÐ¼Ð°ÑÑ: 7 ÑÑÑ Ð¸Ð·Ð¾Ð±ÑÐ°Ð¶ÐµÐ½Ð¸Ð¹ Ð½Ð°Ð¹Ð´ÐµÐ½Ð¾ Ð²  Ð¯Ð½Ð´ÐµÐºÑ.ÐÐ°ÑÑÐ¸Ð½ÐºÐ°Ñ | Ð¨Ð°Ð±Ð»Ð¾Ð½Ñ power point, Ð¨Ð°Ð±Ð»Ð¾Ð½Ñ ÑÐµÑÑÐ¸ÑÐ¸ÐºÐ°ÑÐ¾Ð², ÐÑÐµÐ·ÐµÐ½ÑÐ°ÑÐ¸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25"/>
          <p:cNvSpPr txBox="1">
            <a:spLocks noChangeArrowheads="1"/>
          </p:cNvSpPr>
          <p:nvPr/>
        </p:nvSpPr>
        <p:spPr bwMode="auto">
          <a:xfrm>
            <a:off x="304800" y="356980"/>
            <a:ext cx="8534400" cy="606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 </a:t>
            </a:r>
            <a:r>
              <a:rPr lang="ru-RU" alt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мақсаттары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9.3.2.1</a:t>
            </a:r>
            <a:r>
              <a:rPr lang="ru-RU" alt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altLang="ru-RU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Шығармадағы</a:t>
            </a:r>
            <a:r>
              <a:rPr lang="ru-RU" alt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ұрпақтар</a:t>
            </a:r>
            <a:r>
              <a:rPr lang="ru-RU" alt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сабақтастығы</a:t>
            </a:r>
            <a:r>
              <a:rPr lang="ru-RU" alt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көрінісін</a:t>
            </a:r>
            <a:r>
              <a:rPr lang="ru-RU" alt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заманауи</a:t>
            </a:r>
            <a:r>
              <a:rPr lang="ru-RU" alt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тұрғыда</a:t>
            </a:r>
            <a:r>
              <a:rPr lang="ru-RU" alt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салыстырып</a:t>
            </a:r>
            <a:r>
              <a:rPr lang="ru-RU" alt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жаңашылдығына</a:t>
            </a:r>
            <a:r>
              <a:rPr lang="ru-RU" alt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баға</a:t>
            </a:r>
            <a:r>
              <a:rPr lang="ru-RU" alt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беру. </a:t>
            </a:r>
            <a:endParaRPr lang="ru-RU" altLang="ru-RU" sz="3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мақсаттары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alt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b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Шығарма </a:t>
            </a:r>
            <a:r>
              <a:rPr lang="kk-KZ" altLang="ru-RU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бөліміндегі тірек сөздердің мағынасын ашады;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b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Көркем </a:t>
            </a:r>
            <a:r>
              <a:rPr lang="kk-KZ" altLang="ru-RU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шығарманың идеясын түсінеді;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b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Шығармадағы </a:t>
            </a:r>
            <a:r>
              <a:rPr lang="kk-KZ" altLang="ru-RU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ұрпақтар сабақтастығын заманауи тұрғыда салыстыра алады; .</a:t>
            </a:r>
            <a:endParaRPr lang="kk-KZ" altLang="ru-RU" b="1" dirty="0" smtClean="0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b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Оның </a:t>
            </a:r>
            <a:r>
              <a:rPr lang="kk-KZ" altLang="ru-RU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жаңашылдығы жайында пікір білдіріп, баға береді; </a:t>
            </a:r>
            <a:endParaRPr lang="ru-RU" altLang="ru-RU" sz="3200" b="1" dirty="0" smtClean="0">
              <a:solidFill>
                <a:srgbClr val="2919F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8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ÑÐ¿Ð¾ÐºÐ¾Ð¹Ð½ÑÐ¹ ÑÐ¾Ð½ Ð´Ð»Ñ Ð¿ÑÐµÐ·ÐµÐ½ÑÐ°ÑÐ¸Ð¹ ÑÐ¼Ð°ÑÑ: 7 ÑÑÑ Ð¸Ð·Ð¾Ð±ÑÐ°Ð¶ÐµÐ½Ð¸Ð¹ Ð½Ð°Ð¹Ð´ÐµÐ½Ð¾ Ð²  Ð¯Ð½Ð´ÐµÐºÑ.ÐÐ°ÑÑÐ¸Ð½ÐºÐ°Ñ | Ð¨Ð°Ð±Ð»Ð¾Ð½Ñ power point, Ð¨Ð°Ð±Ð»Ð¾Ð½Ñ ÑÐµÑÑÐ¸ÑÐ¸ÐºÐ°ÑÐ¾Ð², ÐÑÐµÐ·ÐµÐ½ÑÐ°ÑÐ¸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25"/>
          <p:cNvSpPr txBox="1">
            <a:spLocks noChangeArrowheads="1"/>
          </p:cNvSpPr>
          <p:nvPr/>
        </p:nvSpPr>
        <p:spPr bwMode="auto">
          <a:xfrm>
            <a:off x="990600" y="914400"/>
            <a:ext cx="792480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alt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критерийлері</a:t>
            </a:r>
            <a:r>
              <a:rPr lang="ru-RU" alt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kk-KZ" alt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b="1" dirty="0" smtClean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- Берілген </a:t>
            </a:r>
            <a:r>
              <a:rPr lang="kk-KZ" altLang="ru-RU" b="1" dirty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тірек сөздердің мағынасын ашып</a:t>
            </a:r>
            <a:r>
              <a:rPr lang="kk-KZ" altLang="ru-RU" b="1" dirty="0" smtClean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, қолданылу </a:t>
            </a:r>
            <a:r>
              <a:rPr lang="kk-KZ" altLang="ru-RU" b="1" dirty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сипатын анықтайды;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b="1" dirty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- Көркем шығарманың идеясын түсінеді;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b="1" dirty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- Шығармадағы ұрпақтар сабақтастығын заманауи тұрғыда </a:t>
            </a:r>
            <a:r>
              <a:rPr lang="kk-KZ" altLang="ru-RU" b="1" dirty="0" smtClean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салыстыра </a:t>
            </a:r>
            <a:r>
              <a:rPr lang="kk-KZ" altLang="ru-RU" b="1" dirty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алады;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altLang="ru-RU" b="1" dirty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altLang="ru-RU" b="1" dirty="0" smtClean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- Салыстыра </a:t>
            </a:r>
            <a:r>
              <a:rPr lang="kk-KZ" altLang="ru-RU" b="1" dirty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kk-KZ" altLang="ru-RU" b="1" dirty="0" smtClean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, оның </a:t>
            </a:r>
            <a:r>
              <a:rPr lang="kk-KZ" altLang="ru-RU" b="1" dirty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жаңашылдығына баға </a:t>
            </a:r>
            <a:r>
              <a:rPr lang="kk-KZ" altLang="ru-RU" b="1" dirty="0" smtClean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kk-KZ" altLang="ru-RU" b="1" dirty="0">
                <a:solidFill>
                  <a:srgbClr val="2919F7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388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ÑÐ¿Ð¾ÐºÐ¾Ð¹Ð½ÑÐ¹ ÑÐ¾Ð½ Ð´Ð»Ñ Ð¿ÑÐµÐ·ÐµÐ½ÑÐ°ÑÐ¸Ð¹ ÑÐ¼Ð°ÑÑ: 7 ÑÑÑ Ð¸Ð·Ð¾Ð±ÑÐ°Ð¶ÐµÐ½Ð¸Ð¹ Ð½Ð°Ð¹Ð´ÐµÐ½Ð¾ Ð²  Ð¯Ð½Ð´ÐµÐºÑ.ÐÐ°ÑÑÐ¸Ð½ÐºÐ°Ñ | Ð¨Ð°Ð±Ð»Ð¾Ð½Ñ power point, Ð¨Ð°Ð±Ð»Ð¾Ð½Ñ ÑÐµÑÑÐ¸ÑÐ¸ÐºÐ°ÑÐ¾Ð², ÐÑÐµÐ·ÐµÐ½ÑÐ°ÑÐ¸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25"/>
          <p:cNvSpPr txBox="1">
            <a:spLocks noChangeArrowheads="1"/>
          </p:cNvSpPr>
          <p:nvPr/>
        </p:nvSpPr>
        <p:spPr bwMode="auto">
          <a:xfrm>
            <a:off x="457200" y="152400"/>
            <a:ext cx="8458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1 - </a:t>
            </a:r>
            <a:r>
              <a:rPr lang="ru-RU" alt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Бейтаныс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сөздер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әлемі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alt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Мәтінді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шолып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әрекеті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таныс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емес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сөздерді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қос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бағанды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кестеге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салады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25"/>
          <p:cNvSpPr txBox="1">
            <a:spLocks noChangeArrowheads="1"/>
          </p:cNvSpPr>
          <p:nvPr/>
        </p:nvSpPr>
        <p:spPr bwMode="auto">
          <a:xfrm>
            <a:off x="800100" y="5534561"/>
            <a:ext cx="75438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</a:t>
            </a:r>
            <a:r>
              <a:rPr lang="ru-RU" alt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Мәтіннен</a:t>
            </a: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таныс</a:t>
            </a: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емес </a:t>
            </a:r>
            <a:r>
              <a:rPr lang="ru-RU" alt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сөздерді</a:t>
            </a: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іріктейді</a:t>
            </a: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Лексикалық</a:t>
            </a: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мағынасын</a:t>
            </a: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анықтады</a:t>
            </a: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04956"/>
              </p:ext>
            </p:extLst>
          </p:nvPr>
        </p:nvGraphicFramePr>
        <p:xfrm>
          <a:off x="304800" y="1352729"/>
          <a:ext cx="8610600" cy="41696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Бейтаныс сөздер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Танымдық мағынасы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наместник-генерал-поручик барон</a:t>
                      </a:r>
                    </a:p>
                    <a:p>
                      <a:endParaRPr lang="ru-RU" sz="20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әскери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Коллегия</a:t>
                      </a:r>
                    </a:p>
                    <a:p>
                      <a:endParaRPr lang="ru-RU" sz="20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-форпост</a:t>
                      </a:r>
                    </a:p>
                    <a:p>
                      <a:endParaRPr lang="ru-RU" sz="20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иррегуляр</a:t>
                      </a:r>
                      <a:endParaRPr lang="ru-RU" sz="20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бұратана</a:t>
                      </a:r>
                      <a:endParaRPr lang="ru-RU" sz="20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Тарихи-шендік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лауазым,ірі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әкімшілік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аймақтың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жетекшісі</a:t>
                      </a:r>
                      <a:endParaRPr lang="ru-RU" sz="20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құзырлық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шеңберіндегі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мәселелерді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бірлесіп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шешуге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құқығы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бар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адамдар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тобы</a:t>
                      </a:r>
                      <a:endParaRPr lang="ru-RU" sz="20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Алдыңғы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шепте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орналасқан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қамалдар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арасындағы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шағын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бекініс</a:t>
                      </a:r>
                      <a:endParaRPr lang="ru-RU" sz="20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Жүйелі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құрылмаған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әскер</a:t>
                      </a:r>
                      <a:endParaRPr lang="ru-RU" sz="20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ұлттық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болмысынан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айырылған,ассимиляцияға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ұшыраған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халықтың</a:t>
                      </a:r>
                      <a:r>
                        <a:rPr lang="ru-RU" sz="20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сипаты</a:t>
                      </a:r>
                      <a:endParaRPr lang="ru-RU" sz="20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42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8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25"/>
          <p:cNvSpPr txBox="1">
            <a:spLocks noChangeArrowheads="1"/>
          </p:cNvSpPr>
          <p:nvPr/>
        </p:nvSpPr>
        <p:spPr bwMode="auto">
          <a:xfrm>
            <a:off x="643890" y="838200"/>
            <a:ext cx="78867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2-тапсырма. 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Идеялық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байланыс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шеңбері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Шығарманың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идеясын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ашудағы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бейтаныс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сөздердің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байланысын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мәтін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табады</a:t>
            </a:r>
            <a:endParaRPr lang="ru-RU" alt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419100" y="2895600"/>
            <a:ext cx="8305800" cy="2743200"/>
          </a:xfrm>
          <a:prstGeom prst="round2Diag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Көркем</a:t>
            </a:r>
            <a:r>
              <a:rPr lang="ru-RU" alt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шығарманың</a:t>
            </a:r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идеясын</a:t>
            </a:r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түсінеді</a:t>
            </a:r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Бейтаныс</a:t>
            </a:r>
            <a:r>
              <a:rPr lang="ru-RU" alt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сөздердің</a:t>
            </a:r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қолданылу</a:t>
            </a:r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аясында</a:t>
            </a:r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анықтай</a:t>
            </a:r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алады.</a:t>
            </a:r>
            <a:endParaRPr lang="ru-RU" alt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62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8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kern="0" dirty="0">
                <a:solidFill>
                  <a:prstClr val="black"/>
                </a:solidFill>
              </a:rPr>
              <a:t>			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kern="0" dirty="0">
                <a:solidFill>
                  <a:prstClr val="black"/>
                </a:solidFill>
              </a:rPr>
              <a:t>			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457200"/>
            <a:ext cx="86106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тексер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Уфа 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Сіңбір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әкімшілік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аймағына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жаңадан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тағайындалған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наместник-генерал-поручик барон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Игельстром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Қырғыз-қайсақтар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Урал казак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әскерлерінің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арасы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жаман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деседі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осындай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хат-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хабарлар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Әскери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Коллегияға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көптеп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түсуде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Бодандарымыздың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бір-біріне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толассыз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шапқыншылық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жасауына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бермеу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форпосттардың</a:t>
            </a:r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қауіпсіздігін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шеп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күзетінде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иррегуляр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әскер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Бұл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бұратаналардың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ханына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сұлтандарына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 хат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жазудан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кенде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емеспіз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70711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8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>
              <a:solidFill>
                <a:prstClr val="black"/>
              </a:solidFill>
            </a:endParaRPr>
          </a:p>
        </p:txBody>
      </p:sp>
      <p:sp>
        <p:nvSpPr>
          <p:cNvPr id="5" name="TextBox 25"/>
          <p:cNvSpPr txBox="1">
            <a:spLocks noChangeArrowheads="1"/>
          </p:cNvSpPr>
          <p:nvPr/>
        </p:nvSpPr>
        <p:spPr bwMode="auto">
          <a:xfrm>
            <a:off x="297180" y="228600"/>
            <a:ext cx="8610600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3-тапсырма.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Суреттік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сауал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alt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Суретке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зер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салып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қарап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ұрпақтар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сабақтастығы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жайлы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пікір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айта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аласыз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ба?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құндылығы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неде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ойлайсыз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Бүгінгі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сабақта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тақырыптың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маңыздылығын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сезінесіз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139190" y="5257800"/>
            <a:ext cx="6926580" cy="1447800"/>
          </a:xfrm>
          <a:prstGeom prst="round2Diag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Сурет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жайында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пікір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Ұрпақ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сабақтастығы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жайында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ой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өрбітеді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Шығарма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мазмұнымен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байланыстыра </a:t>
            </a: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алады.</a:t>
            </a:r>
            <a:endParaRPr lang="ru-RU" alt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" descr="C:\Users\Mugalim\Desktop\images (1).jpeg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2209800"/>
            <a:ext cx="5143500" cy="2895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2578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8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>
              <a:solidFill>
                <a:prstClr val="black"/>
              </a:solidFill>
            </a:endParaRPr>
          </a:p>
        </p:txBody>
      </p:sp>
      <p:sp>
        <p:nvSpPr>
          <p:cNvPr id="5" name="TextBox 25"/>
          <p:cNvSpPr txBox="1">
            <a:spLocks noChangeArrowheads="1"/>
          </p:cNvSpPr>
          <p:nvPr/>
        </p:nvSpPr>
        <p:spPr bwMode="auto">
          <a:xfrm>
            <a:off x="297180" y="228600"/>
            <a:ext cx="861060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Өзіңді </a:t>
            </a:r>
            <a:r>
              <a:rPr lang="ru-RU" alt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тексер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endParaRPr lang="ru-RU" alt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altLang="ru-RU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Иә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айта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аламын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Дана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бабамыз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Қаз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дауысты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Қазыбек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би «Біз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–мал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баққан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елміз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Ешкімге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соқтықпай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жай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жатқан </a:t>
            </a:r>
            <a:r>
              <a:rPr lang="ru-RU" altLang="ru-RU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елміз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Елімізден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құт-береке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қашпасын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Жеріміздің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шетін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жау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баспасын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Найзаға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үкі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таққан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елміз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... Ата-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бабадан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қалған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құйқалы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қоныс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қара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жұртты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тастай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қашқанда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қайда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барып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ұшпаққа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шығамыз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?! </a:t>
            </a:r>
            <a:r>
              <a:rPr lang="ru-RU" altLang="ru-RU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Басымызға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зауал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төнген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екен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қатты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қайырымға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келмей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кете береміз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осылай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?!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3....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Қырғыз-қайсақ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секілді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тарпаң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мінезді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тағы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ел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мұндай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қорлыққа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өлсе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көне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Көнбейді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altLang="ru-RU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Кек</a:t>
            </a:r>
            <a:r>
              <a:rPr lang="ru-RU" alt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қайтаруға</a:t>
            </a:r>
            <a:r>
              <a:rPr lang="ru-RU" alt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қайта шығады.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19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8"/>
            <a:ext cx="9144000" cy="6843712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1507C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>
              <a:solidFill>
                <a:prstClr val="black"/>
              </a:solidFill>
            </a:endParaRPr>
          </a:p>
        </p:txBody>
      </p:sp>
      <p:sp>
        <p:nvSpPr>
          <p:cNvPr id="5" name="TextBox 25"/>
          <p:cNvSpPr txBox="1">
            <a:spLocks noChangeArrowheads="1"/>
          </p:cNvSpPr>
          <p:nvPr/>
        </p:nvSpPr>
        <p:spPr bwMode="auto">
          <a:xfrm>
            <a:off x="312420" y="1013430"/>
            <a:ext cx="8610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4-тапсырма.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МСК”- </a:t>
            </a:r>
            <a:r>
              <a:rPr lang="ru-RU" alt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Мәтіндік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сауал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кестесі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Кесте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Сауалдарға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жаза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отырып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заманауи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өміршеңдігін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сипаттайтын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құндылығын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түсіндіреді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617220" y="3794760"/>
            <a:ext cx="8001000" cy="1828800"/>
          </a:xfrm>
          <a:prstGeom prst="round2Diag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Сауалдарға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мәтін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көмегімен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жауап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құндылығын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анықтайды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Ол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жайында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өзіндік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пікір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49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1882</TotalTime>
  <Words>888</Words>
  <Application>Microsoft Office PowerPoint</Application>
  <PresentationFormat>Экран (4:3)</PresentationFormat>
  <Paragraphs>112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Yelzhan Daurenuly</dc:creator>
  <cp:lastModifiedBy>Windows User</cp:lastModifiedBy>
  <cp:revision>484</cp:revision>
  <dcterms:created xsi:type="dcterms:W3CDTF">2020-07-25T09:43:53Z</dcterms:created>
  <dcterms:modified xsi:type="dcterms:W3CDTF">2021-04-25T07:09:15Z</dcterms:modified>
</cp:coreProperties>
</file>