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6" r:id="rId8"/>
    <p:sldId id="268" r:id="rId9"/>
    <p:sldId id="265" r:id="rId10"/>
    <p:sldId id="264" r:id="rId11"/>
    <p:sldId id="261" r:id="rId12"/>
    <p:sldId id="262" r:id="rId13"/>
    <p:sldId id="263"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34C832-7F1A-4752-B107-BA675DCF1A05}" type="datetimeFigureOut">
              <a:rPr lang="ru-RU" smtClean="0"/>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206656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34C832-7F1A-4752-B107-BA675DCF1A05}" type="datetimeFigureOut">
              <a:rPr lang="ru-RU" smtClean="0"/>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293488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34C832-7F1A-4752-B107-BA675DCF1A05}" type="datetimeFigureOut">
              <a:rPr lang="ru-RU" smtClean="0"/>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84334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34C832-7F1A-4752-B107-BA675DCF1A05}" type="datetimeFigureOut">
              <a:rPr lang="ru-RU" smtClean="0"/>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148474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34C832-7F1A-4752-B107-BA675DCF1A05}" type="datetimeFigureOut">
              <a:rPr lang="ru-RU" smtClean="0"/>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125347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34C832-7F1A-4752-B107-BA675DCF1A05}" type="datetimeFigureOut">
              <a:rPr lang="ru-RU" smtClean="0"/>
              <a:t>26.04.2021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41509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34C832-7F1A-4752-B107-BA675DCF1A05}" type="datetimeFigureOut">
              <a:rPr lang="ru-RU" smtClean="0"/>
              <a:t>26.04.2021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302192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34C832-7F1A-4752-B107-BA675DCF1A05}" type="datetimeFigureOut">
              <a:rPr lang="ru-RU" smtClean="0"/>
              <a:t>26.04.2021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196064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34C832-7F1A-4752-B107-BA675DCF1A05}" type="datetimeFigureOut">
              <a:rPr lang="ru-RU" smtClean="0"/>
              <a:t>26.04.2021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20803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934C832-7F1A-4752-B107-BA675DCF1A05}" type="datetimeFigureOut">
              <a:rPr lang="ru-RU" smtClean="0"/>
              <a:t>26.04.2021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127527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934C832-7F1A-4752-B107-BA675DCF1A05}" type="datetimeFigureOut">
              <a:rPr lang="ru-RU" smtClean="0"/>
              <a:t>26.04.2021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F86262-81EB-4E69-BECE-78A801F422FA}" type="slidenum">
              <a:rPr lang="ru-RU" smtClean="0"/>
              <a:t>‹#›</a:t>
            </a:fld>
            <a:endParaRPr lang="ru-RU"/>
          </a:p>
        </p:txBody>
      </p:sp>
    </p:spTree>
    <p:extLst>
      <p:ext uri="{BB962C8B-B14F-4D97-AF65-F5344CB8AC3E}">
        <p14:creationId xmlns:p14="http://schemas.microsoft.com/office/powerpoint/2010/main" val="177399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4C832-7F1A-4752-B107-BA675DCF1A05}" type="datetimeFigureOut">
              <a:rPr lang="ru-RU" smtClean="0"/>
              <a:t>26.04.2021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6262-81EB-4E69-BECE-78A801F422FA}" type="slidenum">
              <a:rPr lang="ru-RU" smtClean="0"/>
              <a:t>‹#›</a:t>
            </a:fld>
            <a:endParaRPr lang="ru-RU"/>
          </a:p>
        </p:txBody>
      </p:sp>
    </p:spTree>
    <p:extLst>
      <p:ext uri="{BB962C8B-B14F-4D97-AF65-F5344CB8AC3E}">
        <p14:creationId xmlns:p14="http://schemas.microsoft.com/office/powerpoint/2010/main" val="263032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376" y="1378993"/>
            <a:ext cx="7465326" cy="255454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kk-KZ" sz="4000" b="0" cap="none" spc="0" dirty="0" smtClean="0">
                <a:ln w="0"/>
                <a:solidFill>
                  <a:schemeClr val="accent5">
                    <a:lumMod val="50000"/>
                  </a:schemeClr>
                </a:solidFill>
                <a:effectLst/>
                <a:latin typeface="Arial" panose="020B0604020202020204" pitchFamily="34" charset="0"/>
                <a:cs typeface="Arial" panose="020B0604020202020204" pitchFamily="34" charset="0"/>
              </a:rPr>
              <a:t>20-сабақ 9-сынып</a:t>
            </a:r>
          </a:p>
          <a:p>
            <a:pPr algn="ctr"/>
            <a:r>
              <a:rPr lang="kk-KZ" sz="4000" dirty="0">
                <a:ln w="0"/>
                <a:solidFill>
                  <a:schemeClr val="accent5">
                    <a:lumMod val="50000"/>
                  </a:schemeClr>
                </a:solidFill>
                <a:latin typeface="Arial" panose="020B0604020202020204" pitchFamily="34" charset="0"/>
                <a:cs typeface="Arial" panose="020B0604020202020204" pitchFamily="34" charset="0"/>
              </a:rPr>
              <a:t>қ</a:t>
            </a:r>
            <a:r>
              <a:rPr lang="kk-KZ" sz="4000" dirty="0" smtClean="0">
                <a:ln w="0"/>
                <a:solidFill>
                  <a:schemeClr val="accent5">
                    <a:lumMod val="50000"/>
                  </a:schemeClr>
                </a:solidFill>
                <a:latin typeface="Arial" panose="020B0604020202020204" pitchFamily="34" charset="0"/>
                <a:cs typeface="Arial" panose="020B0604020202020204" pitchFamily="34" charset="0"/>
              </a:rPr>
              <a:t>азақ әдебиеті</a:t>
            </a:r>
            <a:endParaRPr lang="kk-KZ" sz="4000" b="0" cap="none" spc="0" dirty="0" smtClean="0">
              <a:ln w="0"/>
              <a:solidFill>
                <a:schemeClr val="accent5">
                  <a:lumMod val="50000"/>
                </a:schemeClr>
              </a:solidFill>
              <a:effectLst/>
              <a:latin typeface="Arial" panose="020B0604020202020204" pitchFamily="34" charset="0"/>
              <a:cs typeface="Arial" panose="020B0604020202020204" pitchFamily="34" charset="0"/>
            </a:endParaRPr>
          </a:p>
          <a:p>
            <a:pPr algn="ctr"/>
            <a:r>
              <a:rPr lang="kk-KZ" sz="4000" b="0" cap="none" spc="0" dirty="0" smtClean="0">
                <a:ln w="0"/>
                <a:solidFill>
                  <a:schemeClr val="accent5">
                    <a:lumMod val="50000"/>
                  </a:schemeClr>
                </a:solidFill>
                <a:effectLst/>
                <a:latin typeface="Arial" panose="020B0604020202020204" pitchFamily="34" charset="0"/>
                <a:cs typeface="Arial" panose="020B0604020202020204" pitchFamily="34" charset="0"/>
              </a:rPr>
              <a:t>Қажығали Мұхамбетқалиұлы</a:t>
            </a:r>
          </a:p>
          <a:p>
            <a:pPr algn="ctr"/>
            <a:r>
              <a:rPr lang="kk-KZ" sz="4000" b="0" cap="none" spc="0" dirty="0" smtClean="0">
                <a:ln w="0"/>
                <a:solidFill>
                  <a:schemeClr val="accent5">
                    <a:lumMod val="50000"/>
                  </a:schemeClr>
                </a:solidFill>
                <a:effectLst/>
                <a:latin typeface="Arial" panose="020B0604020202020204" pitchFamily="34" charset="0"/>
                <a:cs typeface="Arial" panose="020B0604020202020204" pitchFamily="34" charset="0"/>
              </a:rPr>
              <a:t>«Тар кезең» романы</a:t>
            </a:r>
            <a:endParaRPr lang="ru-RU" sz="4000" b="0" cap="none" spc="0" dirty="0">
              <a:ln w="0"/>
              <a:solidFill>
                <a:schemeClr val="accent5">
                  <a:lumMod val="50000"/>
                </a:schemeClr>
              </a:solidFill>
              <a:effectLst/>
              <a:latin typeface="Arial" panose="020B0604020202020204" pitchFamily="34" charset="0"/>
              <a:cs typeface="Arial" panose="020B0604020202020204" pitchFamily="34" charset="0"/>
            </a:endParaRPr>
          </a:p>
        </p:txBody>
      </p:sp>
      <p:pic>
        <p:nvPicPr>
          <p:cNvPr id="3074" name="Picture 2" descr="Тар кезең | Әдебиет портал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288" y="432179"/>
            <a:ext cx="333375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04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640251501"/>
              </p:ext>
            </p:extLst>
          </p:nvPr>
        </p:nvGraphicFramePr>
        <p:xfrm>
          <a:off x="6824871" y="1123425"/>
          <a:ext cx="4740156" cy="4907280"/>
        </p:xfrm>
        <a:graphic>
          <a:graphicData uri="http://schemas.openxmlformats.org/drawingml/2006/table">
            <a:tbl>
              <a:tblPr firstRow="1" firstCol="1" bandRow="1">
                <a:tableStyleId>{5C22544A-7EE6-4342-B048-85BDC9FD1C3A}</a:tableStyleId>
              </a:tblPr>
              <a:tblGrid>
                <a:gridCol w="4740156"/>
              </a:tblGrid>
              <a:tr h="236220">
                <a:tc>
                  <a:txBody>
                    <a:bodyPr/>
                    <a:lstStyle/>
                    <a:p>
                      <a:pPr algn="l">
                        <a:lnSpc>
                          <a:spcPct val="115000"/>
                        </a:lnSpc>
                        <a:spcAft>
                          <a:spcPts val="0"/>
                        </a:spcAft>
                        <a:tabLst>
                          <a:tab pos="4007485" algn="l"/>
                        </a:tabLst>
                      </a:pPr>
                      <a:r>
                        <a:rPr lang="kk-KZ" sz="2800" dirty="0">
                          <a:effectLst/>
                          <a:latin typeface="Arial" panose="020B0604020202020204" pitchFamily="34" charset="0"/>
                          <a:cs typeface="Arial" panose="020B0604020202020204" pitchFamily="34" charset="0"/>
                        </a:rPr>
                        <a:t>Зеректігі болар</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6220">
                <a:tc>
                  <a:txBody>
                    <a:bodyPr/>
                    <a:lstStyle/>
                    <a:p>
                      <a:pPr algn="l">
                        <a:lnSpc>
                          <a:spcPct val="115000"/>
                        </a:lnSpc>
                        <a:spcAft>
                          <a:spcPts val="0"/>
                        </a:spcAft>
                        <a:tabLst>
                          <a:tab pos="4007485" algn="l"/>
                        </a:tabLst>
                      </a:pPr>
                      <a:r>
                        <a:rPr lang="kk-KZ" sz="2800" dirty="0">
                          <a:effectLst/>
                          <a:latin typeface="Arial" panose="020B0604020202020204" pitchFamily="34" charset="0"/>
                          <a:cs typeface="Arial" panose="020B0604020202020204" pitchFamily="34" charset="0"/>
                        </a:rPr>
                        <a:t>Күтімі кеткен болар</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6220">
                <a:tc>
                  <a:txBody>
                    <a:bodyPr/>
                    <a:lstStyle/>
                    <a:p>
                      <a:pPr algn="l">
                        <a:lnSpc>
                          <a:spcPct val="115000"/>
                        </a:lnSpc>
                        <a:spcAft>
                          <a:spcPts val="0"/>
                        </a:spcAft>
                        <a:tabLst>
                          <a:tab pos="4007485" algn="l"/>
                        </a:tabLst>
                      </a:pPr>
                      <a:r>
                        <a:rPr lang="kk-KZ" sz="2800" dirty="0">
                          <a:effectLst/>
                          <a:latin typeface="Arial" panose="020B0604020202020204" pitchFamily="34" charset="0"/>
                          <a:cs typeface="Arial" panose="020B0604020202020204" pitchFamily="34" charset="0"/>
                        </a:rPr>
                        <a:t>Жүйріктігі болар </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6220">
                <a:tc>
                  <a:txBody>
                    <a:bodyPr/>
                    <a:lstStyle/>
                    <a:p>
                      <a:pPr algn="l">
                        <a:lnSpc>
                          <a:spcPct val="115000"/>
                        </a:lnSpc>
                        <a:spcAft>
                          <a:spcPts val="0"/>
                        </a:spcAft>
                        <a:tabLst>
                          <a:tab pos="4007485" algn="l"/>
                        </a:tabLst>
                      </a:pPr>
                      <a:r>
                        <a:rPr lang="kk-KZ" sz="2800" dirty="0">
                          <a:effectLst/>
                          <a:latin typeface="Arial" panose="020B0604020202020204" pitchFamily="34" charset="0"/>
                          <a:cs typeface="Arial" panose="020B0604020202020204" pitchFamily="34" charset="0"/>
                        </a:rPr>
                        <a:t>Халқым қалаған шығар</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6220">
                <a:tc>
                  <a:txBody>
                    <a:bodyPr/>
                    <a:lstStyle/>
                    <a:p>
                      <a:pPr algn="l">
                        <a:lnSpc>
                          <a:spcPct val="115000"/>
                        </a:lnSpc>
                        <a:spcAft>
                          <a:spcPts val="0"/>
                        </a:spcAft>
                        <a:tabLst>
                          <a:tab pos="4007485" algn="l"/>
                        </a:tabLst>
                      </a:pPr>
                      <a:r>
                        <a:rPr lang="kk-KZ" sz="2800" dirty="0">
                          <a:effectLst/>
                          <a:latin typeface="Arial" panose="020B0604020202020204" pitchFamily="34" charset="0"/>
                          <a:cs typeface="Arial" panose="020B0604020202020204" pitchFamily="34" charset="0"/>
                        </a:rPr>
                        <a:t>Еректігі болар</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6220">
                <a:tc>
                  <a:txBody>
                    <a:bodyPr/>
                    <a:lstStyle/>
                    <a:p>
                      <a:pPr algn="l">
                        <a:lnSpc>
                          <a:spcPct val="115000"/>
                        </a:lnSpc>
                        <a:spcAft>
                          <a:spcPts val="0"/>
                        </a:spcAft>
                        <a:tabLst>
                          <a:tab pos="4007485" algn="l"/>
                        </a:tabLst>
                      </a:pPr>
                      <a:r>
                        <a:rPr lang="kk-KZ" sz="2800" dirty="0" smtClean="0">
                          <a:effectLst/>
                          <a:latin typeface="Arial" panose="020B0604020202020204" pitchFamily="34" charset="0"/>
                          <a:cs typeface="Arial" panose="020B0604020202020204" pitchFamily="34" charset="0"/>
                        </a:rPr>
                        <a:t>Етігімен </a:t>
                      </a:r>
                      <a:r>
                        <a:rPr lang="kk-KZ" sz="2800" dirty="0">
                          <a:effectLst/>
                          <a:latin typeface="Arial" panose="020B0604020202020204" pitchFamily="34" charset="0"/>
                          <a:cs typeface="Arial" panose="020B0604020202020204" pitchFamily="34" charset="0"/>
                        </a:rPr>
                        <a:t>су кешер</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6220">
                <a:tc>
                  <a:txBody>
                    <a:bodyPr/>
                    <a:lstStyle/>
                    <a:p>
                      <a:pPr algn="l">
                        <a:lnSpc>
                          <a:spcPct val="115000"/>
                        </a:lnSpc>
                        <a:spcAft>
                          <a:spcPts val="0"/>
                        </a:spcAft>
                        <a:tabLst>
                          <a:tab pos="4007485" algn="l"/>
                        </a:tabLst>
                      </a:pPr>
                      <a:r>
                        <a:rPr lang="kk-KZ" sz="2800" dirty="0">
                          <a:effectLst/>
                          <a:latin typeface="Arial" panose="020B0604020202020204" pitchFamily="34" charset="0"/>
                          <a:cs typeface="Arial" panose="020B0604020202020204" pitchFamily="34" charset="0"/>
                        </a:rPr>
                        <a:t>Атам қазақ үлектей жараған шығар</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0825">
                <a:tc>
                  <a:txBody>
                    <a:bodyPr/>
                    <a:lstStyle/>
                    <a:p>
                      <a:pPr algn="l">
                        <a:lnSpc>
                          <a:spcPct val="115000"/>
                        </a:lnSpc>
                        <a:spcAft>
                          <a:spcPts val="0"/>
                        </a:spcAft>
                        <a:tabLst>
                          <a:tab pos="4007485" algn="l"/>
                        </a:tabLst>
                      </a:pPr>
                      <a:r>
                        <a:rPr lang="kk-KZ" sz="2800" dirty="0">
                          <a:effectLst/>
                          <a:latin typeface="Arial" panose="020B0604020202020204" pitchFamily="34" charset="0"/>
                          <a:cs typeface="Arial" panose="020B0604020202020204" pitchFamily="34" charset="0"/>
                        </a:rPr>
                        <a:t>Ауыздықпен су ішер</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0825">
                <a:tc>
                  <a:txBody>
                    <a:bodyPr/>
                    <a:lstStyle/>
                    <a:p>
                      <a:pPr algn="l">
                        <a:lnSpc>
                          <a:spcPct val="115000"/>
                        </a:lnSpc>
                        <a:spcAft>
                          <a:spcPts val="0"/>
                        </a:spcAft>
                        <a:tabLst>
                          <a:tab pos="4007485" algn="l"/>
                        </a:tabLst>
                      </a:pPr>
                      <a:r>
                        <a:rPr lang="kk-KZ" sz="2800" dirty="0">
                          <a:effectLst/>
                          <a:latin typeface="Arial" panose="020B0604020202020204" pitchFamily="34" charset="0"/>
                          <a:cs typeface="Arial" panose="020B0604020202020204" pitchFamily="34" charset="0"/>
                        </a:rPr>
                        <a:t>Құдайым қараған шығар</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AutoShape 8"/>
          <p:cNvSpPr>
            <a:spLocks noChangeShapeType="1"/>
          </p:cNvSpPr>
          <p:nvPr/>
        </p:nvSpPr>
        <p:spPr bwMode="auto">
          <a:xfrm flipV="1">
            <a:off x="5113449" y="1337481"/>
            <a:ext cx="1751367" cy="39765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6"/>
          <p:cNvSpPr>
            <a:spLocks noChangeShapeType="1"/>
          </p:cNvSpPr>
          <p:nvPr/>
        </p:nvSpPr>
        <p:spPr bwMode="auto">
          <a:xfrm>
            <a:off x="5117908" y="2357697"/>
            <a:ext cx="1746913" cy="344260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7"/>
          <p:cNvSpPr>
            <a:spLocks noChangeShapeType="1"/>
          </p:cNvSpPr>
          <p:nvPr/>
        </p:nvSpPr>
        <p:spPr bwMode="auto">
          <a:xfrm>
            <a:off x="5117910" y="1479007"/>
            <a:ext cx="1746913" cy="131878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AutoShape 2"/>
          <p:cNvSpPr>
            <a:spLocks noChangeShapeType="1"/>
          </p:cNvSpPr>
          <p:nvPr/>
        </p:nvSpPr>
        <p:spPr bwMode="auto">
          <a:xfrm flipV="1">
            <a:off x="5113451" y="2357698"/>
            <a:ext cx="1751367" cy="196751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9" name="AutoShape 5"/>
          <p:cNvSpPr>
            <a:spLocks noChangeShapeType="1"/>
          </p:cNvSpPr>
          <p:nvPr/>
        </p:nvSpPr>
        <p:spPr bwMode="auto">
          <a:xfrm>
            <a:off x="5155331" y="3373383"/>
            <a:ext cx="1709485" cy="4616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0" name="AutoShape 3"/>
          <p:cNvSpPr>
            <a:spLocks noChangeShapeType="1"/>
          </p:cNvSpPr>
          <p:nvPr/>
        </p:nvSpPr>
        <p:spPr bwMode="auto">
          <a:xfrm>
            <a:off x="5155333" y="1969192"/>
            <a:ext cx="1709489" cy="26164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1" name="AutoShape 4"/>
          <p:cNvSpPr>
            <a:spLocks noChangeShapeType="1"/>
          </p:cNvSpPr>
          <p:nvPr/>
        </p:nvSpPr>
        <p:spPr bwMode="auto">
          <a:xfrm>
            <a:off x="5024649" y="2783468"/>
            <a:ext cx="1840167" cy="253055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2" name="AutoShape 1"/>
          <p:cNvSpPr>
            <a:spLocks noChangeShapeType="1"/>
          </p:cNvSpPr>
          <p:nvPr/>
        </p:nvSpPr>
        <p:spPr bwMode="auto">
          <a:xfrm flipV="1">
            <a:off x="5054820" y="1867512"/>
            <a:ext cx="1809999" cy="208374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3" name="Прямоугольник 12"/>
          <p:cNvSpPr/>
          <p:nvPr/>
        </p:nvSpPr>
        <p:spPr>
          <a:xfrm>
            <a:off x="1041778" y="174547"/>
            <a:ext cx="7965743" cy="489749"/>
          </a:xfrm>
          <a:prstGeom prst="rect">
            <a:avLst/>
          </a:prstGeom>
        </p:spPr>
        <p:txBody>
          <a:bodyPr wrap="square">
            <a:spAutoFit/>
          </a:bodyPr>
          <a:lstStyle/>
          <a:p>
            <a:pPr>
              <a:lnSpc>
                <a:spcPct val="115000"/>
              </a:lnSpc>
              <a:spcAft>
                <a:spcPts val="1000"/>
              </a:spcAft>
            </a:pPr>
            <a:r>
              <a:rPr lang="kk-KZ" sz="2400" b="1" dirty="0" smtClean="0">
                <a:latin typeface="Arial" panose="020B0604020202020204" pitchFamily="34" charset="0"/>
                <a:cs typeface="Times New Roman" panose="02020603050405020304" pitchFamily="18" charset="0"/>
              </a:rPr>
              <a:t>Өзіңді тексер :</a:t>
            </a:r>
            <a:endParaRPr lang="ru-RU" sz="2400" dirty="0"/>
          </a:p>
        </p:txBody>
      </p:sp>
      <p:graphicFrame>
        <p:nvGraphicFramePr>
          <p:cNvPr id="24" name="Таблица 23"/>
          <p:cNvGraphicFramePr>
            <a:graphicFrameLocks noGrp="1"/>
          </p:cNvGraphicFramePr>
          <p:nvPr>
            <p:extLst>
              <p:ext uri="{D42A27DB-BD31-4B8C-83A1-F6EECF244321}">
                <p14:modId xmlns:p14="http://schemas.microsoft.com/office/powerpoint/2010/main" val="4060565020"/>
              </p:ext>
            </p:extLst>
          </p:nvPr>
        </p:nvGraphicFramePr>
        <p:xfrm>
          <a:off x="665257" y="1195984"/>
          <a:ext cx="4476466" cy="4416552"/>
        </p:xfrm>
        <a:graphic>
          <a:graphicData uri="http://schemas.openxmlformats.org/drawingml/2006/table">
            <a:tbl>
              <a:tblPr firstRow="1" firstCol="1" bandRow="1">
                <a:tableStyleId>{5C22544A-7EE6-4342-B048-85BDC9FD1C3A}</a:tableStyleId>
              </a:tblPr>
              <a:tblGrid>
                <a:gridCol w="4476466"/>
              </a:tblGrid>
              <a:tr h="236220">
                <a:tc>
                  <a:txBody>
                    <a:bodyPr/>
                    <a:lstStyle/>
                    <a:p>
                      <a:pPr algn="l">
                        <a:lnSpc>
                          <a:spcPct val="115000"/>
                        </a:lnSpc>
                        <a:spcAft>
                          <a:spcPts val="0"/>
                        </a:spcAft>
                        <a:tabLst>
                          <a:tab pos="4007485" algn="l"/>
                        </a:tabLst>
                      </a:pP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Қарадан хан</a:t>
                      </a:r>
                      <a:r>
                        <a:rPr lang="kk-KZ" sz="2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болсам</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6220">
                <a:tc>
                  <a:txBody>
                    <a:bodyPr/>
                    <a:lstStyle/>
                    <a:p>
                      <a:pPr algn="l">
                        <a:lnSpc>
                          <a:spcPct val="115000"/>
                        </a:lnSpc>
                        <a:spcAft>
                          <a:spcPts val="0"/>
                        </a:spcAft>
                        <a:tabLst>
                          <a:tab pos="4007485" algn="l"/>
                        </a:tabLst>
                      </a:pP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Айырдан нар болсам</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6220">
                <a:tc>
                  <a:txBody>
                    <a:bodyPr/>
                    <a:lstStyle/>
                    <a:p>
                      <a:pPr algn="l">
                        <a:lnSpc>
                          <a:spcPct val="115000"/>
                        </a:lnSpc>
                        <a:spcAft>
                          <a:spcPts val="0"/>
                        </a:spcAft>
                        <a:tabLst>
                          <a:tab pos="4007485" algn="l"/>
                        </a:tabLst>
                      </a:pP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Жоқтан бар </a:t>
                      </a:r>
                      <a:r>
                        <a:rPr lang="kk-KZ" sz="2800" dirty="0" smtClean="0">
                          <a:effectLst/>
                          <a:latin typeface="Arial" panose="020B0604020202020204" pitchFamily="34" charset="0"/>
                          <a:ea typeface="Calibri" panose="020F0502020204030204" pitchFamily="34" charset="0"/>
                          <a:cs typeface="Arial" panose="020B0604020202020204" pitchFamily="34" charset="0"/>
                        </a:rPr>
                        <a:t>болсам</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6220">
                <a:tc>
                  <a:txBody>
                    <a:bodyPr/>
                    <a:lstStyle/>
                    <a:p>
                      <a:pPr algn="l">
                        <a:lnSpc>
                          <a:spcPct val="115000"/>
                        </a:lnSpc>
                        <a:spcAft>
                          <a:spcPts val="0"/>
                        </a:spcAft>
                        <a:tabLst>
                          <a:tab pos="4007485" algn="l"/>
                        </a:tabLst>
                      </a:pP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Ат басына күн туса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6220">
                <a:tc>
                  <a:txBody>
                    <a:bodyPr/>
                    <a:lstStyle/>
                    <a:p>
                      <a:pPr algn="l">
                        <a:lnSpc>
                          <a:spcPct val="115000"/>
                        </a:lnSpc>
                        <a:spcAft>
                          <a:spcPts val="0"/>
                        </a:spcAft>
                        <a:tabLst>
                          <a:tab pos="4007485" algn="l"/>
                        </a:tabLst>
                      </a:pP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Ер басына күн туса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6220">
                <a:tc>
                  <a:txBody>
                    <a:bodyPr/>
                    <a:lstStyle/>
                    <a:p>
                      <a:pPr algn="l">
                        <a:lnSpc>
                          <a:spcPct val="115000"/>
                        </a:lnSpc>
                        <a:spcAft>
                          <a:spcPts val="0"/>
                        </a:spcAft>
                        <a:tabLst>
                          <a:tab pos="4007485" algn="l"/>
                        </a:tabLst>
                      </a:pP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Көндей қамқа тозса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6220">
                <a:tc>
                  <a:txBody>
                    <a:bodyPr/>
                    <a:lstStyle/>
                    <a:p>
                      <a:pPr algn="l">
                        <a:lnSpc>
                          <a:spcPct val="115000"/>
                        </a:lnSpc>
                        <a:spcAft>
                          <a:spcPts val="0"/>
                        </a:spcAft>
                        <a:tabLst>
                          <a:tab pos="4007485" algn="l"/>
                        </a:tabLst>
                      </a:pP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Боздан бұрып озса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825">
                <a:tc>
                  <a:txBody>
                    <a:bodyPr/>
                    <a:lstStyle/>
                    <a:p>
                      <a:pPr algn="l">
                        <a:lnSpc>
                          <a:spcPct val="115000"/>
                        </a:lnSpc>
                        <a:spcAft>
                          <a:spcPts val="0"/>
                        </a:spcAft>
                        <a:tabLst>
                          <a:tab pos="4007485" algn="l"/>
                        </a:tabLst>
                      </a:pP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Атадан ұл озса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825">
                <a:tc>
                  <a:txBody>
                    <a:bodyPr/>
                    <a:lstStyle/>
                    <a:p>
                      <a:pPr algn="l">
                        <a:lnSpc>
                          <a:spcPct val="115000"/>
                        </a:lnSpc>
                        <a:spcAft>
                          <a:spcPts val="0"/>
                        </a:spcAft>
                        <a:tabLst>
                          <a:tab pos="4007485" algn="l"/>
                        </a:tabLst>
                      </a:pPr>
                      <a:r>
                        <a:rPr lang="kk-KZ" sz="2800" dirty="0" smtClean="0">
                          <a:effectLst/>
                          <a:latin typeface="Calibri" panose="020F0502020204030204" pitchFamily="34" charset="0"/>
                          <a:ea typeface="Calibri" panose="020F0502020204030204" pitchFamily="34" charset="0"/>
                          <a:cs typeface="Times New Roman" panose="02020603050405020304" pitchFamily="18" charset="0"/>
                        </a:rPr>
                        <a:t>Анадан қыз озса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5" name="AutoShape 8"/>
          <p:cNvSpPr>
            <a:spLocks noChangeShapeType="1"/>
          </p:cNvSpPr>
          <p:nvPr/>
        </p:nvSpPr>
        <p:spPr bwMode="auto">
          <a:xfrm flipV="1">
            <a:off x="5113450" y="3373382"/>
            <a:ext cx="1751367" cy="145026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Tree>
    <p:extLst>
      <p:ext uri="{BB962C8B-B14F-4D97-AF65-F5344CB8AC3E}">
        <p14:creationId xmlns:p14="http://schemas.microsoft.com/office/powerpoint/2010/main" val="27922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21605504"/>
              </p:ext>
            </p:extLst>
          </p:nvPr>
        </p:nvGraphicFramePr>
        <p:xfrm>
          <a:off x="1728716" y="5261111"/>
          <a:ext cx="6487236" cy="420624"/>
        </p:xfrm>
        <a:graphic>
          <a:graphicData uri="http://schemas.openxmlformats.org/drawingml/2006/table">
            <a:tbl>
              <a:tblPr firstRow="1" firstCol="1" bandRow="1">
                <a:tableStyleId>{5C22544A-7EE6-4342-B048-85BDC9FD1C3A}</a:tableStyleId>
              </a:tblPr>
              <a:tblGrid>
                <a:gridCol w="854668"/>
                <a:gridCol w="5632568"/>
              </a:tblGrid>
              <a:tr h="143599">
                <a:tc>
                  <a:txBody>
                    <a:bodyPr/>
                    <a:lstStyle/>
                    <a:p>
                      <a:pPr marL="342900" lvl="0" indent="-342900" algn="l">
                        <a:spcAft>
                          <a:spcPts val="0"/>
                        </a:spcAft>
                        <a:buFont typeface="Wingdings" panose="05000000000000000000" pitchFamily="2" charset="2"/>
                        <a:buChar char=""/>
                      </a:pPr>
                      <a:r>
                        <a:rPr lang="kk-KZ"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kk-KZ" sz="2400" dirty="0">
                          <a:effectLst/>
                          <a:latin typeface="Times New Roman" panose="02020603050405020304" pitchFamily="18" charset="0"/>
                          <a:cs typeface="Times New Roman" panose="02020603050405020304" pitchFamily="18" charset="0"/>
                        </a:rPr>
                        <a:t>Шығармашылық жұмыс орындайды</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Прямоугольник 3"/>
          <p:cNvSpPr/>
          <p:nvPr/>
        </p:nvSpPr>
        <p:spPr>
          <a:xfrm>
            <a:off x="1519450" y="560651"/>
            <a:ext cx="8880143" cy="48084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Aft>
                <a:spcPts val="1000"/>
              </a:spcAft>
            </a:pPr>
            <a:r>
              <a:rPr lang="kk-KZ" sz="2800" b="1" dirty="0">
                <a:latin typeface="Times New Roman" panose="02020603050405020304" pitchFamily="18" charset="0"/>
                <a:cs typeface="Times New Roman" panose="02020603050405020304" pitchFamily="18" charset="0"/>
              </a:rPr>
              <a:t>4</a:t>
            </a:r>
            <a:r>
              <a:rPr lang="kk-KZ" sz="2800" b="1" dirty="0" smtClean="0">
                <a:latin typeface="Times New Roman" panose="02020603050405020304" pitchFamily="18" charset="0"/>
                <a:cs typeface="Times New Roman" panose="02020603050405020304" pitchFamily="18" charset="0"/>
              </a:rPr>
              <a:t>-тапсырма </a:t>
            </a:r>
            <a:endParaRPr lang="ru-RU" sz="2800" b="1" dirty="0">
              <a:latin typeface="Times New Roman" panose="02020603050405020304" pitchFamily="18" charset="0"/>
              <a:cs typeface="Times New Roman" panose="02020603050405020304" pitchFamily="18" charset="0"/>
            </a:endParaRPr>
          </a:p>
          <a:p>
            <a:pPr>
              <a:lnSpc>
                <a:spcPct val="115000"/>
              </a:lnSpc>
              <a:spcAft>
                <a:spcPts val="1000"/>
              </a:spcAft>
            </a:pPr>
            <a:r>
              <a:rPr lang="kk-KZ" sz="2800" dirty="0">
                <a:latin typeface="Times New Roman" panose="02020603050405020304" pitchFamily="18" charset="0"/>
                <a:cs typeface="Times New Roman" panose="02020603050405020304" pitchFamily="18" charset="0"/>
              </a:rPr>
              <a:t>    </a:t>
            </a:r>
            <a:r>
              <a:rPr lang="kk-KZ" sz="2800" b="1" dirty="0">
                <a:latin typeface="Arial" panose="020B0604020202020204" pitchFamily="34" charset="0"/>
                <a:cs typeface="Arial" panose="020B0604020202020204" pitchFamily="34" charset="0"/>
              </a:rPr>
              <a:t>Шығарма </a:t>
            </a:r>
            <a:r>
              <a:rPr lang="kk-KZ" sz="2800" b="1" dirty="0" smtClean="0">
                <a:latin typeface="Arial" panose="020B0604020202020204" pitchFamily="34" charset="0"/>
                <a:cs typeface="Arial" panose="020B0604020202020204" pitchFamily="34" charset="0"/>
              </a:rPr>
              <a:t>соңында әрі сүйсініп, әрі сынап қойған Алдар қарттың  сауалдарына Сырым би тапқырлықпен жауап береді.  Сырым Датұлының  жалынды сөздерінің  мағынасын басшылыққа алып, «Қарадан </a:t>
            </a:r>
            <a:r>
              <a:rPr lang="kk-KZ" sz="2800" b="1" dirty="0">
                <a:latin typeface="Arial" panose="020B0604020202020204" pitchFamily="34" charset="0"/>
                <a:cs typeface="Arial" panose="020B0604020202020204" pitchFamily="34" charset="0"/>
              </a:rPr>
              <a:t>хан болсам, халқым қалаған шығар!» тақырыбына ой толғау  жазыңыз:</a:t>
            </a:r>
            <a:endParaRPr lang="ru-RU" sz="2800" b="1" dirty="0">
              <a:latin typeface="Arial" panose="020B0604020202020204" pitchFamily="34" charset="0"/>
              <a:cs typeface="Arial" panose="020B0604020202020204" pitchFamily="34" charset="0"/>
            </a:endParaRPr>
          </a:p>
          <a:p>
            <a:pPr>
              <a:lnSpc>
                <a:spcPct val="115000"/>
              </a:lnSpc>
              <a:spcAft>
                <a:spcPts val="1000"/>
              </a:spcAft>
            </a:pPr>
            <a:r>
              <a:rPr lang="kk-KZ" sz="2800" b="1" dirty="0">
                <a:latin typeface="Arial" panose="020B0604020202020204" pitchFamily="34" charset="0"/>
                <a:cs typeface="Arial" panose="020B0604020202020204" pitchFamily="34" charset="0"/>
              </a:rPr>
              <a:t> Дескриптор :</a:t>
            </a:r>
            <a:endParaRPr lang="ru-R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86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79764731"/>
              </p:ext>
            </p:extLst>
          </p:nvPr>
        </p:nvGraphicFramePr>
        <p:xfrm>
          <a:off x="818866" y="10787738"/>
          <a:ext cx="9967082" cy="8249920"/>
        </p:xfrm>
        <a:graphic>
          <a:graphicData uri="http://schemas.openxmlformats.org/drawingml/2006/table">
            <a:tbl>
              <a:tblPr>
                <a:tableStyleId>{5C22544A-7EE6-4342-B048-85BDC9FD1C3A}</a:tableStyleId>
              </a:tblPr>
              <a:tblGrid>
                <a:gridCol w="9967082"/>
              </a:tblGrid>
              <a:tr h="6599510">
                <a:tc>
                  <a:txBody>
                    <a:bodyPr/>
                    <a:lstStyle/>
                    <a:p>
                      <a:pPr algn="l">
                        <a:lnSpc>
                          <a:spcPct val="115000"/>
                        </a:lnSpc>
                        <a:spcAft>
                          <a:spcPts val="1000"/>
                        </a:spcAft>
                      </a:pPr>
                      <a:r>
                        <a:rPr lang="kk-KZ" sz="2000" dirty="0">
                          <a:effectLst/>
                        </a:rPr>
                        <a:t>Өзіңді тексер:</a:t>
                      </a:r>
                      <a:endParaRPr lang="ru-RU" sz="2000" dirty="0">
                        <a:effectLst/>
                      </a:endParaRPr>
                    </a:p>
                    <a:p>
                      <a:pPr algn="l">
                        <a:lnSpc>
                          <a:spcPct val="115000"/>
                        </a:lnSpc>
                        <a:spcAft>
                          <a:spcPts val="1000"/>
                        </a:spcAft>
                      </a:pPr>
                      <a:r>
                        <a:rPr lang="kk-KZ" sz="2000" dirty="0">
                          <a:effectLst/>
                        </a:rPr>
                        <a:t>     </a:t>
                      </a:r>
                      <a:r>
                        <a:rPr lang="kk-KZ" sz="2000" dirty="0" smtClean="0">
                          <a:effectLst/>
                        </a:rPr>
                        <a:t>«</a:t>
                      </a:r>
                      <a:r>
                        <a:rPr lang="kk-KZ" sz="2000" dirty="0">
                          <a:effectLst/>
                        </a:rPr>
                        <a:t>Тар кезең» романында он сегізінші ғасыр аяғында Ресей патшылығының  қазақ жеріне көрсеткен  озбырлығы баяндалады.  Еділ мен Жайық аралығындағы  ру-тайпаларының   тығырыққа тірелген сәтін атор Сырым батырдың есімімен  байланыстырады.</a:t>
                      </a:r>
                      <a:endParaRPr lang="ru-RU" sz="2000" dirty="0">
                        <a:effectLst/>
                      </a:endParaRPr>
                    </a:p>
                    <a:p>
                      <a:pPr algn="l">
                        <a:lnSpc>
                          <a:spcPct val="115000"/>
                        </a:lnSpc>
                        <a:spcAft>
                          <a:spcPts val="1000"/>
                        </a:spcAft>
                      </a:pPr>
                      <a:r>
                        <a:rPr lang="kk-KZ" sz="2000" dirty="0">
                          <a:effectLst/>
                        </a:rPr>
                        <a:t>      Нұралы хан тақтан кеткеннен кейін қалың елді  қыспақтан  алып шығатын , ел басқаратын көреген басшы керек болды. Билеуші ұлықтардың ғана айтқанын орындап, іргесінде «күнде лаң салып отырған казак-орыстан» ел әбден шаршап-шалдығады. «Құйқалы қонысты тастап қайда барамыз?» деген сауал Сырым батырға маза бермейді.Сондықтан парасатты би «киіз туырлықты» бейқам елдің күйін кешкен халықтың  қамын ойлап, елдікті сақтап қалу жолында тынымсыз жортуыл кешуге бел буады.Халық та оны сезініп, кешегі орақ тілді Сырымның соңынан ереді. Ер басына күн туған шақта   ел басқару тізгіні соның қолында болу керектігін   мойындайды. Сондықтан Халық кеңесінде Сырым Датұлын жиылған жұрт  Төбе би етіп сайлайды.</a:t>
                      </a:r>
                      <a:endParaRPr lang="ru-RU" sz="2000" dirty="0">
                        <a:effectLst/>
                      </a:endParaRPr>
                    </a:p>
                    <a:p>
                      <a:pPr algn="l">
                        <a:lnSpc>
                          <a:spcPct val="115000"/>
                        </a:lnSpc>
                        <a:spcAft>
                          <a:spcPts val="1000"/>
                        </a:spcAft>
                      </a:pPr>
                      <a:r>
                        <a:rPr lang="kk-KZ" sz="2000" dirty="0">
                          <a:effectLst/>
                        </a:rPr>
                        <a:t>     Ел берекесін алған  отарлау саясатына  қарсы халықты көтерген жүрек жұтқан Сырым батырдың  үлесі ұлан-ғайыр.Тарихта бұл ереуіл ұлт-азаттық қозғалыс атымен үлкен әріппен жазылған ұмытылмас тарихи оқиға болып қалды.</a:t>
                      </a:r>
                      <a:endParaRPr lang="ru-RU" sz="2000" dirty="0">
                        <a:effectLst/>
                      </a:endParaRPr>
                    </a:p>
                    <a:p>
                      <a:pPr algn="l">
                        <a:lnSpc>
                          <a:spcPct val="115000"/>
                        </a:lnSpc>
                        <a:spcAft>
                          <a:spcPts val="1000"/>
                        </a:spcAft>
                      </a:pPr>
                      <a:r>
                        <a:rPr lang="kk-KZ" sz="2000" dirty="0">
                          <a:effectLst/>
                        </a:rPr>
                        <a:t> </a:t>
                      </a:r>
                      <a:endParaRPr lang="ru-RU" sz="2000" dirty="0">
                        <a:effectLst/>
                      </a:endParaRPr>
                    </a:p>
                    <a:p>
                      <a:pPr algn="l">
                        <a:lnSpc>
                          <a:spcPct val="115000"/>
                        </a:lnSpc>
                        <a:spcAft>
                          <a:spcPts val="1000"/>
                        </a:spcAft>
                      </a:pPr>
                      <a:r>
                        <a:rPr lang="kk-KZ" sz="2000" dirty="0">
                          <a:effectLst/>
                        </a:rPr>
                        <a:t> </a:t>
                      </a:r>
                      <a:endParaRPr lang="ru-RU" sz="2000" dirty="0">
                        <a:effectLst/>
                      </a:endParaRPr>
                    </a:p>
                    <a:p>
                      <a:pPr algn="l">
                        <a:lnSpc>
                          <a:spcPct val="115000"/>
                        </a:lnSpc>
                        <a:spcAft>
                          <a:spcPts val="1000"/>
                        </a:spcAft>
                      </a:pPr>
                      <a:r>
                        <a:rPr lang="kk-KZ" sz="2000" dirty="0">
                          <a:effectLst/>
                        </a:rPr>
                        <a:t> </a:t>
                      </a:r>
                      <a:endParaRPr lang="ru-RU" sz="2000" dirty="0">
                        <a:effectLst/>
                      </a:endParaRPr>
                    </a:p>
                    <a:p>
                      <a:pPr algn="l">
                        <a:lnSpc>
                          <a:spcPct val="115000"/>
                        </a:lnSpc>
                        <a:spcAft>
                          <a:spcPts val="1000"/>
                        </a:spcAft>
                      </a:pPr>
                      <a:r>
                        <a:rPr lang="kk-KZ" sz="20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3526" marR="113526" marT="0" marB="0"/>
                </a:tc>
              </a:tr>
            </a:tbl>
          </a:graphicData>
        </a:graphic>
      </p:graphicFrame>
      <p:sp>
        <p:nvSpPr>
          <p:cNvPr id="4" name="Прямоугольник 3"/>
          <p:cNvSpPr/>
          <p:nvPr/>
        </p:nvSpPr>
        <p:spPr>
          <a:xfrm>
            <a:off x="477674" y="183194"/>
            <a:ext cx="10918208" cy="71096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b="1" dirty="0" err="1">
                <a:latin typeface="Times New Roman" panose="02020603050405020304" pitchFamily="18" charset="0"/>
                <a:cs typeface="Times New Roman" panose="02020603050405020304" pitchFamily="18" charset="0"/>
              </a:rPr>
              <a:t>Өзіңді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тексер</a:t>
            </a:r>
            <a:r>
              <a:rPr lang="ru-RU" b="1"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a:t>
            </a:r>
            <a:r>
              <a:rPr lang="ru-RU" sz="2000" dirty="0" smtClean="0">
                <a:latin typeface="Arial" panose="020B0604020202020204" pitchFamily="34" charset="0"/>
                <a:cs typeface="Arial" panose="020B0604020202020204" pitchFamily="34" charset="0"/>
              </a:rPr>
              <a:t>Он </a:t>
            </a:r>
            <a:r>
              <a:rPr lang="ru-RU" sz="2000" dirty="0" err="1" smtClean="0">
                <a:latin typeface="Arial" panose="020B0604020202020204" pitchFamily="34" charset="0"/>
                <a:cs typeface="Arial" panose="020B0604020202020204" pitchFamily="34" charset="0"/>
              </a:rPr>
              <a:t>сегізінші</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ғасыр</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аяғында</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Еділ</a:t>
            </a:r>
            <a:r>
              <a:rPr lang="ru-RU" sz="2000" dirty="0">
                <a:latin typeface="Arial" panose="020B0604020202020204" pitchFamily="34" charset="0"/>
                <a:cs typeface="Arial" panose="020B0604020202020204" pitchFamily="34" charset="0"/>
              </a:rPr>
              <a:t> мен </a:t>
            </a:r>
            <a:r>
              <a:rPr lang="ru-RU" sz="2000" dirty="0" err="1">
                <a:latin typeface="Arial" panose="020B0604020202020204" pitchFamily="34" charset="0"/>
                <a:cs typeface="Arial" panose="020B0604020202020204" pitchFamily="34" charset="0"/>
              </a:rPr>
              <a:t>Жайық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аралығындағы</a:t>
            </a:r>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ру-тайпалар</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Ресей</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патшалығының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отарлау</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саясатына</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қарсы</a:t>
            </a:r>
            <a:r>
              <a:rPr lang="ru-RU" sz="2000" dirty="0" smtClean="0">
                <a:latin typeface="Arial" panose="020B0604020202020204" pitchFamily="34" charset="0"/>
                <a:cs typeface="Arial" panose="020B0604020202020204" pitchFamily="34" charset="0"/>
              </a:rPr>
              <a:t> бас </a:t>
            </a:r>
            <a:r>
              <a:rPr lang="ru-RU" sz="2000" dirty="0" err="1" smtClean="0">
                <a:latin typeface="Arial" panose="020B0604020202020204" pitchFamily="34" charset="0"/>
                <a:cs typeface="Arial" panose="020B0604020202020204" pitchFamily="34" charset="0"/>
              </a:rPr>
              <a:t>көтереді</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Тығырыққа</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тірелген</a:t>
            </a:r>
            <a:r>
              <a:rPr lang="ru-RU" sz="2000" dirty="0" smtClean="0">
                <a:latin typeface="Arial" panose="020B0604020202020204" pitchFamily="34" charset="0"/>
                <a:cs typeface="Arial" panose="020B0604020202020204" pitchFamily="34" charset="0"/>
              </a:rPr>
              <a:t> ел Сырым </a:t>
            </a:r>
            <a:r>
              <a:rPr lang="ru-RU" sz="2000" dirty="0" err="1" smtClean="0">
                <a:latin typeface="Arial" panose="020B0604020202020204" pitchFamily="34" charset="0"/>
                <a:cs typeface="Arial" panose="020B0604020202020204" pitchFamily="34" charset="0"/>
              </a:rPr>
              <a:t>Датұлының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басқаруымен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шұрайлы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жерлерін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қорғап</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қалу</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үшін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ереуілге</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шығады</a:t>
            </a:r>
            <a:r>
              <a:rPr lang="ru-RU" sz="2000" dirty="0" smtClean="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Нұралы</a:t>
            </a:r>
            <a:r>
              <a:rPr lang="ru-RU" sz="2000" dirty="0">
                <a:latin typeface="Arial" panose="020B0604020202020204" pitchFamily="34" charset="0"/>
                <a:cs typeface="Arial" panose="020B0604020202020204" pitchFamily="34" charset="0"/>
              </a:rPr>
              <a:t> хан </a:t>
            </a:r>
            <a:r>
              <a:rPr lang="ru-RU" sz="2000" dirty="0" err="1">
                <a:latin typeface="Arial" panose="020B0604020202020204" pitchFamily="34" charset="0"/>
                <a:cs typeface="Arial" panose="020B0604020202020204" pitchFamily="34" charset="0"/>
              </a:rPr>
              <a:t>тақтан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кеткеннен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кейін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қалың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елді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қыспақтан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алып</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шығатын</a:t>
            </a:r>
            <a:r>
              <a:rPr lang="ru-RU" sz="2000" dirty="0">
                <a:latin typeface="Arial" panose="020B0604020202020204" pitchFamily="34" charset="0"/>
                <a:cs typeface="Arial" panose="020B0604020202020204" pitchFamily="34" charset="0"/>
              </a:rPr>
              <a:t> , ел </a:t>
            </a:r>
            <a:r>
              <a:rPr lang="ru-RU" sz="2000" dirty="0" err="1">
                <a:latin typeface="Arial" panose="020B0604020202020204" pitchFamily="34" charset="0"/>
                <a:cs typeface="Arial" panose="020B0604020202020204" pitchFamily="34" charset="0"/>
              </a:rPr>
              <a:t>басқаратын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көреген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басшы</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керек</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болды</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Билеуші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ұлықтардың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ғана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айтқанын</a:t>
            </a: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орындап, </a:t>
            </a:r>
            <a:r>
              <a:rPr lang="ru-RU" sz="2000" dirty="0" err="1" smtClean="0">
                <a:latin typeface="Arial" panose="020B0604020202020204" pitchFamily="34" charset="0"/>
                <a:cs typeface="Arial" panose="020B0604020202020204" pitchFamily="34" charset="0"/>
              </a:rPr>
              <a:t>іргесінде</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күнде</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лаң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салып</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отырған</a:t>
            </a:r>
            <a:r>
              <a:rPr lang="ru-RU" sz="2000" dirty="0" smtClean="0">
                <a:latin typeface="Arial" panose="020B0604020202020204" pitchFamily="34" charset="0"/>
                <a:cs typeface="Arial" panose="020B0604020202020204" pitchFamily="34" charset="0"/>
              </a:rPr>
              <a:t> казак-</a:t>
            </a:r>
            <a:r>
              <a:rPr lang="ru-RU" sz="2000" dirty="0" err="1" smtClean="0">
                <a:latin typeface="Arial" panose="020B0604020202020204" pitchFamily="34" charset="0"/>
                <a:cs typeface="Arial" panose="020B0604020202020204" pitchFamily="34" charset="0"/>
              </a:rPr>
              <a:t>орыстан</a:t>
            </a:r>
            <a:r>
              <a:rPr lang="ru-RU" sz="2000" dirty="0" smtClean="0">
                <a:latin typeface="Arial" panose="020B0604020202020204" pitchFamily="34" charset="0"/>
                <a:cs typeface="Arial" panose="020B0604020202020204" pitchFamily="34" charset="0"/>
              </a:rPr>
              <a:t>» ел </a:t>
            </a:r>
            <a:r>
              <a:rPr lang="ru-RU" sz="2000" dirty="0" err="1" smtClean="0">
                <a:latin typeface="Arial" panose="020B0604020202020204" pitchFamily="34" charset="0"/>
                <a:cs typeface="Arial" panose="020B0604020202020204" pitchFamily="34" charset="0"/>
              </a:rPr>
              <a:t>әбден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шаршап-шалдыққан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халық</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отырған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жерлерінен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ығстырыла</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бастайды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Құйқалы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қонысты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тастап</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қайда</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барамыз</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деген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сауал</a:t>
            </a:r>
            <a:r>
              <a:rPr lang="ru-RU" sz="2000" dirty="0" smtClean="0">
                <a:latin typeface="Arial" panose="020B0604020202020204" pitchFamily="34" charset="0"/>
                <a:cs typeface="Arial" panose="020B0604020202020204" pitchFamily="34" charset="0"/>
              </a:rPr>
              <a:t> Сырым </a:t>
            </a:r>
            <a:r>
              <a:rPr lang="ru-RU" sz="2000" dirty="0" err="1" smtClean="0">
                <a:latin typeface="Arial" panose="020B0604020202020204" pitchFamily="34" charset="0"/>
                <a:cs typeface="Arial" panose="020B0604020202020204" pitchFamily="34" charset="0"/>
              </a:rPr>
              <a:t>батырға</a:t>
            </a:r>
            <a:r>
              <a:rPr lang="ru-RU" sz="2000" dirty="0" smtClean="0">
                <a:latin typeface="Arial" panose="020B0604020202020204" pitchFamily="34" charset="0"/>
                <a:cs typeface="Arial" panose="020B0604020202020204" pitchFamily="34" charset="0"/>
              </a:rPr>
              <a:t> маза </a:t>
            </a:r>
            <a:r>
              <a:rPr lang="ru-RU" sz="2000" dirty="0" err="1" smtClean="0">
                <a:latin typeface="Arial" panose="020B0604020202020204" pitchFamily="34" charset="0"/>
                <a:cs typeface="Arial" panose="020B0604020202020204" pitchFamily="34" charset="0"/>
              </a:rPr>
              <a:t>бермейді.Сондықтан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парасатты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би</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киіз</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туырлықты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бейқам</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күй</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кешкен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халықтың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қамын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ойлап</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бірлік</a:t>
            </a:r>
            <a:r>
              <a:rPr lang="ru-RU" sz="2000" dirty="0" smtClean="0">
                <a:latin typeface="Arial" panose="020B0604020202020204" pitchFamily="34" charset="0"/>
                <a:cs typeface="Arial" panose="020B0604020202020204" pitchFamily="34" charset="0"/>
              </a:rPr>
              <a:t> пен </a:t>
            </a:r>
            <a:r>
              <a:rPr lang="ru-RU" sz="2000" dirty="0" err="1" smtClean="0">
                <a:latin typeface="Arial" panose="020B0604020202020204" pitchFamily="34" charset="0"/>
                <a:cs typeface="Arial" panose="020B0604020202020204" pitchFamily="34" charset="0"/>
              </a:rPr>
              <a:t>елдікті</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сақтап</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қалу</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жолында</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тынымсыз</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жортуыл</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кешуге</a:t>
            </a:r>
            <a:r>
              <a:rPr lang="ru-RU" sz="2000" dirty="0" smtClean="0">
                <a:latin typeface="Arial" panose="020B0604020202020204" pitchFamily="34" charset="0"/>
                <a:cs typeface="Arial" panose="020B0604020202020204" pitchFamily="34" charset="0"/>
              </a:rPr>
              <a:t> бел </a:t>
            </a:r>
            <a:r>
              <a:rPr lang="ru-RU" sz="2000" dirty="0" err="1" smtClean="0">
                <a:latin typeface="Arial" panose="020B0604020202020204" pitchFamily="34" charset="0"/>
                <a:cs typeface="Arial" panose="020B0604020202020204" pitchFamily="34" charset="0"/>
              </a:rPr>
              <a:t>буады.Халық</a:t>
            </a:r>
            <a:r>
              <a:rPr lang="ru-RU" sz="2000" dirty="0" smtClean="0">
                <a:latin typeface="Arial" panose="020B0604020202020204" pitchFamily="34" charset="0"/>
                <a:cs typeface="Arial" panose="020B0604020202020204" pitchFamily="34" charset="0"/>
              </a:rPr>
              <a:t> та оны </a:t>
            </a:r>
            <a:r>
              <a:rPr lang="ru-RU" sz="2000" dirty="0" err="1" smtClean="0">
                <a:latin typeface="Arial" panose="020B0604020202020204" pitchFamily="34" charset="0"/>
                <a:cs typeface="Arial" panose="020B0604020202020204" pitchFamily="34" charset="0"/>
              </a:rPr>
              <a:t>сезініп</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орақ</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тілді</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Сырымның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отарлауға</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қарсы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бастаған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күресіне</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қосылады.Осынау</a:t>
            </a:r>
            <a:r>
              <a:rPr lang="ru-RU" sz="2000" dirty="0" smtClean="0">
                <a:latin typeface="Arial" panose="020B0604020202020204" pitchFamily="34" charset="0"/>
                <a:cs typeface="Arial" panose="020B0604020202020204" pitchFamily="34" charset="0"/>
              </a:rPr>
              <a:t> ер </a:t>
            </a:r>
            <a:r>
              <a:rPr lang="ru-RU" sz="2000" dirty="0" err="1" smtClean="0">
                <a:latin typeface="Arial" panose="020B0604020202020204" pitchFamily="34" charset="0"/>
                <a:cs typeface="Arial" panose="020B0604020202020204" pitchFamily="34" charset="0"/>
              </a:rPr>
              <a:t>басына</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күн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туған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шақта</a:t>
            </a:r>
            <a:r>
              <a:rPr lang="ru-RU" sz="2000" dirty="0" smtClean="0">
                <a:latin typeface="Arial" panose="020B0604020202020204" pitchFamily="34" charset="0"/>
                <a:cs typeface="Arial" panose="020B0604020202020204" pitchFamily="34" charset="0"/>
              </a:rPr>
              <a:t>   ел </a:t>
            </a:r>
            <a:r>
              <a:rPr lang="ru-RU" sz="2000" dirty="0" err="1" smtClean="0">
                <a:latin typeface="Arial" panose="020B0604020202020204" pitchFamily="34" charset="0"/>
                <a:cs typeface="Arial" panose="020B0604020202020204" pitchFamily="34" charset="0"/>
              </a:rPr>
              <a:t>басқару</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тізгіні</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соның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қолында</a:t>
            </a:r>
            <a:r>
              <a:rPr lang="ru-RU" sz="2000" dirty="0" smtClean="0">
                <a:latin typeface="Arial" panose="020B0604020202020204" pitchFamily="34" charset="0"/>
                <a:cs typeface="Arial" panose="020B0604020202020204" pitchFamily="34" charset="0"/>
              </a:rPr>
              <a:t> болу </a:t>
            </a:r>
            <a:r>
              <a:rPr lang="ru-RU" sz="2000" dirty="0" err="1" smtClean="0">
                <a:latin typeface="Arial" panose="020B0604020202020204" pitchFamily="34" charset="0"/>
                <a:cs typeface="Arial" panose="020B0604020202020204" pitchFamily="34" charset="0"/>
              </a:rPr>
              <a:t>керектігін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мойындайды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Сондықтан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Халық</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кеңесінде</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жиылған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жұрт</a:t>
            </a:r>
            <a:r>
              <a:rPr lang="ru-RU" sz="2000" dirty="0" smtClean="0">
                <a:latin typeface="Arial" panose="020B0604020202020204" pitchFamily="34" charset="0"/>
                <a:cs typeface="Arial" panose="020B0604020202020204" pitchFamily="34" charset="0"/>
              </a:rPr>
              <a:t> Сырым </a:t>
            </a:r>
            <a:r>
              <a:rPr lang="ru-RU" sz="2000" dirty="0" err="1" smtClean="0">
                <a:latin typeface="Arial" panose="020B0604020202020204" pitchFamily="34" charset="0"/>
                <a:cs typeface="Arial" panose="020B0604020202020204" pitchFamily="34" charset="0"/>
              </a:rPr>
              <a:t>Датұлын</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Төбе</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етіп</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сайлайды</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     Ел </a:t>
            </a:r>
            <a:r>
              <a:rPr lang="ru-RU" sz="2000" dirty="0" err="1">
                <a:latin typeface="Arial" panose="020B0604020202020204" pitchFamily="34" charset="0"/>
                <a:cs typeface="Arial" panose="020B0604020202020204" pitchFamily="34" charset="0"/>
              </a:rPr>
              <a:t>берекесін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алған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отарлау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саясатына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қарсы</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халықты</a:t>
            </a:r>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ұйымдастырып</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көтерген</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жүрек</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жұтқан</a:t>
            </a:r>
            <a:r>
              <a:rPr lang="ru-RU" sz="2000" dirty="0">
                <a:latin typeface="Arial" panose="020B0604020202020204" pitchFamily="34" charset="0"/>
                <a:cs typeface="Arial" panose="020B0604020202020204" pitchFamily="34" charset="0"/>
              </a:rPr>
              <a:t> Сырым </a:t>
            </a:r>
            <a:r>
              <a:rPr lang="ru-RU" sz="2000" dirty="0" err="1" smtClean="0">
                <a:latin typeface="Arial" panose="020B0604020202020204" pitchFamily="34" charset="0"/>
                <a:cs typeface="Arial" panose="020B0604020202020204" pitchFamily="34" charset="0"/>
              </a:rPr>
              <a:t>батырдың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аты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тарих</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бетінен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салмақты</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орын</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алады</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a:t>
            </a:r>
            <a:r>
              <a:rPr lang="ru-RU" sz="2000" dirty="0" err="1" smtClean="0">
                <a:latin typeface="Arial" panose="020B0604020202020204" pitchFamily="34" charset="0"/>
                <a:cs typeface="Arial" panose="020B0604020202020204" pitchFamily="34" charset="0"/>
              </a:rPr>
              <a:t>ұл</a:t>
            </a:r>
            <a:r>
              <a:rPr lang="ru-RU" sz="2000" dirty="0" smtClean="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ұлт-азаттық</a:t>
            </a:r>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қозғалыс</a:t>
            </a:r>
            <a:r>
              <a:rPr lang="ru-RU" sz="2000" dirty="0" smtClean="0">
                <a:latin typeface="Arial" panose="020B0604020202020204" pitchFamily="34" charset="0"/>
                <a:cs typeface="Arial" panose="020B0604020202020204" pitchFamily="34" charset="0"/>
              </a:rPr>
              <a:t> - </a:t>
            </a:r>
            <a:r>
              <a:rPr lang="ru-RU" sz="2000" dirty="0" err="1" smtClean="0">
                <a:latin typeface="Arial" panose="020B0604020202020204" pitchFamily="34" charset="0"/>
                <a:cs typeface="Arial" panose="020B0604020202020204" pitchFamily="34" charset="0"/>
              </a:rPr>
              <a:t>қазақ</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халқының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ұлттық</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рухының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биіктігінің</a:t>
            </a:r>
            <a:r>
              <a:rPr lang="ru-RU" sz="2000" dirty="0" smtClean="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дәлелі</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algn="just"/>
            <a:endParaRPr lang="ru-RU" sz="2400" dirty="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13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23445" y="1347295"/>
            <a:ext cx="10068205" cy="415498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endParaRPr lang="kk-KZ" sz="2400" b="1" dirty="0" smtClean="0">
              <a:latin typeface="Arial" panose="020B0604020202020204" pitchFamily="34" charset="0"/>
              <a:ea typeface="Calibri" panose="020F0502020204030204" pitchFamily="34" charset="0"/>
              <a:cs typeface="Times New Roman" panose="02020603050405020304" pitchFamily="18" charset="0"/>
            </a:endParaRPr>
          </a:p>
          <a:p>
            <a:r>
              <a:rPr lang="kk-KZ" sz="2400" b="1" dirty="0" smtClean="0">
                <a:latin typeface="Arial" panose="020B0604020202020204" pitchFamily="34" charset="0"/>
                <a:ea typeface="Calibri" panose="020F0502020204030204" pitchFamily="34" charset="0"/>
                <a:cs typeface="Times New Roman" panose="02020603050405020304" pitchFamily="18" charset="0"/>
              </a:rPr>
              <a:t>                                     БҮГІН </a:t>
            </a:r>
            <a:r>
              <a:rPr lang="kk-KZ" sz="2400" b="1" dirty="0" smtClean="0">
                <a:latin typeface="Arial" panose="020B0604020202020204" pitchFamily="34" charset="0"/>
                <a:ea typeface="Calibri" panose="020F0502020204030204" pitchFamily="34" charset="0"/>
                <a:cs typeface="Times New Roman" panose="02020603050405020304" pitchFamily="18" charset="0"/>
              </a:rPr>
              <a:t>БІЗ САБАҚТА:</a:t>
            </a:r>
          </a:p>
          <a:p>
            <a:endParaRPr lang="kk-KZ" sz="2400" dirty="0" smtClean="0">
              <a:latin typeface="Arial" panose="020B0604020202020204" pitchFamily="34" charset="0"/>
              <a:ea typeface="Calibri" panose="020F0502020204030204" pitchFamily="34" charset="0"/>
              <a:cs typeface="Times New Roman" panose="02020603050405020304" pitchFamily="18" charset="0"/>
            </a:endParaRPr>
          </a:p>
          <a:p>
            <a:pPr marL="1200150" lvl="2" indent="-285750">
              <a:buFont typeface="Wingdings" panose="05000000000000000000" pitchFamily="2" charset="2"/>
              <a:buChar char="v"/>
            </a:pPr>
            <a:r>
              <a:rPr lang="kk-KZ" sz="2400" dirty="0" smtClean="0">
                <a:latin typeface="Arial" panose="020B0604020202020204" pitchFamily="34" charset="0"/>
                <a:ea typeface="Calibri" panose="020F0502020204030204" pitchFamily="34" charset="0"/>
                <a:cs typeface="Times New Roman" panose="02020603050405020304" pitchFamily="18" charset="0"/>
              </a:rPr>
              <a:t>   романдағы көтерілген мәселелерді еске алдық</a:t>
            </a:r>
          </a:p>
          <a:p>
            <a:pPr marL="285750" indent="-285750">
              <a:buFont typeface="Wingdings" panose="05000000000000000000" pitchFamily="2" charset="2"/>
              <a:buChar char="v"/>
            </a:pPr>
            <a:endParaRPr lang="kk-KZ" sz="2400" dirty="0" smtClean="0">
              <a:latin typeface="Arial" panose="020B0604020202020204" pitchFamily="34" charset="0"/>
              <a:ea typeface="Calibri" panose="020F0502020204030204" pitchFamily="34" charset="0"/>
              <a:cs typeface="Times New Roman" panose="02020603050405020304" pitchFamily="18" charset="0"/>
            </a:endParaRPr>
          </a:p>
          <a:p>
            <a:pPr marL="1200150" lvl="2" indent="-285750">
              <a:buFont typeface="Wingdings" panose="05000000000000000000" pitchFamily="2" charset="2"/>
              <a:buChar char="v"/>
            </a:pPr>
            <a:r>
              <a:rPr lang="kk-KZ" sz="2400" dirty="0" smtClean="0">
                <a:latin typeface="Arial" panose="020B0604020202020204" pitchFamily="34" charset="0"/>
                <a:ea typeface="Calibri" panose="020F0502020204030204" pitchFamily="34" charset="0"/>
                <a:cs typeface="Times New Roman" panose="02020603050405020304" pitchFamily="18" charset="0"/>
              </a:rPr>
              <a:t>   автор стиліне сүйеніп кірме сөздерді таптық , шешендік </a:t>
            </a:r>
            <a:endParaRPr lang="kk-KZ" sz="2400" dirty="0" smtClean="0">
              <a:latin typeface="Arial" panose="020B0604020202020204" pitchFamily="34" charset="0"/>
              <a:ea typeface="Calibri" panose="020F0502020204030204" pitchFamily="34" charset="0"/>
              <a:cs typeface="Times New Roman" panose="02020603050405020304" pitchFamily="18" charset="0"/>
            </a:endParaRPr>
          </a:p>
          <a:p>
            <a:pPr lvl="2"/>
            <a:r>
              <a:rPr lang="kk-KZ" sz="2400" dirty="0" smtClean="0">
                <a:latin typeface="Arial" panose="020B0604020202020204" pitchFamily="34" charset="0"/>
                <a:ea typeface="Calibri" panose="020F0502020204030204" pitchFamily="34" charset="0"/>
                <a:cs typeface="Times New Roman" panose="02020603050405020304" pitchFamily="18" charset="0"/>
              </a:rPr>
              <a:t>       с</a:t>
            </a:r>
            <a:r>
              <a:rPr lang="kk-KZ" sz="2400" dirty="0" smtClean="0">
                <a:latin typeface="Arial" panose="020B0604020202020204" pitchFamily="34" charset="0"/>
                <a:ea typeface="Calibri" panose="020F0502020204030204" pitchFamily="34" charset="0"/>
                <a:cs typeface="Times New Roman" panose="02020603050405020304" pitchFamily="18" charset="0"/>
              </a:rPr>
              <a:t>өздердің</a:t>
            </a:r>
            <a:r>
              <a:rPr lang="kk-KZ" sz="2400" dirty="0" smtClean="0">
                <a:latin typeface="Arial" panose="020B0604020202020204" pitchFamily="34" charset="0"/>
                <a:ea typeface="Calibri" panose="020F0502020204030204" pitchFamily="34" charset="0"/>
                <a:cs typeface="Times New Roman" panose="02020603050405020304" pitchFamily="18" charset="0"/>
              </a:rPr>
              <a:t>  </a:t>
            </a:r>
            <a:r>
              <a:rPr lang="kk-KZ" sz="2400" dirty="0" smtClean="0">
                <a:latin typeface="Arial" panose="020B0604020202020204" pitchFamily="34" charset="0"/>
                <a:ea typeface="Calibri" panose="020F0502020204030204" pitchFamily="34" charset="0"/>
                <a:cs typeface="Times New Roman" panose="02020603050405020304" pitchFamily="18" charset="0"/>
              </a:rPr>
              <a:t>сәйкесін </a:t>
            </a:r>
            <a:r>
              <a:rPr lang="kk-KZ" sz="2400" dirty="0" smtClean="0">
                <a:latin typeface="Arial" panose="020B0604020202020204" pitchFamily="34" charset="0"/>
                <a:ea typeface="Calibri" panose="020F0502020204030204" pitchFamily="34" charset="0"/>
                <a:cs typeface="Times New Roman" panose="02020603050405020304" pitchFamily="18" charset="0"/>
              </a:rPr>
              <a:t>таптық</a:t>
            </a:r>
          </a:p>
          <a:p>
            <a:pPr marL="285750" indent="-285750">
              <a:buFont typeface="Wingdings" panose="05000000000000000000" pitchFamily="2" charset="2"/>
              <a:buChar char="v"/>
            </a:pPr>
            <a:endParaRPr lang="kk-KZ" sz="2400" dirty="0" smtClean="0">
              <a:latin typeface="Arial" panose="020B0604020202020204" pitchFamily="34" charset="0"/>
              <a:ea typeface="Calibri" panose="020F0502020204030204" pitchFamily="34" charset="0"/>
              <a:cs typeface="Times New Roman" panose="02020603050405020304" pitchFamily="18" charset="0"/>
            </a:endParaRPr>
          </a:p>
          <a:p>
            <a:pPr marL="1200150" lvl="2" indent="-285750">
              <a:buFont typeface="Wingdings" panose="05000000000000000000" pitchFamily="2" charset="2"/>
              <a:buChar char="v"/>
            </a:pPr>
            <a:r>
              <a:rPr lang="kk-KZ" sz="2400" dirty="0" smtClean="0">
                <a:latin typeface="Arial" panose="020B0604020202020204" pitchFamily="34" charset="0"/>
                <a:ea typeface="Calibri" panose="020F0502020204030204" pitchFamily="34" charset="0"/>
                <a:cs typeface="Times New Roman" panose="02020603050405020304" pitchFamily="18" charset="0"/>
              </a:rPr>
              <a:t>   шығарманың тақырыбын негізге алып, шығармашылық      </a:t>
            </a:r>
          </a:p>
          <a:p>
            <a:r>
              <a:rPr lang="kk-KZ" sz="2400" dirty="0" smtClean="0">
                <a:latin typeface="Arial" panose="020B0604020202020204" pitchFamily="34" charset="0"/>
                <a:ea typeface="Calibri" panose="020F0502020204030204" pitchFamily="34" charset="0"/>
                <a:cs typeface="Times New Roman" panose="02020603050405020304" pitchFamily="18" charset="0"/>
              </a:rPr>
              <a:t>       </a:t>
            </a:r>
            <a:r>
              <a:rPr lang="kk-KZ" sz="2400" dirty="0" smtClean="0">
                <a:latin typeface="Arial" panose="020B0604020202020204" pitchFamily="34" charset="0"/>
                <a:ea typeface="Calibri" panose="020F0502020204030204" pitchFamily="34" charset="0"/>
                <a:cs typeface="Times New Roman" panose="02020603050405020304" pitchFamily="18" charset="0"/>
              </a:rPr>
              <a:t>           жұмыс </a:t>
            </a:r>
            <a:r>
              <a:rPr lang="kk-KZ" sz="2400" dirty="0" smtClean="0">
                <a:latin typeface="Arial" panose="020B0604020202020204" pitchFamily="34" charset="0"/>
                <a:ea typeface="Calibri" panose="020F0502020204030204" pitchFamily="34" charset="0"/>
                <a:cs typeface="Times New Roman" panose="02020603050405020304" pitchFamily="18" charset="0"/>
              </a:rPr>
              <a:t>орындадық </a:t>
            </a:r>
          </a:p>
          <a:p>
            <a:endParaRPr lang="ru-RU" sz="2400" dirty="0"/>
          </a:p>
        </p:txBody>
      </p:sp>
    </p:spTree>
    <p:extLst>
      <p:ext uri="{BB962C8B-B14F-4D97-AF65-F5344CB8AC3E}">
        <p14:creationId xmlns:p14="http://schemas.microsoft.com/office/powerpoint/2010/main" val="380083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7813" y="1604582"/>
            <a:ext cx="8962031" cy="4031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kk-KZ" sz="3200" b="1" dirty="0" smtClean="0">
              <a:solidFill>
                <a:schemeClr val="accent5">
                  <a:lumMod val="50000"/>
                </a:schemeClr>
              </a:solidFill>
              <a:latin typeface="Arial" panose="020B0604020202020204" pitchFamily="34" charset="0"/>
              <a:ea typeface="Calibri" panose="020F0502020204030204" pitchFamily="34" charset="0"/>
            </a:endParaRPr>
          </a:p>
          <a:p>
            <a:r>
              <a:rPr lang="kk-KZ" sz="3200" b="1" dirty="0" smtClean="0">
                <a:solidFill>
                  <a:schemeClr val="accent5">
                    <a:lumMod val="50000"/>
                  </a:schemeClr>
                </a:solidFill>
                <a:latin typeface="Arial" panose="020B0604020202020204" pitchFamily="34" charset="0"/>
                <a:ea typeface="Calibri" panose="020F0502020204030204" pitchFamily="34" charset="0"/>
              </a:rPr>
              <a:t>САБАҚ МАҚСАТЫ:</a:t>
            </a:r>
          </a:p>
          <a:p>
            <a:endParaRPr lang="kk-KZ" sz="3200" b="1" dirty="0" smtClean="0">
              <a:solidFill>
                <a:schemeClr val="accent5">
                  <a:lumMod val="50000"/>
                </a:schemeClr>
              </a:solidFill>
              <a:latin typeface="Arial" panose="020B0604020202020204" pitchFamily="34" charset="0"/>
              <a:ea typeface="Calibri" panose="020F0502020204030204" pitchFamily="34" charset="0"/>
            </a:endParaRPr>
          </a:p>
          <a:p>
            <a:r>
              <a:rPr lang="kk-KZ" sz="4000" b="1" dirty="0" smtClean="0">
                <a:solidFill>
                  <a:schemeClr val="accent5">
                    <a:lumMod val="50000"/>
                  </a:schemeClr>
                </a:solidFill>
                <a:latin typeface="Arial" panose="020B0604020202020204" pitchFamily="34" charset="0"/>
                <a:ea typeface="Calibri" panose="020F0502020204030204" pitchFamily="34" charset="0"/>
              </a:rPr>
              <a:t>автор </a:t>
            </a:r>
            <a:r>
              <a:rPr lang="kk-KZ" sz="4000" b="1" dirty="0">
                <a:solidFill>
                  <a:schemeClr val="accent5">
                    <a:lumMod val="50000"/>
                  </a:schemeClr>
                </a:solidFill>
                <a:latin typeface="Arial" panose="020B0604020202020204" pitchFamily="34" charset="0"/>
                <a:ea typeface="Calibri" panose="020F0502020204030204" pitchFamily="34" charset="0"/>
              </a:rPr>
              <a:t>стиліне сүйене отырып,шығармашылық жұмыс </a:t>
            </a:r>
            <a:r>
              <a:rPr lang="kk-KZ" sz="4000" b="1" dirty="0" smtClean="0">
                <a:solidFill>
                  <a:schemeClr val="accent5">
                    <a:lumMod val="50000"/>
                  </a:schemeClr>
                </a:solidFill>
                <a:latin typeface="Arial" panose="020B0604020202020204" pitchFamily="34" charset="0"/>
                <a:ea typeface="Calibri" panose="020F0502020204030204" pitchFamily="34" charset="0"/>
              </a:rPr>
              <a:t>жасау</a:t>
            </a:r>
          </a:p>
          <a:p>
            <a:endParaRPr lang="ru-RU" sz="4000" b="1" dirty="0">
              <a:solidFill>
                <a:schemeClr val="accent5">
                  <a:lumMod val="50000"/>
                </a:schemeClr>
              </a:solidFill>
            </a:endParaRPr>
          </a:p>
        </p:txBody>
      </p:sp>
    </p:spTree>
    <p:extLst>
      <p:ext uri="{BB962C8B-B14F-4D97-AF65-F5344CB8AC3E}">
        <p14:creationId xmlns:p14="http://schemas.microsoft.com/office/powerpoint/2010/main" val="411362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3409" y="664907"/>
            <a:ext cx="10276811"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k-KZ" sz="2800" b="1" dirty="0" smtClean="0">
                <a:solidFill>
                  <a:schemeClr val="accent5">
                    <a:lumMod val="50000"/>
                  </a:schemeClr>
                </a:solidFill>
                <a:latin typeface="Arial" panose="020B0604020202020204" pitchFamily="34" charset="0"/>
              </a:rPr>
              <a:t>   </a:t>
            </a:r>
          </a:p>
          <a:p>
            <a:r>
              <a:rPr lang="kk-KZ" sz="2800" b="1" dirty="0" smtClean="0">
                <a:solidFill>
                  <a:schemeClr val="accent5">
                    <a:lumMod val="50000"/>
                  </a:schemeClr>
                </a:solidFill>
                <a:latin typeface="Arial" panose="020B0604020202020204" pitchFamily="34" charset="0"/>
              </a:rPr>
              <a:t> БАҒАЛАУ КРИТЕРИЙЛЕРІ:</a:t>
            </a:r>
          </a:p>
          <a:p>
            <a:endParaRPr lang="kk-KZ" sz="2800" b="1" dirty="0">
              <a:solidFill>
                <a:schemeClr val="accent5">
                  <a:lumMod val="50000"/>
                </a:schemeClr>
              </a:solidFill>
              <a:latin typeface="Arial" panose="020B0604020202020204" pitchFamily="34" charset="0"/>
            </a:endParaRPr>
          </a:p>
          <a:p>
            <a:pPr marL="285750" indent="-285750">
              <a:buFont typeface="Wingdings" panose="05000000000000000000" pitchFamily="2" charset="2"/>
              <a:buChar char="v"/>
            </a:pPr>
            <a:r>
              <a:rPr lang="kk-KZ" sz="2800" b="1" dirty="0" smtClean="0">
                <a:solidFill>
                  <a:schemeClr val="accent5">
                    <a:lumMod val="50000"/>
                  </a:schemeClr>
                </a:solidFill>
                <a:latin typeface="Arial" panose="020B0604020202020204" pitchFamily="34" charset="0"/>
              </a:rPr>
              <a:t> әдеби шығармадағы көтерілген мәселелерді  сипаттай  алу</a:t>
            </a:r>
          </a:p>
          <a:p>
            <a:pPr marL="285750" indent="-285750">
              <a:buFont typeface="Wingdings" panose="05000000000000000000" pitchFamily="2" charset="2"/>
              <a:buChar char="v"/>
            </a:pPr>
            <a:endParaRPr lang="kk-KZ" sz="2800" b="1" dirty="0">
              <a:solidFill>
                <a:schemeClr val="accent5">
                  <a:lumMod val="50000"/>
                </a:schemeClr>
              </a:solidFill>
              <a:latin typeface="Arial" panose="020B0604020202020204" pitchFamily="34" charset="0"/>
            </a:endParaRPr>
          </a:p>
          <a:p>
            <a:pPr marL="285750" indent="-285750">
              <a:buFont typeface="Wingdings" panose="05000000000000000000" pitchFamily="2" charset="2"/>
              <a:buChar char="v"/>
            </a:pPr>
            <a:r>
              <a:rPr lang="kk-KZ" sz="2800" b="1" dirty="0" smtClean="0">
                <a:solidFill>
                  <a:schemeClr val="accent5">
                    <a:lumMod val="50000"/>
                  </a:schemeClr>
                </a:solidFill>
                <a:latin typeface="Arial" panose="020B0604020202020204" pitchFamily="34" charset="0"/>
              </a:rPr>
              <a:t> атор стиліне сүйеніп, шығармашылық жұмыс орындау</a:t>
            </a:r>
          </a:p>
          <a:p>
            <a:pPr marL="285750" indent="-285750">
              <a:buFont typeface="Wingdings" panose="05000000000000000000" pitchFamily="2" charset="2"/>
              <a:buChar char="v"/>
            </a:pPr>
            <a:endParaRPr lang="ru-RU" sz="2800" dirty="0"/>
          </a:p>
        </p:txBody>
      </p:sp>
      <p:pic>
        <p:nvPicPr>
          <p:cNvPr id="3" name="Picture 2" descr="Сырым Датұлы бастаған көтеріліс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125" y="4036775"/>
            <a:ext cx="3969095" cy="223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9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4766" y="760441"/>
            <a:ext cx="9914702" cy="175432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kk-KZ" b="1" dirty="0" smtClean="0">
                <a:solidFill>
                  <a:schemeClr val="accent5">
                    <a:lumMod val="50000"/>
                  </a:schemeClr>
                </a:solidFill>
                <a:latin typeface="Arial" panose="020B0604020202020204" pitchFamily="34" charset="0"/>
              </a:rPr>
              <a:t>«Тар кезең» романында 18-ғасырда Ресей патшалығынан зәбір көрген  қалың</a:t>
            </a:r>
          </a:p>
          <a:p>
            <a:r>
              <a:rPr lang="kk-KZ" b="1" dirty="0" smtClean="0">
                <a:solidFill>
                  <a:schemeClr val="accent5">
                    <a:lumMod val="50000"/>
                  </a:schemeClr>
                </a:solidFill>
                <a:latin typeface="Arial" panose="020B0604020202020204" pitchFamily="34" charset="0"/>
              </a:rPr>
              <a:t> бұқара елдің наразылық білдіруі сипатталады.Халық тағдыры таразыға түскен</a:t>
            </a:r>
          </a:p>
          <a:p>
            <a:r>
              <a:rPr lang="kk-KZ" b="1" dirty="0" smtClean="0">
                <a:solidFill>
                  <a:schemeClr val="accent5">
                    <a:lumMod val="50000"/>
                  </a:schemeClr>
                </a:solidFill>
                <a:latin typeface="Arial" panose="020B0604020202020204" pitchFamily="34" charset="0"/>
              </a:rPr>
              <a:t> тар кезеңде Сырым Датұлы  ұйымдастырған көтеріліске 7 мыңдай адам қатысады.</a:t>
            </a:r>
          </a:p>
          <a:p>
            <a:r>
              <a:rPr lang="kk-KZ" b="1" dirty="0" smtClean="0">
                <a:solidFill>
                  <a:schemeClr val="accent5">
                    <a:lumMod val="50000"/>
                  </a:schemeClr>
                </a:solidFill>
                <a:latin typeface="Arial" panose="020B0604020202020204" pitchFamily="34" charset="0"/>
              </a:rPr>
              <a:t> Эпикалық    шығарманың    сюжетіне сай тапсырмаларды орындайық.</a:t>
            </a:r>
          </a:p>
          <a:p>
            <a:r>
              <a:rPr lang="kk-KZ" b="1" dirty="0" smtClean="0">
                <a:solidFill>
                  <a:schemeClr val="accent5">
                    <a:lumMod val="50000"/>
                  </a:schemeClr>
                </a:solidFill>
                <a:latin typeface="Arial" panose="020B0604020202020204" pitchFamily="34" charset="0"/>
              </a:rPr>
              <a:t> </a:t>
            </a:r>
          </a:p>
          <a:p>
            <a:endParaRPr lang="kk-KZ" b="1" dirty="0" smtClean="0">
              <a:solidFill>
                <a:schemeClr val="accent5">
                  <a:lumMod val="50000"/>
                </a:schemeClr>
              </a:solidFill>
              <a:latin typeface="Arial" panose="020B0604020202020204" pitchFamily="34" charset="0"/>
            </a:endParaRPr>
          </a:p>
        </p:txBody>
      </p:sp>
      <p:pic>
        <p:nvPicPr>
          <p:cNvPr id="3" name="Рисунок 2"/>
          <p:cNvPicPr>
            <a:picLocks noChangeAspect="1"/>
          </p:cNvPicPr>
          <p:nvPr/>
        </p:nvPicPr>
        <p:blipFill rotWithShape="1">
          <a:blip r:embed="rId2"/>
          <a:srcRect l="8987" t="19856" r="40738" b="33991"/>
          <a:stretch/>
        </p:blipFill>
        <p:spPr>
          <a:xfrm>
            <a:off x="909512" y="3098150"/>
            <a:ext cx="4927054" cy="2542995"/>
          </a:xfrm>
          <a:prstGeom prst="rect">
            <a:avLst/>
          </a:prstGeom>
        </p:spPr>
      </p:pic>
      <p:pic>
        <p:nvPicPr>
          <p:cNvPr id="4" name="Рисунок 3"/>
          <p:cNvPicPr>
            <a:picLocks noChangeAspect="1"/>
          </p:cNvPicPr>
          <p:nvPr/>
        </p:nvPicPr>
        <p:blipFill rotWithShape="1">
          <a:blip r:embed="rId3"/>
          <a:srcRect l="9095" t="20241" r="40954" b="31106"/>
          <a:stretch/>
        </p:blipFill>
        <p:spPr>
          <a:xfrm>
            <a:off x="6400800" y="3081422"/>
            <a:ext cx="4797083" cy="2626974"/>
          </a:xfrm>
          <a:prstGeom prst="rect">
            <a:avLst/>
          </a:prstGeom>
        </p:spPr>
      </p:pic>
    </p:spTree>
    <p:extLst>
      <p:ext uri="{BB962C8B-B14F-4D97-AF65-F5344CB8AC3E}">
        <p14:creationId xmlns:p14="http://schemas.microsoft.com/office/powerpoint/2010/main" val="198577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77715153"/>
              </p:ext>
            </p:extLst>
          </p:nvPr>
        </p:nvGraphicFramePr>
        <p:xfrm>
          <a:off x="1165746" y="606025"/>
          <a:ext cx="10515600" cy="1161034"/>
        </p:xfrm>
        <a:graphic>
          <a:graphicData uri="http://schemas.openxmlformats.org/drawingml/2006/table">
            <a:tbl>
              <a:tblPr/>
              <a:tblGrid>
                <a:gridCol w="10515600"/>
              </a:tblGrid>
              <a:tr h="0">
                <a:tc>
                  <a:txBody>
                    <a:bodyPr/>
                    <a:lstStyle/>
                    <a:p>
                      <a:pPr algn="l">
                        <a:lnSpc>
                          <a:spcPct val="115000"/>
                        </a:lnSpc>
                        <a:spcAft>
                          <a:spcPts val="1000"/>
                        </a:spcAft>
                      </a:pPr>
                      <a:r>
                        <a:rPr lang="kk-KZ" sz="2400" b="1" dirty="0">
                          <a:effectLst/>
                          <a:latin typeface="Arial" panose="020B0604020202020204" pitchFamily="34" charset="0"/>
                          <a:ea typeface="Calibri" panose="020F0502020204030204" pitchFamily="34" charset="0"/>
                          <a:cs typeface="Times New Roman" panose="02020603050405020304" pitchFamily="18" charset="0"/>
                        </a:rPr>
                        <a:t>«Жадыны </a:t>
                      </a:r>
                      <a:r>
                        <a:rPr lang="kk-KZ" sz="2400" b="1" dirty="0" smtClean="0">
                          <a:effectLst/>
                          <a:latin typeface="Arial" panose="020B0604020202020204" pitchFamily="34" charset="0"/>
                          <a:ea typeface="Calibri" panose="020F0502020204030204" pitchFamily="34" charset="0"/>
                          <a:cs typeface="Times New Roman" panose="02020603050405020304" pitchFamily="18" charset="0"/>
                        </a:rPr>
                        <a:t>жаңғырту»  </a:t>
                      </a:r>
                      <a:r>
                        <a:rPr lang="kk-KZ" sz="2400" b="1" dirty="0">
                          <a:effectLst/>
                          <a:latin typeface="Arial" panose="020B0604020202020204" pitchFamily="34" charset="0"/>
                          <a:ea typeface="Calibri" panose="020F0502020204030204" pitchFamily="34" charset="0"/>
                          <a:cs typeface="Times New Roman" panose="02020603050405020304" pitchFamily="18" charset="0"/>
                        </a:rPr>
                        <a:t>жаттығуы арқылы  </a:t>
                      </a:r>
                      <a:r>
                        <a:rPr lang="kk-KZ" sz="2400" b="1" dirty="0" smtClean="0">
                          <a:effectLst/>
                          <a:latin typeface="Arial" panose="020B0604020202020204" pitchFamily="34" charset="0"/>
                          <a:ea typeface="Calibri" panose="020F0502020204030204" pitchFamily="34" charset="0"/>
                          <a:cs typeface="Times New Roman" panose="02020603050405020304" pitchFamily="18" charset="0"/>
                        </a:rPr>
                        <a:t>шығармада </a:t>
                      </a:r>
                      <a:r>
                        <a:rPr lang="kk-KZ" sz="2400" b="1" dirty="0">
                          <a:effectLst/>
                          <a:latin typeface="Arial" panose="020B0604020202020204" pitchFamily="34" charset="0"/>
                          <a:ea typeface="Calibri" panose="020F0502020204030204" pitchFamily="34" charset="0"/>
                          <a:cs typeface="Times New Roman" panose="02020603050405020304" pitchFamily="18" charset="0"/>
                        </a:rPr>
                        <a:t>көтерілген мәселелерді  еске </a:t>
                      </a:r>
                      <a:r>
                        <a:rPr lang="kk-KZ" sz="24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түсіріп,</a:t>
                      </a:r>
                      <a:r>
                        <a:rPr lang="kk-KZ" sz="2400" b="1"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kk-KZ" sz="24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kk-KZ" sz="24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сәйкестендіріңіз:</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kk-KZ" sz="11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383241808"/>
              </p:ext>
            </p:extLst>
          </p:nvPr>
        </p:nvGraphicFramePr>
        <p:xfrm>
          <a:off x="1170006" y="1975149"/>
          <a:ext cx="4207212" cy="4206240"/>
        </p:xfrm>
        <a:graphic>
          <a:graphicData uri="http://schemas.openxmlformats.org/drawingml/2006/table">
            <a:tbl>
              <a:tblPr firstRow="1" firstCol="1" bandRow="1"/>
              <a:tblGrid>
                <a:gridCol w="4207212"/>
              </a:tblGrid>
              <a:tr h="160655">
                <a:tc>
                  <a:txBody>
                    <a:bodyPr/>
                    <a:lstStyle/>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1748 жылы Әбілхайыр хан о дүниелік болған соң таққа отырып, халық бас тартқан  баласы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1783-1797 жылдар аралығында орын алған тарихи оқиғалар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Наразылықтар  орын алған қазақ жерінің өңірі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Сібір және Уфа губерниясының наместник қызметін атқарған ұлық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Сырым Датұлының шығу тегі </a:t>
                      </a:r>
                      <a:endParaRPr lang="kk-KZ" sz="2000" dirty="0" smtClean="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757781034"/>
              </p:ext>
            </p:extLst>
          </p:nvPr>
        </p:nvGraphicFramePr>
        <p:xfrm>
          <a:off x="6509983" y="1988795"/>
          <a:ext cx="4646949" cy="4206240"/>
        </p:xfrm>
        <a:graphic>
          <a:graphicData uri="http://schemas.openxmlformats.org/drawingml/2006/table">
            <a:tbl>
              <a:tblPr firstRow="1" firstCol="1" bandRow="1"/>
              <a:tblGrid>
                <a:gridCol w="4646949"/>
              </a:tblGrid>
              <a:tr h="246380">
                <a:tc>
                  <a:txBody>
                    <a:bodyPr/>
                    <a:lstStyle/>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Сырым Датұлы басқарған Ресей патшалығының отарлау саясатына қарсы ұлт-азаттық қозғалыс</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80">
                <a:tc>
                  <a:txBody>
                    <a:bodyPr/>
                    <a:lstStyle/>
                    <a:p>
                      <a:pPr algn="l">
                        <a:lnSpc>
                          <a:spcPct val="115000"/>
                        </a:lnSpc>
                        <a:spcAft>
                          <a:spcPts val="0"/>
                        </a:spcAft>
                      </a:pPr>
                      <a:r>
                        <a:rPr lang="kk-KZ"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Кіші жүздің Байұлы тайпасының </a:t>
                      </a:r>
                      <a:r>
                        <a:rPr lang="kk-KZ" sz="20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Байбақты</a:t>
                      </a:r>
                      <a:r>
                        <a:rPr lang="kk-KZ"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руынан</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80">
                <a:tc>
                  <a:txBody>
                    <a:bodyPr/>
                    <a:lstStyle/>
                    <a:p>
                      <a:pPr algn="l">
                        <a:lnSpc>
                          <a:spcPct val="115000"/>
                        </a:lnSpc>
                        <a:spcAft>
                          <a:spcPts val="0"/>
                        </a:spcAft>
                      </a:pPr>
                      <a:r>
                        <a:rPr lang="kk-KZ" sz="20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Қазақ жерінің Батыс аймағындағы </a:t>
                      </a:r>
                      <a:r>
                        <a:rPr lang="kk-KZ" sz="20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kk-KZ"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Еділ мен Жайық </a:t>
                      </a:r>
                      <a:r>
                        <a:rPr lang="kk-KZ" sz="20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өзендері</a:t>
                      </a:r>
                      <a:r>
                        <a:rPr lang="kk-KZ" sz="20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аралығы</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kk-KZ"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80">
                <a:tc>
                  <a:txBody>
                    <a:bodyPr/>
                    <a:lstStyle/>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Генерал-поручик барон Игельстром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50">
                <a:tc>
                  <a:txBody>
                    <a:bodyPr/>
                    <a:lstStyle/>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Кіші жүз ханы Нұралы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kk-KZ" sz="2000" dirty="0">
                          <a:effectLst/>
                          <a:latin typeface="Arial" panose="020B0604020202020204" pitchFamily="34"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150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6082" y="651259"/>
            <a:ext cx="2014078" cy="369332"/>
          </a:xfrm>
          <a:prstGeom prst="rect">
            <a:avLst/>
          </a:prstGeom>
        </p:spPr>
        <p:txBody>
          <a:bodyPr wrap="none">
            <a:spAutoFit/>
          </a:bodyPr>
          <a:lstStyle/>
          <a:p>
            <a:r>
              <a:rPr lang="kk-KZ" b="1" dirty="0" smtClean="0">
                <a:latin typeface="Arial" panose="020B0604020202020204" pitchFamily="34" charset="0"/>
                <a:cs typeface="Times New Roman" panose="02020603050405020304" pitchFamily="18" charset="0"/>
              </a:rPr>
              <a:t>ӨЗІҢДІ ТЕКСЕР:</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346924915"/>
              </p:ext>
            </p:extLst>
          </p:nvPr>
        </p:nvGraphicFramePr>
        <p:xfrm>
          <a:off x="559559" y="1491823"/>
          <a:ext cx="4572000" cy="4556760"/>
        </p:xfrm>
        <a:graphic>
          <a:graphicData uri="http://schemas.openxmlformats.org/drawingml/2006/table">
            <a:tbl>
              <a:tblPr firstRow="1" firstCol="1" bandRow="1">
                <a:tableStyleId>{5C22544A-7EE6-4342-B048-85BDC9FD1C3A}</a:tableStyleId>
              </a:tblPr>
              <a:tblGrid>
                <a:gridCol w="4572000"/>
              </a:tblGrid>
              <a:tr h="160655">
                <a:tc>
                  <a:txBody>
                    <a:bodyPr/>
                    <a:lstStyle/>
                    <a:p>
                      <a:pPr algn="l">
                        <a:lnSpc>
                          <a:spcPct val="115000"/>
                        </a:lnSpc>
                        <a:spcAft>
                          <a:spcPts val="0"/>
                        </a:spcAft>
                      </a:pPr>
                      <a:r>
                        <a:rPr lang="kk-KZ" sz="2000" dirty="0">
                          <a:solidFill>
                            <a:schemeClr val="tx1"/>
                          </a:solidFill>
                          <a:effectLst/>
                        </a:rPr>
                        <a:t>1748 жылы Әбілхайыр хан о дүниелік болған соң таққа отырып, халық бас тартқан  </a:t>
                      </a:r>
                      <a:r>
                        <a:rPr lang="kk-KZ" sz="2000" dirty="0" smtClean="0">
                          <a:solidFill>
                            <a:schemeClr val="tx1"/>
                          </a:solidFill>
                          <a:effectLst/>
                        </a:rPr>
                        <a:t>баласы</a:t>
                      </a:r>
                    </a:p>
                  </a:txBody>
                  <a:tcPr marL="68580" marR="68580" marT="0" marB="0"/>
                </a:tc>
              </a:tr>
              <a:tr h="160655">
                <a:tc>
                  <a:txBody>
                    <a:bodyPr/>
                    <a:lstStyle/>
                    <a:p>
                      <a:pPr algn="l">
                        <a:lnSpc>
                          <a:spcPct val="115000"/>
                        </a:lnSpc>
                        <a:spcAft>
                          <a:spcPts val="0"/>
                        </a:spcAft>
                      </a:pPr>
                      <a:r>
                        <a:rPr lang="kk-KZ" sz="2000" dirty="0">
                          <a:solidFill>
                            <a:schemeClr val="tx1"/>
                          </a:solidFill>
                          <a:effectLst/>
                        </a:rPr>
                        <a:t>1783-1797 жылдар аралығында орын алған тарихи </a:t>
                      </a:r>
                      <a:r>
                        <a:rPr lang="kk-KZ" sz="2000" dirty="0" smtClean="0">
                          <a:solidFill>
                            <a:schemeClr val="tx1"/>
                          </a:solidFill>
                          <a:effectLst/>
                        </a:rPr>
                        <a:t>оқиғалар</a:t>
                      </a:r>
                    </a:p>
                    <a:p>
                      <a:pPr algn="l">
                        <a:lnSpc>
                          <a:spcPct val="115000"/>
                        </a:lnSpc>
                        <a:spcAft>
                          <a:spcPts val="0"/>
                        </a:spcAft>
                      </a:pP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0655">
                <a:tc>
                  <a:txBody>
                    <a:bodyPr/>
                    <a:lstStyle/>
                    <a:p>
                      <a:pPr algn="l">
                        <a:lnSpc>
                          <a:spcPct val="115000"/>
                        </a:lnSpc>
                        <a:spcAft>
                          <a:spcPts val="0"/>
                        </a:spcAft>
                      </a:pPr>
                      <a:r>
                        <a:rPr lang="kk-KZ" sz="2000" dirty="0">
                          <a:solidFill>
                            <a:schemeClr val="tx1"/>
                          </a:solidFill>
                          <a:effectLst/>
                        </a:rPr>
                        <a:t>Наразылықтар орын алған қазақ жерінің </a:t>
                      </a:r>
                      <a:r>
                        <a:rPr lang="kk-KZ" sz="2000" dirty="0" smtClean="0">
                          <a:solidFill>
                            <a:schemeClr val="tx1"/>
                          </a:solidFill>
                          <a:effectLst/>
                        </a:rPr>
                        <a:t>өңірі</a:t>
                      </a:r>
                    </a:p>
                    <a:p>
                      <a:pPr algn="l">
                        <a:lnSpc>
                          <a:spcPct val="115000"/>
                        </a:lnSpc>
                        <a:spcAft>
                          <a:spcPts val="0"/>
                        </a:spcAft>
                      </a:pP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0655">
                <a:tc>
                  <a:txBody>
                    <a:bodyPr/>
                    <a:lstStyle/>
                    <a:p>
                      <a:pPr algn="l">
                        <a:lnSpc>
                          <a:spcPct val="115000"/>
                        </a:lnSpc>
                        <a:spcAft>
                          <a:spcPts val="0"/>
                        </a:spcAft>
                      </a:pPr>
                      <a:r>
                        <a:rPr lang="kk-KZ" sz="2000" dirty="0">
                          <a:solidFill>
                            <a:schemeClr val="tx1"/>
                          </a:solidFill>
                          <a:effectLst/>
                        </a:rPr>
                        <a:t>Сібір және Уфа губерниясының наместник қызметін атқарған ұлық </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9545">
                <a:tc>
                  <a:txBody>
                    <a:bodyPr/>
                    <a:lstStyle/>
                    <a:p>
                      <a:pPr algn="l">
                        <a:lnSpc>
                          <a:spcPct val="115000"/>
                        </a:lnSpc>
                        <a:spcAft>
                          <a:spcPts val="0"/>
                        </a:spcAft>
                      </a:pPr>
                      <a:r>
                        <a:rPr lang="kk-KZ" sz="2000" dirty="0">
                          <a:solidFill>
                            <a:schemeClr val="tx1"/>
                          </a:solidFill>
                          <a:effectLst/>
                        </a:rPr>
                        <a:t>Сырым Датұлының шығу тегі </a:t>
                      </a:r>
                      <a:endParaRPr lang="ru-RU" sz="2000" dirty="0" smtClean="0">
                        <a:solidFill>
                          <a:schemeClr val="tx1"/>
                        </a:solidFill>
                        <a:effectLst/>
                      </a:endParaRPr>
                    </a:p>
                    <a:p>
                      <a:pPr algn="l">
                        <a:lnSpc>
                          <a:spcPct val="115000"/>
                        </a:lnSpc>
                        <a:spcAft>
                          <a:spcPts val="0"/>
                        </a:spcAft>
                      </a:pPr>
                      <a:r>
                        <a:rPr lang="kk-KZ" sz="2000" dirty="0">
                          <a:solidFill>
                            <a:schemeClr val="tx1"/>
                          </a:solidFill>
                          <a:effectLst/>
                        </a:rPr>
                        <a:t> </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475824010"/>
              </p:ext>
            </p:extLst>
          </p:nvPr>
        </p:nvGraphicFramePr>
        <p:xfrm>
          <a:off x="7478063" y="1421973"/>
          <a:ext cx="4272659" cy="4556760"/>
        </p:xfrm>
        <a:graphic>
          <a:graphicData uri="http://schemas.openxmlformats.org/drawingml/2006/table">
            <a:tbl>
              <a:tblPr firstRow="1" firstCol="1" bandRow="1">
                <a:tableStyleId>{5C22544A-7EE6-4342-B048-85BDC9FD1C3A}</a:tableStyleId>
              </a:tblPr>
              <a:tblGrid>
                <a:gridCol w="4272659"/>
              </a:tblGrid>
              <a:tr h="246380">
                <a:tc>
                  <a:txBody>
                    <a:bodyPr/>
                    <a:lstStyle/>
                    <a:p>
                      <a:pPr algn="l">
                        <a:lnSpc>
                          <a:spcPct val="115000"/>
                        </a:lnSpc>
                        <a:spcAft>
                          <a:spcPts val="0"/>
                        </a:spcAft>
                      </a:pPr>
                      <a:r>
                        <a:rPr lang="kk-KZ" sz="2000" dirty="0">
                          <a:solidFill>
                            <a:schemeClr val="tx1"/>
                          </a:solidFill>
                          <a:effectLst/>
                        </a:rPr>
                        <a:t>Сырым Датұлы басқарған Ресей патшалығының отарлау саясатына қарсы ұлт-азаттық қозғалыс</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380">
                <a:tc>
                  <a:txBody>
                    <a:bodyPr/>
                    <a:lstStyle/>
                    <a:p>
                      <a:pPr algn="l">
                        <a:lnSpc>
                          <a:spcPct val="115000"/>
                        </a:lnSpc>
                        <a:spcAft>
                          <a:spcPts val="0"/>
                        </a:spcAft>
                      </a:pPr>
                      <a:r>
                        <a:rPr lang="kk-KZ" sz="2000" dirty="0">
                          <a:solidFill>
                            <a:schemeClr val="tx1"/>
                          </a:solidFill>
                          <a:effectLst/>
                        </a:rPr>
                        <a:t>Кіші жүздің Байұлы тайпасының Байбақты </a:t>
                      </a:r>
                      <a:r>
                        <a:rPr lang="kk-KZ" sz="2000" dirty="0" smtClean="0">
                          <a:solidFill>
                            <a:schemeClr val="tx1"/>
                          </a:solidFill>
                          <a:effectLst/>
                        </a:rPr>
                        <a:t>руынан</a:t>
                      </a:r>
                    </a:p>
                    <a:p>
                      <a:pPr algn="l">
                        <a:lnSpc>
                          <a:spcPct val="115000"/>
                        </a:lnSpc>
                        <a:spcAft>
                          <a:spcPts val="0"/>
                        </a:spcAft>
                      </a:pP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380">
                <a:tc>
                  <a:txBody>
                    <a:bodyPr/>
                    <a:lstStyle/>
                    <a:p>
                      <a:pPr algn="l">
                        <a:lnSpc>
                          <a:spcPct val="115000"/>
                        </a:lnSpc>
                        <a:spcAft>
                          <a:spcPts val="0"/>
                        </a:spcAft>
                      </a:pPr>
                      <a:r>
                        <a:rPr lang="kk-KZ" sz="2000" dirty="0" smtClean="0">
                          <a:solidFill>
                            <a:schemeClr val="tx1"/>
                          </a:solidFill>
                          <a:effectLst/>
                        </a:rPr>
                        <a:t>Қазақ</a:t>
                      </a:r>
                      <a:r>
                        <a:rPr lang="kk-KZ" sz="2000" baseline="0" dirty="0" smtClean="0">
                          <a:solidFill>
                            <a:schemeClr val="tx1"/>
                          </a:solidFill>
                          <a:effectLst/>
                        </a:rPr>
                        <a:t> жерінің Батыс  аймағындағы</a:t>
                      </a:r>
                      <a:r>
                        <a:rPr lang="kk-KZ" sz="2000" dirty="0" smtClean="0">
                          <a:solidFill>
                            <a:schemeClr val="tx1"/>
                          </a:solidFill>
                          <a:effectLst/>
                        </a:rPr>
                        <a:t> </a:t>
                      </a:r>
                      <a:r>
                        <a:rPr lang="kk-KZ" sz="2000" dirty="0">
                          <a:solidFill>
                            <a:schemeClr val="tx1"/>
                          </a:solidFill>
                          <a:effectLst/>
                        </a:rPr>
                        <a:t>Еділ мен Жайық </a:t>
                      </a:r>
                      <a:r>
                        <a:rPr lang="kk-KZ" sz="2000" dirty="0" smtClean="0">
                          <a:solidFill>
                            <a:schemeClr val="tx1"/>
                          </a:solidFill>
                          <a:effectLst/>
                        </a:rPr>
                        <a:t>өзендері</a:t>
                      </a:r>
                      <a:r>
                        <a:rPr lang="ru-RU" sz="2000" baseline="0" dirty="0" smtClean="0">
                          <a:solidFill>
                            <a:schemeClr val="tx1"/>
                          </a:solidFill>
                          <a:effectLst/>
                        </a:rPr>
                        <a:t> </a:t>
                      </a:r>
                      <a:r>
                        <a:rPr lang="kk-KZ" sz="2000" dirty="0" smtClean="0">
                          <a:solidFill>
                            <a:schemeClr val="tx1"/>
                          </a:solidFill>
                          <a:effectLst/>
                        </a:rPr>
                        <a:t>аралығы</a:t>
                      </a:r>
                    </a:p>
                    <a:p>
                      <a:pPr algn="l">
                        <a:lnSpc>
                          <a:spcPct val="115000"/>
                        </a:lnSpc>
                        <a:spcAft>
                          <a:spcPts val="0"/>
                        </a:spcAft>
                      </a:pP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6380">
                <a:tc>
                  <a:txBody>
                    <a:bodyPr/>
                    <a:lstStyle/>
                    <a:p>
                      <a:pPr algn="l">
                        <a:lnSpc>
                          <a:spcPct val="115000"/>
                        </a:lnSpc>
                        <a:spcAft>
                          <a:spcPts val="0"/>
                        </a:spcAft>
                      </a:pPr>
                      <a:r>
                        <a:rPr lang="kk-KZ" sz="2000" dirty="0">
                          <a:solidFill>
                            <a:schemeClr val="tx1"/>
                          </a:solidFill>
                          <a:effectLst/>
                        </a:rPr>
                        <a:t>Генерал-поручик барон Игельстром</a:t>
                      </a:r>
                      <a:endParaRPr lang="ru-RU" sz="2000" dirty="0">
                        <a:solidFill>
                          <a:schemeClr val="tx1"/>
                        </a:solidFill>
                        <a:effectLst/>
                      </a:endParaRPr>
                    </a:p>
                    <a:p>
                      <a:pPr algn="l">
                        <a:lnSpc>
                          <a:spcPct val="115000"/>
                        </a:lnSpc>
                        <a:spcAft>
                          <a:spcPts val="0"/>
                        </a:spcAft>
                      </a:pPr>
                      <a:r>
                        <a:rPr lang="kk-KZ" sz="2000" dirty="0">
                          <a:solidFill>
                            <a:schemeClr val="tx1"/>
                          </a:solidFill>
                          <a:effectLst/>
                        </a:rPr>
                        <a:t> </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0350">
                <a:tc>
                  <a:txBody>
                    <a:bodyPr/>
                    <a:lstStyle/>
                    <a:p>
                      <a:pPr algn="l">
                        <a:lnSpc>
                          <a:spcPct val="115000"/>
                        </a:lnSpc>
                        <a:spcAft>
                          <a:spcPts val="0"/>
                        </a:spcAft>
                      </a:pPr>
                      <a:r>
                        <a:rPr lang="kk-KZ" sz="2000" dirty="0">
                          <a:solidFill>
                            <a:schemeClr val="tx1"/>
                          </a:solidFill>
                          <a:effectLst/>
                        </a:rPr>
                        <a:t>Кіші жүз ханы Нұралы </a:t>
                      </a:r>
                      <a:endParaRPr lang="ru-RU" sz="2000" dirty="0">
                        <a:solidFill>
                          <a:schemeClr val="tx1"/>
                        </a:solidFill>
                        <a:effectLst/>
                      </a:endParaRPr>
                    </a:p>
                    <a:p>
                      <a:pPr algn="l">
                        <a:lnSpc>
                          <a:spcPct val="115000"/>
                        </a:lnSpc>
                        <a:spcAft>
                          <a:spcPts val="0"/>
                        </a:spcAft>
                      </a:pPr>
                      <a:r>
                        <a:rPr lang="kk-KZ" sz="2000" dirty="0">
                          <a:solidFill>
                            <a:schemeClr val="tx1"/>
                          </a:solidFill>
                          <a:effectLst/>
                        </a:rPr>
                        <a:t> </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AutoShape 4"/>
          <p:cNvSpPr>
            <a:spLocks noChangeShapeType="1"/>
          </p:cNvSpPr>
          <p:nvPr/>
        </p:nvSpPr>
        <p:spPr bwMode="auto">
          <a:xfrm>
            <a:off x="5186150" y="2088107"/>
            <a:ext cx="2183639" cy="342720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5"/>
          <p:cNvSpPr>
            <a:spLocks noChangeShapeType="1"/>
          </p:cNvSpPr>
          <p:nvPr/>
        </p:nvSpPr>
        <p:spPr bwMode="auto">
          <a:xfrm flipV="1">
            <a:off x="5186147" y="4030463"/>
            <a:ext cx="2183640" cy="735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AutoShape 2"/>
          <p:cNvSpPr>
            <a:spLocks noChangeShapeType="1"/>
          </p:cNvSpPr>
          <p:nvPr/>
        </p:nvSpPr>
        <p:spPr bwMode="auto">
          <a:xfrm flipV="1">
            <a:off x="5186147" y="4890878"/>
            <a:ext cx="2183639" cy="457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9" name="AutoShape 1"/>
          <p:cNvSpPr>
            <a:spLocks noChangeShapeType="1"/>
          </p:cNvSpPr>
          <p:nvPr/>
        </p:nvSpPr>
        <p:spPr bwMode="auto">
          <a:xfrm flipV="1">
            <a:off x="5186147" y="3028496"/>
            <a:ext cx="2183640" cy="267787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0" name="AutoShape 3"/>
          <p:cNvSpPr>
            <a:spLocks noChangeShapeType="1"/>
          </p:cNvSpPr>
          <p:nvPr/>
        </p:nvSpPr>
        <p:spPr bwMode="auto">
          <a:xfrm flipV="1">
            <a:off x="5186150" y="1897039"/>
            <a:ext cx="2183640" cy="1266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p>
        </p:txBody>
      </p:sp>
    </p:spTree>
    <p:extLst>
      <p:ext uri="{BB962C8B-B14F-4D97-AF65-F5344CB8AC3E}">
        <p14:creationId xmlns:p14="http://schemas.microsoft.com/office/powerpoint/2010/main" val="13663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155479385"/>
              </p:ext>
            </p:extLst>
          </p:nvPr>
        </p:nvGraphicFramePr>
        <p:xfrm>
          <a:off x="674428" y="478458"/>
          <a:ext cx="10515600" cy="4306824"/>
        </p:xfrm>
        <a:graphic>
          <a:graphicData uri="http://schemas.openxmlformats.org/drawingml/2006/table">
            <a:tbl>
              <a:tblPr/>
              <a:tblGrid>
                <a:gridCol w="10515600"/>
              </a:tblGrid>
              <a:tr h="0">
                <a:tc>
                  <a:txBody>
                    <a:bodyPr/>
                    <a:lstStyle/>
                    <a:p>
                      <a:pPr algn="l">
                        <a:lnSpc>
                          <a:spcPct val="115000"/>
                        </a:lnSpc>
                        <a:spcAft>
                          <a:spcPts val="1000"/>
                        </a:spcAft>
                      </a:pPr>
                      <a:r>
                        <a:rPr lang="kk-KZ" sz="3200" b="1" dirty="0">
                          <a:effectLst/>
                          <a:latin typeface="Arial" panose="020B0604020202020204" pitchFamily="34" charset="0"/>
                          <a:ea typeface="Calibri" panose="020F0502020204030204" pitchFamily="34" charset="0"/>
                          <a:cs typeface="Times New Roman" panose="02020603050405020304" pitchFamily="18" charset="0"/>
                        </a:rPr>
                        <a:t>«Тар кезең» романында тарихи оқиғаларға байланысты жатжерлік  кірме сөздер, әскери атаулар мен ақ патша </a:t>
                      </a:r>
                      <a:r>
                        <a:rPr lang="kk-KZ" sz="3200" b="1" dirty="0" smtClean="0">
                          <a:effectLst/>
                          <a:latin typeface="Arial" panose="020B0604020202020204" pitchFamily="34" charset="0"/>
                          <a:ea typeface="Calibri" panose="020F0502020204030204" pitchFamily="34" charset="0"/>
                          <a:cs typeface="Times New Roman" panose="02020603050405020304" pitchFamily="18" charset="0"/>
                        </a:rPr>
                        <a:t>заманындағы </a:t>
                      </a:r>
                      <a:r>
                        <a:rPr lang="kk-KZ" sz="3200" b="1" dirty="0">
                          <a:effectLst/>
                          <a:latin typeface="Arial" panose="020B0604020202020204" pitchFamily="34" charset="0"/>
                          <a:ea typeface="Calibri" panose="020F0502020204030204" pitchFamily="34" charset="0"/>
                          <a:cs typeface="Times New Roman" panose="02020603050405020304" pitchFamily="18" charset="0"/>
                        </a:rPr>
                        <a:t>историзмдер  кездеседі.</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kk-KZ" sz="3200" b="1" dirty="0" smtClean="0">
                          <a:effectLst/>
                          <a:latin typeface="Arial" panose="020B0604020202020204" pitchFamily="34" charset="0"/>
                          <a:ea typeface="Calibri" panose="020F0502020204030204" pitchFamily="34" charset="0"/>
                          <a:cs typeface="Times New Roman" panose="02020603050405020304" pitchFamily="18" charset="0"/>
                        </a:rPr>
                        <a:t>2-тапсырма </a:t>
                      </a:r>
                    </a:p>
                    <a:p>
                      <a:pPr algn="l">
                        <a:lnSpc>
                          <a:spcPct val="115000"/>
                        </a:lnSpc>
                        <a:spcAft>
                          <a:spcPts val="1000"/>
                        </a:spcAft>
                      </a:pPr>
                      <a:r>
                        <a:rPr lang="kk-KZ" sz="3200" b="1" dirty="0" smtClean="0">
                          <a:effectLst/>
                          <a:latin typeface="Arial" panose="020B0604020202020204" pitchFamily="34" charset="0"/>
                          <a:ea typeface="Calibri" panose="020F0502020204030204" pitchFamily="34" charset="0"/>
                          <a:cs typeface="Times New Roman" panose="02020603050405020304" pitchFamily="18" charset="0"/>
                        </a:rPr>
                        <a:t>романда кездесетін кірме сөздерді</a:t>
                      </a:r>
                      <a:r>
                        <a:rPr lang="kk-KZ" sz="3200" b="1" baseline="0" dirty="0" smtClean="0">
                          <a:effectLst/>
                          <a:latin typeface="Arial" panose="020B0604020202020204" pitchFamily="34" charset="0"/>
                          <a:ea typeface="Calibri" panose="020F0502020204030204" pitchFamily="34" charset="0"/>
                          <a:cs typeface="Times New Roman" panose="02020603050405020304" pitchFamily="18" charset="0"/>
                        </a:rPr>
                        <a:t> келтіріңіз: </a:t>
                      </a:r>
                      <a:endParaRPr lang="kk-KZ" sz="32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1000"/>
                        </a:spcAft>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2909796482"/>
              </p:ext>
            </p:extLst>
          </p:nvPr>
        </p:nvGraphicFramePr>
        <p:xfrm>
          <a:off x="790054" y="4281732"/>
          <a:ext cx="10155450" cy="1645920"/>
        </p:xfrm>
        <a:graphic>
          <a:graphicData uri="http://schemas.openxmlformats.org/drawingml/2006/table">
            <a:tbl>
              <a:tblPr firstRow="1" bandRow="1">
                <a:tableStyleId>{5C22544A-7EE6-4342-B048-85BDC9FD1C3A}</a:tableStyleId>
              </a:tblPr>
              <a:tblGrid>
                <a:gridCol w="5077725"/>
                <a:gridCol w="5077725"/>
              </a:tblGrid>
              <a:tr h="370840">
                <a:tc>
                  <a:txBody>
                    <a:bodyPr/>
                    <a:lstStyle/>
                    <a:p>
                      <a:r>
                        <a:rPr lang="kk-KZ" sz="3200" dirty="0" smtClean="0"/>
                        <a:t>әскери атаулар мен ұғымдар</a:t>
                      </a:r>
                      <a:endParaRPr lang="ru-RU" sz="3200" dirty="0"/>
                    </a:p>
                  </a:txBody>
                  <a:tcPr/>
                </a:tc>
                <a:tc>
                  <a:txBody>
                    <a:bodyPr/>
                    <a:lstStyle/>
                    <a:p>
                      <a:r>
                        <a:rPr lang="kk-KZ" sz="3200" dirty="0" smtClean="0"/>
                        <a:t>лауазым атаулары</a:t>
                      </a:r>
                      <a:endParaRPr lang="ru-RU" sz="3200" dirty="0"/>
                    </a:p>
                  </a:txBody>
                  <a:tcPr/>
                </a:tc>
              </a:tr>
              <a:tr h="370840">
                <a:tc>
                  <a:txBody>
                    <a:bodyPr/>
                    <a:lstStyle/>
                    <a:p>
                      <a:endParaRPr lang="ru-RU" sz="3200" dirty="0"/>
                    </a:p>
                  </a:txBody>
                  <a:tcPr/>
                </a:tc>
                <a:tc>
                  <a:txBody>
                    <a:bodyPr/>
                    <a:lstStyle/>
                    <a:p>
                      <a:endParaRPr lang="ru-RU" sz="3200" dirty="0"/>
                    </a:p>
                  </a:txBody>
                  <a:tcPr/>
                </a:tc>
              </a:tr>
            </a:tbl>
          </a:graphicData>
        </a:graphic>
      </p:graphicFrame>
    </p:spTree>
    <p:extLst>
      <p:ext uri="{BB962C8B-B14F-4D97-AF65-F5344CB8AC3E}">
        <p14:creationId xmlns:p14="http://schemas.microsoft.com/office/powerpoint/2010/main" val="369610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2065" y="384825"/>
            <a:ext cx="1786258" cy="410882"/>
          </a:xfrm>
          <a:prstGeom prst="rect">
            <a:avLst/>
          </a:prstGeom>
        </p:spPr>
        <p:txBody>
          <a:bodyPr wrap="none">
            <a:spAutoFit/>
          </a:bodyPr>
          <a:lstStyle/>
          <a:p>
            <a:pPr>
              <a:lnSpc>
                <a:spcPct val="115000"/>
              </a:lnSpc>
              <a:spcAft>
                <a:spcPts val="1000"/>
              </a:spcAft>
            </a:pPr>
            <a:r>
              <a:rPr lang="kk-KZ" b="1" dirty="0">
                <a:latin typeface="Arial" panose="020B0604020202020204" pitchFamily="34" charset="0"/>
                <a:ea typeface="Calibri" panose="020F0502020204030204" pitchFamily="34" charset="0"/>
                <a:cs typeface="Times New Roman" panose="02020603050405020304" pitchFamily="18" charset="0"/>
              </a:rPr>
              <a:t>Өзіңді тексер:</a:t>
            </a:r>
          </a:p>
        </p:txBody>
      </p:sp>
      <p:graphicFrame>
        <p:nvGraphicFramePr>
          <p:cNvPr id="3" name="Таблица 2"/>
          <p:cNvGraphicFramePr>
            <a:graphicFrameLocks noGrp="1"/>
          </p:cNvGraphicFramePr>
          <p:nvPr>
            <p:extLst>
              <p:ext uri="{D42A27DB-BD31-4B8C-83A1-F6EECF244321}">
                <p14:modId xmlns:p14="http://schemas.microsoft.com/office/powerpoint/2010/main" val="559271738"/>
              </p:ext>
            </p:extLst>
          </p:nvPr>
        </p:nvGraphicFramePr>
        <p:xfrm>
          <a:off x="810904" y="1225124"/>
          <a:ext cx="10155450" cy="5059680"/>
        </p:xfrm>
        <a:graphic>
          <a:graphicData uri="http://schemas.openxmlformats.org/drawingml/2006/table">
            <a:tbl>
              <a:tblPr firstRow="1" bandRow="1">
                <a:tableStyleId>{5C22544A-7EE6-4342-B048-85BDC9FD1C3A}</a:tableStyleId>
              </a:tblPr>
              <a:tblGrid>
                <a:gridCol w="5077725"/>
                <a:gridCol w="5077725"/>
              </a:tblGrid>
              <a:tr h="370840">
                <a:tc>
                  <a:txBody>
                    <a:bodyPr/>
                    <a:lstStyle/>
                    <a:p>
                      <a:r>
                        <a:rPr lang="kk-KZ" sz="3200" dirty="0" smtClean="0"/>
                        <a:t>әскери атаулар мен ұғымдар</a:t>
                      </a:r>
                      <a:endParaRPr lang="ru-RU" sz="3200" dirty="0"/>
                    </a:p>
                  </a:txBody>
                  <a:tcPr/>
                </a:tc>
                <a:tc>
                  <a:txBody>
                    <a:bodyPr/>
                    <a:lstStyle/>
                    <a:p>
                      <a:r>
                        <a:rPr lang="kk-KZ" sz="3200" dirty="0" smtClean="0"/>
                        <a:t>лауазым атаулары</a:t>
                      </a:r>
                      <a:endParaRPr lang="ru-RU"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3200" b="1" dirty="0" smtClean="0">
                          <a:effectLst/>
                          <a:latin typeface="Arial" panose="020B0604020202020204" pitchFamily="34" charset="0"/>
                          <a:ea typeface="Calibri" panose="020F0502020204030204" pitchFamily="34" charset="0"/>
                          <a:cs typeface="Times New Roman" panose="02020603050405020304" pitchFamily="18" charset="0"/>
                        </a:rPr>
                        <a:t>гусарлар, драгундар полкі, артиллерия, гарнизон, офицер, кавалерия, флот, мундир, гренадер, батальон</a:t>
                      </a:r>
                    </a:p>
                    <a:p>
                      <a:endParaRPr lang="ru-RU" sz="3200" dirty="0"/>
                    </a:p>
                  </a:txBody>
                  <a:tcPr/>
                </a:tc>
                <a:tc>
                  <a:txBody>
                    <a:bodyPr/>
                    <a:lstStyle/>
                    <a:p>
                      <a:r>
                        <a:rPr lang="kk-KZ" sz="3200" b="1" dirty="0" smtClean="0">
                          <a:latin typeface="Arial" panose="020B0604020202020204" pitchFamily="34" charset="0"/>
                          <a:ea typeface="Calibri" panose="020F0502020204030204" pitchFamily="34" charset="0"/>
                        </a:rPr>
                        <a:t>барон, генерал-фельдмаршал,вице-канцлер, князь,дворян, граф, милорд,надворный советник</a:t>
                      </a:r>
                    </a:p>
                    <a:p>
                      <a:endParaRPr lang="ru-RU" sz="3200" dirty="0" smtClean="0"/>
                    </a:p>
                    <a:p>
                      <a:endParaRPr lang="ru-RU" sz="3200" dirty="0"/>
                    </a:p>
                  </a:txBody>
                  <a:tcPr/>
                </a:tc>
              </a:tr>
            </a:tbl>
          </a:graphicData>
        </a:graphic>
      </p:graphicFrame>
    </p:spTree>
    <p:extLst>
      <p:ext uri="{BB962C8B-B14F-4D97-AF65-F5344CB8AC3E}">
        <p14:creationId xmlns:p14="http://schemas.microsoft.com/office/powerpoint/2010/main" val="209239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318" y="750627"/>
            <a:ext cx="10385947" cy="1047979"/>
          </a:xfrm>
          <a:prstGeom prst="rect">
            <a:avLst/>
          </a:prstGeom>
        </p:spPr>
        <p:txBody>
          <a:bodyPr wrap="square">
            <a:spAutoFit/>
          </a:bodyPr>
          <a:lstStyle/>
          <a:p>
            <a:pPr>
              <a:lnSpc>
                <a:spcPct val="115000"/>
              </a:lnSpc>
              <a:spcAft>
                <a:spcPts val="1000"/>
              </a:spcAft>
            </a:pPr>
            <a:r>
              <a:rPr lang="kk-KZ" b="1" dirty="0" smtClean="0"/>
              <a:t>Сырым Датұлы - батырлық істерімен қатар  тапқырлық даналығымен қара қылды қылды қақ жарған әділ би және от ауызды  сөз шебері. Автор стилінде  кездесетін  </a:t>
            </a:r>
            <a:r>
              <a:rPr lang="kk-KZ" b="1" dirty="0"/>
              <a:t>шешендік </a:t>
            </a:r>
            <a:r>
              <a:rPr lang="kk-KZ" b="1" dirty="0" smtClean="0"/>
              <a:t>сөздердің   сәйкестігін табыңыз :</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4049907310"/>
              </p:ext>
            </p:extLst>
          </p:nvPr>
        </p:nvGraphicFramePr>
        <p:xfrm>
          <a:off x="810905" y="2043990"/>
          <a:ext cx="3811427" cy="3785616"/>
        </p:xfrm>
        <a:graphic>
          <a:graphicData uri="http://schemas.openxmlformats.org/drawingml/2006/table">
            <a:tbl>
              <a:tblPr firstRow="1" firstCol="1" bandRow="1"/>
              <a:tblGrid>
                <a:gridCol w="3811427"/>
              </a:tblGrid>
              <a:tr h="160655">
                <a:tc>
                  <a:txBody>
                    <a:bodyPr/>
                    <a:lstStyle/>
                    <a:p>
                      <a:pPr algn="l">
                        <a:lnSpc>
                          <a:spcPct val="115000"/>
                        </a:lnSpc>
                        <a:spcAft>
                          <a:spcPts val="0"/>
                        </a:spcAft>
                      </a:pP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Қарадан хан болсам</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l">
                        <a:lnSpc>
                          <a:spcPct val="115000"/>
                        </a:lnSpc>
                        <a:spcAft>
                          <a:spcPts val="0"/>
                        </a:spcAft>
                      </a:pP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Айырдан нар болсам</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l">
                        <a:lnSpc>
                          <a:spcPct val="115000"/>
                        </a:lnSpc>
                        <a:spcAft>
                          <a:spcPts val="0"/>
                        </a:spcAft>
                      </a:pP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Жоқтан нар болсам</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l">
                        <a:lnSpc>
                          <a:spcPct val="115000"/>
                        </a:lnSpc>
                        <a:spcAft>
                          <a:spcPts val="0"/>
                        </a:spcAft>
                      </a:pP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Ат</a:t>
                      </a:r>
                      <a:r>
                        <a:rPr lang="kk-KZ" sz="24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 басына</a:t>
                      </a:r>
                      <a:r>
                        <a:rPr lang="kk-KZ" sz="2400" b="1" baseline="0" dirty="0" smtClean="0">
                          <a:effectLst/>
                          <a:latin typeface="Calibri" panose="020F0502020204030204" pitchFamily="34" charset="0"/>
                          <a:ea typeface="Calibri" panose="020F0502020204030204" pitchFamily="34" charset="0"/>
                          <a:cs typeface="Times New Roman" panose="02020603050405020304" pitchFamily="18" charset="0"/>
                        </a:rPr>
                        <a:t> күн туса</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pP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Ер басына күн туса</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pP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Көндей қамқа тозса</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pP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Боздан бұрып озса</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pP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Атадан ұл озса</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pPr>
                      <a:r>
                        <a:rPr lang="kk-KZ" sz="2400" b="1" dirty="0" smtClean="0">
                          <a:effectLst/>
                          <a:latin typeface="Calibri" panose="020F0502020204030204" pitchFamily="34" charset="0"/>
                          <a:ea typeface="Calibri" panose="020F0502020204030204" pitchFamily="34" charset="0"/>
                          <a:cs typeface="Times New Roman" panose="02020603050405020304" pitchFamily="18" charset="0"/>
                        </a:rPr>
                        <a:t>Анадан қыз озса</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761025943"/>
              </p:ext>
            </p:extLst>
          </p:nvPr>
        </p:nvGraphicFramePr>
        <p:xfrm>
          <a:off x="7075227" y="1975750"/>
          <a:ext cx="3811427" cy="3855720"/>
        </p:xfrm>
        <a:graphic>
          <a:graphicData uri="http://schemas.openxmlformats.org/drawingml/2006/table">
            <a:tbl>
              <a:tblPr firstRow="1" firstCol="1" bandRow="1"/>
              <a:tblGrid>
                <a:gridCol w="3811427"/>
              </a:tblGrid>
              <a:tr h="160655">
                <a:tc>
                  <a:txBody>
                    <a:bodyPr/>
                    <a:lstStyle/>
                    <a:p>
                      <a:pPr algn="l">
                        <a:lnSpc>
                          <a:spcPct val="115000"/>
                        </a:lnSpc>
                        <a:spcAft>
                          <a:spcPts val="0"/>
                        </a:spcAft>
                        <a:tabLst>
                          <a:tab pos="4007485" algn="l"/>
                        </a:tabLst>
                      </a:pPr>
                      <a:r>
                        <a:rPr lang="kk-KZ" sz="2000" b="1" dirty="0">
                          <a:effectLst/>
                          <a:latin typeface="Arial" panose="020B0604020202020204" pitchFamily="34" charset="0"/>
                          <a:ea typeface="Calibri" panose="020F0502020204030204" pitchFamily="34" charset="0"/>
                          <a:cs typeface="Times New Roman" panose="02020603050405020304" pitchFamily="18" charset="0"/>
                        </a:rPr>
                        <a:t>Зеректігі болар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l">
                        <a:lnSpc>
                          <a:spcPct val="115000"/>
                        </a:lnSpc>
                        <a:spcAft>
                          <a:spcPts val="0"/>
                        </a:spcAft>
                        <a:tabLst>
                          <a:tab pos="4007485" algn="l"/>
                        </a:tabLst>
                      </a:pPr>
                      <a:r>
                        <a:rPr lang="kk-KZ" sz="2000" b="1" dirty="0">
                          <a:effectLst/>
                          <a:latin typeface="Arial" panose="020B0604020202020204" pitchFamily="34" charset="0"/>
                          <a:ea typeface="Calibri" panose="020F0502020204030204" pitchFamily="34" charset="0"/>
                          <a:cs typeface="Times New Roman" panose="02020603050405020304" pitchFamily="18" charset="0"/>
                        </a:rPr>
                        <a:t>Күтімі кеткен болар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l">
                        <a:lnSpc>
                          <a:spcPct val="115000"/>
                        </a:lnSpc>
                        <a:spcAft>
                          <a:spcPts val="0"/>
                        </a:spcAft>
                        <a:tabLst>
                          <a:tab pos="4007485" algn="l"/>
                        </a:tabLst>
                      </a:pPr>
                      <a:r>
                        <a:rPr lang="kk-KZ" sz="2000" b="1" dirty="0">
                          <a:effectLst/>
                          <a:latin typeface="Arial" panose="020B0604020202020204" pitchFamily="34" charset="0"/>
                          <a:ea typeface="Calibri" panose="020F0502020204030204" pitchFamily="34" charset="0"/>
                          <a:cs typeface="Times New Roman" panose="02020603050405020304" pitchFamily="18" charset="0"/>
                        </a:rPr>
                        <a:t>Жүйріктігі болар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l">
                        <a:lnSpc>
                          <a:spcPct val="115000"/>
                        </a:lnSpc>
                        <a:spcAft>
                          <a:spcPts val="0"/>
                        </a:spcAft>
                        <a:tabLst>
                          <a:tab pos="4007485" algn="l"/>
                        </a:tabLst>
                      </a:pPr>
                      <a:r>
                        <a:rPr lang="kk-KZ" sz="2000" b="1" dirty="0">
                          <a:effectLst/>
                          <a:latin typeface="Arial" panose="020B0604020202020204" pitchFamily="34" charset="0"/>
                          <a:ea typeface="Calibri" panose="020F0502020204030204" pitchFamily="34" charset="0"/>
                          <a:cs typeface="Times New Roman" panose="02020603050405020304" pitchFamily="18" charset="0"/>
                        </a:rPr>
                        <a:t>Халқым қалаған шығар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tabLst>
                          <a:tab pos="4007485" algn="l"/>
                        </a:tabLst>
                      </a:pPr>
                      <a:r>
                        <a:rPr lang="kk-KZ" sz="2000" b="1" dirty="0">
                          <a:effectLst/>
                          <a:latin typeface="Arial" panose="020B0604020202020204" pitchFamily="34" charset="0"/>
                          <a:ea typeface="Calibri" panose="020F0502020204030204" pitchFamily="34" charset="0"/>
                          <a:cs typeface="Times New Roman" panose="02020603050405020304" pitchFamily="18" charset="0"/>
                        </a:rPr>
                        <a:t>Еректігі болар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tabLst>
                          <a:tab pos="4007485" algn="l"/>
                        </a:tabLst>
                      </a:pPr>
                      <a:r>
                        <a:rPr lang="kk-KZ" sz="2000" b="1" dirty="0">
                          <a:effectLst/>
                          <a:latin typeface="Arial" panose="020B0604020202020204" pitchFamily="34" charset="0"/>
                          <a:ea typeface="Calibri" panose="020F0502020204030204" pitchFamily="34" charset="0"/>
                          <a:cs typeface="Times New Roman" panose="02020603050405020304" pitchFamily="18" charset="0"/>
                        </a:rPr>
                        <a:t>Еіткпенен су кешер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tabLst>
                          <a:tab pos="4007485" algn="l"/>
                        </a:tabLst>
                      </a:pPr>
                      <a:r>
                        <a:rPr lang="kk-KZ" sz="2000" b="1" dirty="0">
                          <a:effectLst/>
                          <a:latin typeface="Arial" panose="020B0604020202020204" pitchFamily="34" charset="0"/>
                          <a:ea typeface="Calibri" panose="020F0502020204030204" pitchFamily="34" charset="0"/>
                          <a:cs typeface="Times New Roman" panose="02020603050405020304" pitchFamily="18" charset="0"/>
                        </a:rPr>
                        <a:t>Атам қазақ үлектей жараған шығар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tabLst>
                          <a:tab pos="4007485" algn="l"/>
                        </a:tabLst>
                      </a:pPr>
                      <a:r>
                        <a:rPr lang="kk-KZ" sz="2000" b="1" dirty="0">
                          <a:effectLst/>
                          <a:latin typeface="Arial" panose="020B0604020202020204" pitchFamily="34" charset="0"/>
                          <a:ea typeface="Calibri" panose="020F0502020204030204" pitchFamily="34" charset="0"/>
                          <a:cs typeface="Times New Roman" panose="02020603050405020304" pitchFamily="18" charset="0"/>
                        </a:rPr>
                        <a:t>Ауыздықпен су ішер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lgn="l">
                        <a:lnSpc>
                          <a:spcPct val="115000"/>
                        </a:lnSpc>
                        <a:spcAft>
                          <a:spcPts val="0"/>
                        </a:spcAft>
                        <a:tabLst>
                          <a:tab pos="4007485" algn="l"/>
                        </a:tabLst>
                      </a:pPr>
                      <a:r>
                        <a:rPr lang="kk-KZ" sz="2000" b="1" dirty="0">
                          <a:effectLst/>
                          <a:latin typeface="Arial" panose="020B0604020202020204" pitchFamily="34" charset="0"/>
                          <a:ea typeface="Calibri" panose="020F0502020204030204" pitchFamily="34" charset="0"/>
                          <a:cs typeface="Times New Roman" panose="02020603050405020304" pitchFamily="18" charset="0"/>
                        </a:rPr>
                        <a:t>Құдайым қараған </a:t>
                      </a:r>
                      <a:r>
                        <a:rPr lang="kk-KZ" sz="2000" b="1" dirty="0" smtClean="0">
                          <a:effectLst/>
                          <a:latin typeface="Arial" panose="020B0604020202020204" pitchFamily="34" charset="0"/>
                          <a:ea typeface="Calibri" panose="020F0502020204030204" pitchFamily="34" charset="0"/>
                          <a:cs typeface="Times New Roman" panose="02020603050405020304" pitchFamily="18" charset="0"/>
                        </a:rPr>
                        <a:t>шығар</a:t>
                      </a:r>
                      <a:endParaRPr lang="ru-RU" sz="20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0"/>
                        </a:spcAft>
                        <a:tabLst>
                          <a:tab pos="4007485" algn="l"/>
                        </a:tabLs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765599240"/>
              </p:ext>
            </p:extLst>
          </p:nvPr>
        </p:nvGraphicFramePr>
        <p:xfrm>
          <a:off x="2297373" y="6134568"/>
          <a:ext cx="6951260" cy="420624"/>
        </p:xfrm>
        <a:graphic>
          <a:graphicData uri="http://schemas.openxmlformats.org/drawingml/2006/table">
            <a:tbl>
              <a:tblPr firstRow="1" firstCol="1" bandRow="1">
                <a:tableStyleId>{5C22544A-7EE6-4342-B048-85BDC9FD1C3A}</a:tableStyleId>
              </a:tblPr>
              <a:tblGrid>
                <a:gridCol w="915802"/>
                <a:gridCol w="6035458"/>
              </a:tblGrid>
              <a:tr h="143599">
                <a:tc>
                  <a:txBody>
                    <a:bodyPr/>
                    <a:lstStyle/>
                    <a:p>
                      <a:pPr marL="342900" lvl="0" indent="-342900" algn="l">
                        <a:spcAft>
                          <a:spcPts val="0"/>
                        </a:spcAft>
                        <a:buFont typeface="Wingdings" panose="05000000000000000000" pitchFamily="2" charset="2"/>
                        <a:buChar char=""/>
                      </a:pPr>
                      <a:r>
                        <a:rPr lang="kk-KZ"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kk-KZ" sz="2400" dirty="0" smtClean="0">
                          <a:effectLst/>
                          <a:latin typeface="Times New Roman" panose="02020603050405020304" pitchFamily="18" charset="0"/>
                          <a:ea typeface="+mn-ea"/>
                          <a:cs typeface="Times New Roman" panose="02020603050405020304" pitchFamily="18" charset="0"/>
                        </a:rPr>
                        <a:t>Шешендік</a:t>
                      </a:r>
                      <a:r>
                        <a:rPr lang="kk-KZ" sz="2400" baseline="0" dirty="0" smtClean="0">
                          <a:effectLst/>
                          <a:latin typeface="Times New Roman" panose="02020603050405020304" pitchFamily="18" charset="0"/>
                          <a:ea typeface="+mn-ea"/>
                          <a:cs typeface="Times New Roman" panose="02020603050405020304" pitchFamily="18" charset="0"/>
                        </a:rPr>
                        <a:t> сөздерді сәйкестендіреді</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018026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869</Words>
  <Application>Microsoft Office PowerPoint</Application>
  <PresentationFormat>Широкоэкранный</PresentationFormat>
  <Paragraphs>129</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37</cp:revision>
  <dcterms:created xsi:type="dcterms:W3CDTF">2021-04-17T16:32:09Z</dcterms:created>
  <dcterms:modified xsi:type="dcterms:W3CDTF">2021-04-26T19:25:32Z</dcterms:modified>
</cp:coreProperties>
</file>