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_rels/presentation.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png" ContentType="image/png"/>
  <Override PartName="/ppt/media/image2.jpeg" ContentType="image/jpeg"/>
  <Override PartName="/ppt/media/image3.png" ContentType="image/png"/>
  <Override PartName="/ppt/media/image5.jpeg" ContentType="image/jpeg"/>
  <Override PartName="/ppt/media/image4.png" ContentType="image/png"/>
  <Override PartName="/ppt/media/image6.png" ContentType="image/png"/>
  <Override PartName="/ppt/media/image7.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6A5C04B-98D5-4A7E-A7B6-EAFB0EE4A590}"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Times New Roman"/>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Times New Roman"/>
              </a:rPr>
              <a:t>&lt;date/time&gt;</a:t>
            </a:r>
            <a:endParaRPr b="0" lang="ru-RU" sz="1200" strike="noStrike" u="none">
              <a:solidFill>
                <a:srgbClr val="000000"/>
              </a:solidFill>
              <a:uFillTx/>
              <a:latin typeface="Times New Roman"/>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Times New Roman"/>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2112D11-7A6F-4987-9D55-6D825309C48D}" type="slidenum">
              <a:rPr b="0" lang="ru-RU" sz="1200" strike="noStrike" u="none">
                <a:solidFill>
                  <a:srgbClr val="898989"/>
                </a:solidFill>
                <a:uFillTx/>
                <a:latin typeface="Times New Roman"/>
              </a:rPr>
              <a:t>&lt;number&gt;</a:t>
            </a:fld>
            <a:endParaRPr b="0" lang="ru-RU"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6"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png"/><Relationship Id="rId3"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image" Target="../media/image6.png"/><Relationship Id="rId3"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hyperlink" Target="https://kk.wikipedia.org/wiki/&#1051;&#1072;&#1090;&#1099;&#1085;_&#1090;&#1110;&#1083;&#1110;" TargetMode="External"/><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 name="Прямая соединительная линия 9"/>
          <p:cNvSpPr/>
          <p:nvPr/>
        </p:nvSpPr>
        <p:spPr>
          <a:xfrm>
            <a:off x="447840" y="6458040"/>
            <a:ext cx="11058480" cy="0"/>
          </a:xfrm>
          <a:prstGeom prst="line">
            <a:avLst/>
          </a:prstGeom>
          <a:ln w="7632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8" name="Прямая соединительная линия 15"/>
          <p:cNvSpPr/>
          <p:nvPr/>
        </p:nvSpPr>
        <p:spPr>
          <a:xfrm>
            <a:off x="223920" y="6686640"/>
            <a:ext cx="11744280" cy="0"/>
          </a:xfrm>
          <a:prstGeom prst="line">
            <a:avLst/>
          </a:prstGeom>
          <a:ln w="7632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9" name="Прямая соединительная линия 16"/>
          <p:cNvSpPr/>
          <p:nvPr/>
        </p:nvSpPr>
        <p:spPr>
          <a:xfrm flipV="1">
            <a:off x="447840" y="456840"/>
            <a:ext cx="0" cy="5915160"/>
          </a:xfrm>
          <a:prstGeom prst="line">
            <a:avLst/>
          </a:prstGeom>
          <a:ln w="7632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0" name="Прямая соединительная линия 17"/>
          <p:cNvSpPr/>
          <p:nvPr/>
        </p:nvSpPr>
        <p:spPr>
          <a:xfrm flipV="1">
            <a:off x="209520" y="142560"/>
            <a:ext cx="0" cy="6543720"/>
          </a:xfrm>
          <a:prstGeom prst="line">
            <a:avLst/>
          </a:prstGeom>
          <a:ln w="7632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1" name="TextBox 8"/>
          <p:cNvSpPr/>
          <p:nvPr/>
        </p:nvSpPr>
        <p:spPr>
          <a:xfrm>
            <a:off x="1235160" y="792000"/>
            <a:ext cx="10194840" cy="39355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120ec2"/>
                </a:solidFill>
                <a:uFillTx/>
                <a:latin typeface="Times New Roman"/>
                <a:ea typeface="Times New Roman"/>
              </a:rPr>
              <a:t>Қазақ әдебиеті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120ec2"/>
                </a:solidFill>
                <a:uFillTx/>
                <a:latin typeface="Times New Roman"/>
                <a:ea typeface="Times New Roman"/>
              </a:rPr>
              <a:t>9-сынып</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120ec2"/>
                </a:solidFill>
                <a:uFillTx/>
                <a:latin typeface="Times New Roman"/>
                <a:ea typeface="Calibri"/>
              </a:rPr>
              <a:t>Бөлім: </a:t>
            </a:r>
            <a:r>
              <a:rPr b="1" lang="kk-KZ" sz="3600" strike="noStrike" u="none">
                <a:solidFill>
                  <a:srgbClr val="120ec2"/>
                </a:solidFill>
                <a:uFillTx/>
                <a:latin typeface="Times New Roman"/>
                <a:ea typeface="Calibri"/>
              </a:rPr>
              <a:t>«Адам жанының құпиясы»</a:t>
            </a:r>
            <a:endParaRPr b="0" lang="ru-RU" sz="3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120ec2"/>
                </a:solidFill>
                <a:uFillTx/>
                <a:latin typeface="Times New Roman"/>
                <a:ea typeface="Times New Roman"/>
              </a:rPr>
              <a:t>Тақырып: </a:t>
            </a:r>
            <a:r>
              <a:rPr b="1" lang="kk-KZ" sz="2800" strike="noStrike" u="none">
                <a:solidFill>
                  <a:srgbClr val="120ec2"/>
                </a:solidFill>
                <a:uFillTx/>
                <a:latin typeface="Times New Roman"/>
                <a:ea typeface="Times New Roman"/>
              </a:rPr>
              <a:t>Төлеген Айбергенов «Сағыныш» өлеңі</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Text Placeholder 1"/>
          <p:cNvSpPr/>
          <p:nvPr/>
        </p:nvSpPr>
        <p:spPr>
          <a:xfrm>
            <a:off x="1189080" y="722160"/>
            <a:ext cx="1839960" cy="49716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3-тапсырма</a:t>
            </a:r>
            <a:endParaRPr b="0" lang="ru-RU" sz="2400" strike="noStrike" u="none">
              <a:solidFill>
                <a:srgbClr val="000000"/>
              </a:solidFill>
              <a:uFillTx/>
              <a:latin typeface="Calibri"/>
            </a:endParaRPr>
          </a:p>
        </p:txBody>
      </p:sp>
      <p:sp>
        <p:nvSpPr>
          <p:cNvPr id="73" name="Прямоугольник: скругленные углы 10"/>
          <p:cNvSpPr/>
          <p:nvPr/>
        </p:nvSpPr>
        <p:spPr>
          <a:xfrm>
            <a:off x="633240" y="2629080"/>
            <a:ext cx="10863360" cy="2438280"/>
          </a:xfrm>
          <a:prstGeom prst="roundRect">
            <a:avLst>
              <a:gd name="adj" fmla="val 16667"/>
            </a:avLst>
          </a:prstGeom>
          <a:solidFill>
            <a:srgbClr val="ffffff"/>
          </a:solidFill>
          <a:ln w="38160">
            <a:solidFill>
              <a:srgbClr val="120ec2"/>
            </a:solidFill>
            <a:miter/>
          </a:ln>
        </p:spPr>
        <p:style>
          <a:lnRef idx="0"/>
          <a:fillRef idx="0"/>
          <a:effectRef idx="0"/>
          <a:fontRef idx="minor"/>
        </p:style>
        <p:txBody>
          <a:bodyPr lIns="90000" rIns="90000" tIns="46800" bIns="46800" anchor="ctr">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4" name="TextBox 6"/>
          <p:cNvSpPr/>
          <p:nvPr/>
        </p:nvSpPr>
        <p:spPr>
          <a:xfrm>
            <a:off x="633240" y="5210280"/>
            <a:ext cx="56930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20ec2"/>
                </a:solidFill>
                <a:uFillTx/>
                <a:latin typeface="Times New Roman"/>
                <a:ea typeface="Times New Roman"/>
              </a:rPr>
              <a:t>Дескриптор:</a:t>
            </a:r>
            <a:r>
              <a:rPr b="0" lang="kk-KZ" sz="1800" strike="noStrike" u="none">
                <a:solidFill>
                  <a:srgbClr val="120ec2"/>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 Көркемдегіш құралдарды негізге алады;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 Автордың өлең жазудағы ерекшелігін анықтайды;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 Автор стиліне баға береді.</a:t>
            </a:r>
            <a:endParaRPr b="0" lang="ru-RU" sz="1800" strike="noStrike" u="none">
              <a:solidFill>
                <a:srgbClr val="000000"/>
              </a:solidFill>
              <a:uFillTx/>
              <a:latin typeface="Calibri"/>
            </a:endParaRPr>
          </a:p>
        </p:txBody>
      </p:sp>
      <p:pic>
        <p:nvPicPr>
          <p:cNvPr id="75" name="Picture 9" descr="Будильник — Википедия"/>
          <p:cNvPicPr/>
          <p:nvPr/>
        </p:nvPicPr>
        <p:blipFill>
          <a:blip r:embed="rId1"/>
          <a:stretch/>
        </p:blipFill>
        <p:spPr>
          <a:xfrm>
            <a:off x="10085400" y="5116680"/>
            <a:ext cx="1325520" cy="1439640"/>
          </a:xfrm>
          <a:prstGeom prst="rect">
            <a:avLst/>
          </a:prstGeom>
          <a:ln w="0">
            <a:noFill/>
          </a:ln>
        </p:spPr>
      </p:pic>
      <p:sp>
        <p:nvSpPr>
          <p:cNvPr id="76" name="Text Placeholder 1"/>
          <p:cNvSpPr/>
          <p:nvPr/>
        </p:nvSpPr>
        <p:spPr>
          <a:xfrm>
            <a:off x="10347480" y="5934240"/>
            <a:ext cx="887400" cy="4014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20ec2"/>
                </a:solidFill>
                <a:uFillTx/>
                <a:latin typeface="Times New Roman"/>
                <a:ea typeface="Tahoma"/>
              </a:rPr>
              <a:t>3</a:t>
            </a:r>
            <a:r>
              <a:rPr b="1" lang="kk-KZ" sz="2000" strike="noStrike" u="none">
                <a:solidFill>
                  <a:srgbClr val="120ec2"/>
                </a:solidFill>
                <a:uFillTx/>
                <a:latin typeface="Times New Roman"/>
                <a:ea typeface="Tahoma"/>
              </a:rPr>
              <a:t> мин</a:t>
            </a:r>
            <a:endParaRPr b="0" lang="ru-RU" sz="2000" strike="noStrike" u="none">
              <a:solidFill>
                <a:srgbClr val="000000"/>
              </a:solidFill>
              <a:uFillTx/>
              <a:latin typeface="Calibri"/>
            </a:endParaRPr>
          </a:p>
        </p:txBody>
      </p:sp>
      <p:sp>
        <p:nvSpPr>
          <p:cNvPr id="77" name="Text Placeholder 1"/>
          <p:cNvSpPr/>
          <p:nvPr/>
        </p:nvSpPr>
        <p:spPr>
          <a:xfrm>
            <a:off x="1306440" y="376200"/>
            <a:ext cx="1841400" cy="4968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«Анықта»</a:t>
            </a:r>
            <a:endParaRPr b="0" lang="ru-RU" sz="2400" strike="noStrike" u="none">
              <a:solidFill>
                <a:srgbClr val="000000"/>
              </a:solidFill>
              <a:uFillTx/>
              <a:latin typeface="Calibri"/>
            </a:endParaRPr>
          </a:p>
        </p:txBody>
      </p:sp>
      <p:sp>
        <p:nvSpPr>
          <p:cNvPr id="78" name="TextBox 11"/>
          <p:cNvSpPr/>
          <p:nvPr/>
        </p:nvSpPr>
        <p:spPr>
          <a:xfrm>
            <a:off x="363600" y="1332000"/>
            <a:ext cx="11828520" cy="1068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333333"/>
                </a:solidFill>
                <a:uFillTx/>
                <a:latin typeface="Times New Roman"/>
                <a:ea typeface="Times New Roman"/>
              </a:rPr>
              <a:t>Сағынбай барсаң, теңіз де сенің тебіренбес жастық шағындай, /19/        Үмітке толы, арманға  толы әр жерде бір түп қарағай, /18/</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333333"/>
                </a:solidFill>
                <a:uFillTx/>
                <a:latin typeface="Times New Roman"/>
                <a:ea typeface="Times New Roman"/>
              </a:rPr>
              <a:t>Бұлбұлдың даусын есіте  алмайсың, бауларға кірсең сағынбай. /19/        Сағынбай жүрсе қалуы  мүмкін жамырасуға жарамай. /18/</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333333"/>
                </a:solidFill>
                <a:uFillTx/>
                <a:latin typeface="Times New Roman"/>
                <a:ea typeface="Times New Roman"/>
              </a:rPr>
              <a:t>Сағынбай барсаң, таулар да сенің алдыңнан шықпас асқақтап. /18/         Биікте тұрған </a:t>
            </a:r>
            <a:r>
              <a:rPr b="1" lang="ru-RU" sz="1600" strike="noStrike" u="none">
                <a:solidFill>
                  <a:srgbClr val="333333"/>
                </a:solidFill>
                <a:uFillTx/>
                <a:latin typeface="Times New Roman"/>
                <a:ea typeface="Times New Roman"/>
              </a:rPr>
              <a:t>таулар</a:t>
            </a:r>
            <a:r>
              <a:rPr b="0" lang="ru-RU" sz="1600" strike="noStrike" u="none">
                <a:solidFill>
                  <a:srgbClr val="333333"/>
                </a:solidFill>
                <a:uFillTx/>
                <a:latin typeface="Times New Roman"/>
                <a:ea typeface="Times New Roman"/>
              </a:rPr>
              <a:t> да мынау нұрына таңның боялған /18/</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333333"/>
                </a:solidFill>
                <a:uFillTx/>
                <a:latin typeface="Times New Roman"/>
                <a:ea typeface="Times New Roman"/>
              </a:rPr>
              <a:t>Ойлауың мүмкін дүниені мынау кеткен екен деп тас қаптап… /19/          Сені мен менің ғасырлап күткен сағынышымнан </a:t>
            </a:r>
            <a:r>
              <a:rPr b="1" lang="ru-RU" sz="1600" strike="noStrike" u="none">
                <a:solidFill>
                  <a:srgbClr val="333333"/>
                </a:solidFill>
                <a:uFillTx/>
                <a:latin typeface="Times New Roman"/>
                <a:ea typeface="Times New Roman"/>
              </a:rPr>
              <a:t>оянған./</a:t>
            </a:r>
            <a:r>
              <a:rPr b="0" lang="ru-RU" sz="1600" strike="noStrike" u="none">
                <a:solidFill>
                  <a:srgbClr val="333333"/>
                </a:solidFill>
                <a:uFillTx/>
                <a:latin typeface="Times New Roman"/>
                <a:ea typeface="Times New Roman"/>
              </a:rPr>
              <a:t>18/</a:t>
            </a:r>
            <a:endParaRPr b="0" lang="ru-RU" sz="1600" strike="noStrike" u="none">
              <a:solidFill>
                <a:srgbClr val="000000"/>
              </a:solidFill>
              <a:uFillTx/>
              <a:latin typeface="Calibri"/>
            </a:endParaRPr>
          </a:p>
        </p:txBody>
      </p:sp>
      <p:sp>
        <p:nvSpPr>
          <p:cNvPr id="79" name="TextBox 11"/>
          <p:cNvSpPr/>
          <p:nvPr/>
        </p:nvSpPr>
        <p:spPr>
          <a:xfrm>
            <a:off x="3146400" y="260280"/>
            <a:ext cx="8474040" cy="1008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120ec2"/>
                </a:solidFill>
                <a:uFillTx/>
                <a:latin typeface="Times New Roman"/>
                <a:ea typeface="Times New Roman"/>
              </a:rPr>
              <a:t>Өлең құрылысы мен көркемдегіш құралдарды негізге ала отырып, автор стилін, оның өлең жазудағы өзіндік ерекшелігін анықтаңыздар. Автор стиліне баға беріңіздер. </a:t>
            </a:r>
            <a:endParaRPr b="0" lang="ru-RU" sz="20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 Placeholder 1"/>
          <p:cNvSpPr/>
          <p:nvPr/>
        </p:nvSpPr>
        <p:spPr>
          <a:xfrm>
            <a:off x="676440" y="192240"/>
            <a:ext cx="1882440" cy="4968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Жауабы:</a:t>
            </a:r>
            <a:endParaRPr b="0" lang="ru-RU" sz="2400" strike="noStrike" u="none">
              <a:solidFill>
                <a:srgbClr val="000000"/>
              </a:solidFill>
              <a:uFillTx/>
              <a:latin typeface="Calibri"/>
            </a:endParaRPr>
          </a:p>
        </p:txBody>
      </p:sp>
      <p:sp>
        <p:nvSpPr>
          <p:cNvPr id="81" name="TextBox 5"/>
          <p:cNvSpPr/>
          <p:nvPr/>
        </p:nvSpPr>
        <p:spPr>
          <a:xfrm>
            <a:off x="3048120" y="1908000"/>
            <a:ext cx="6095880" cy="661680"/>
          </a:xfrm>
          <a:prstGeom prst="rect">
            <a:avLst/>
          </a:prstGeom>
          <a:noFill/>
          <a:ln w="0">
            <a:noFill/>
          </a:ln>
        </p:spPr>
        <p:style>
          <a:lnRef idx="0"/>
          <a:fillRef idx="0"/>
          <a:effectRef idx="0"/>
          <a:fontRef idx="minor"/>
        </p:style>
        <p:txBody>
          <a:bodyPr lIns="90000" rIns="90000" tIns="46800" bIns="46800" anchor="t">
            <a:sp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p:txBody>
      </p:sp>
      <p:sp>
        <p:nvSpPr>
          <p:cNvPr id="82" name="Прямоугольник: скругленные углы 6"/>
          <p:cNvSpPr/>
          <p:nvPr/>
        </p:nvSpPr>
        <p:spPr>
          <a:xfrm>
            <a:off x="533520" y="689040"/>
            <a:ext cx="11201400" cy="5789520"/>
          </a:xfrm>
          <a:prstGeom prst="roundRect">
            <a:avLst>
              <a:gd name="adj" fmla="val 16667"/>
            </a:avLst>
          </a:prstGeom>
          <a:solidFill>
            <a:srgbClr val="ffffff"/>
          </a:solidFill>
          <a:ln w="76320">
            <a:solidFill>
              <a:srgbClr val="120ec2"/>
            </a:solidFill>
            <a:miter/>
          </a:ln>
        </p:spPr>
        <p:style>
          <a:lnRef idx="0"/>
          <a:fillRef idx="0"/>
          <a:effectRef idx="0"/>
          <a:fontRef idx="minor"/>
        </p:style>
        <p:txBody>
          <a:bodyPr lIns="90000" rIns="90000" tIns="46800" bIns="46800" anchor="ctr">
            <a:norm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3" name="TextBox 5"/>
          <p:cNvSpPr/>
          <p:nvPr/>
        </p:nvSpPr>
        <p:spPr>
          <a:xfrm>
            <a:off x="814320" y="906480"/>
            <a:ext cx="10639440" cy="55803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333333"/>
                </a:solidFill>
                <a:uFillTx/>
                <a:latin typeface="Times New Roman"/>
                <a:ea typeface="Times New Roman"/>
              </a:rPr>
              <a:t>         </a:t>
            </a:r>
            <a:r>
              <a:rPr b="0" lang="ru-RU" sz="1800" strike="noStrike" u="none">
                <a:solidFill>
                  <a:srgbClr val="000000"/>
                </a:solidFill>
                <a:uFillTx/>
                <a:latin typeface="Times New Roman"/>
                <a:ea typeface="Times New Roman"/>
              </a:rPr>
              <a:t>Ең әуелгі ерекшелікті өлең құрылысынан байқаймыз, өлең  тармақтары 18-19 буыннан  құрылған, соған сәйкес </a:t>
            </a:r>
            <a:r>
              <a:rPr b="0" lang="kk-KZ" sz="1800" strike="noStrike" u="none">
                <a:solidFill>
                  <a:srgbClr val="000000"/>
                </a:solidFill>
                <a:uFillTx/>
                <a:latin typeface="Times New Roman"/>
                <a:ea typeface="Calibri"/>
              </a:rPr>
              <a:t>тармақтың белгілі бір дауыс ырғағымен бөлінуі де (бунақ) </a:t>
            </a:r>
            <a:r>
              <a:rPr b="0" lang="en-US" sz="1800" strike="noStrike" u="none">
                <a:solidFill>
                  <a:srgbClr val="000000"/>
                </a:solidFill>
                <a:uFillTx/>
                <a:latin typeface="Times New Roman"/>
                <a:ea typeface="Calibri"/>
              </a:rPr>
              <a:t>7-8 </a:t>
            </a:r>
            <a:r>
              <a:rPr b="0" lang="kk-KZ" sz="1800" strike="noStrike" u="none">
                <a:solidFill>
                  <a:srgbClr val="000000"/>
                </a:solidFill>
                <a:uFillTx/>
                <a:latin typeface="Times New Roman"/>
                <a:ea typeface="Calibri"/>
              </a:rPr>
              <a:t>не</a:t>
            </a:r>
            <a:r>
              <a:rPr b="0" lang="en-US" sz="1800" strike="noStrike" u="none">
                <a:solidFill>
                  <a:srgbClr val="000000"/>
                </a:solidFill>
                <a:uFillTx/>
                <a:latin typeface="Times New Roman"/>
                <a:ea typeface="Calibri"/>
              </a:rPr>
              <a:t> 11</a:t>
            </a:r>
            <a:r>
              <a:rPr b="0" lang="kk-KZ" sz="1800" strike="noStrike" u="none">
                <a:solidFill>
                  <a:srgbClr val="000000"/>
                </a:solidFill>
                <a:uFillTx/>
                <a:latin typeface="Times New Roman"/>
                <a:ea typeface="Calibri"/>
              </a:rPr>
              <a:t> буынды өлеңдердегідей </a:t>
            </a:r>
            <a:r>
              <a:rPr b="0" lang="ru-RU" sz="1800" strike="noStrike" u="none">
                <a:solidFill>
                  <a:srgbClr val="000000"/>
                </a:solidFill>
                <a:uFillTx/>
                <a:latin typeface="Times New Roman"/>
                <a:ea typeface="Calibri"/>
              </a:rPr>
              <a:t>2</a:t>
            </a:r>
            <a:r>
              <a:rPr b="0" lang="kk-KZ" sz="1800" strike="noStrike" u="none">
                <a:solidFill>
                  <a:srgbClr val="000000"/>
                </a:solidFill>
                <a:uFillTx/>
                <a:latin typeface="Times New Roman"/>
                <a:ea typeface="Calibri"/>
              </a:rPr>
              <a:t> не 3 бунақты емес, 4 бунақты. Өлең 1 және 2, 3 және 4 тармақтардағы сөздердің өзара үндесуінен (а, а, б, б) егіз ұйқаспен құрылған 14 шумақтан тұрады.</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Өлеңді «Сағындым, жаным, мен сені!» деп бастап, жан сырын айтып, алдыңда ақтарылып сала берген ақ жүректі ақын бірден сенің сырласыңа, мұңдасыңа айналады. Автор адамның ұлылығын, ойының даналығын, махаббатының баяндылығын сағыныш деген сезімнің ақыл-таразысына салып өлшейді.</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Лексикалық тұрғыдан таза қазақ тілінің байлығын еркін қолданып, </a:t>
            </a:r>
            <a:r>
              <a:rPr b="0" lang="ru-RU" sz="1800" strike="noStrike" u="none">
                <a:solidFill>
                  <a:srgbClr val="000000"/>
                </a:solidFill>
                <a:uFillTx/>
                <a:latin typeface="Times New Roman"/>
                <a:ea typeface="Times New Roman"/>
              </a:rPr>
              <a:t>барлық арман-мұратты сағыныш сезімінің бесігіне құндақтап, сағыныш деген алапат сезімді буырқантып, теңіздей толқытып, таулардай асқақтатып, </a:t>
            </a:r>
            <a:r>
              <a:rPr b="0" lang="kk-KZ" sz="1800" strike="noStrike" u="none">
                <a:solidFill>
                  <a:srgbClr val="000000"/>
                </a:solidFill>
                <a:uFillTx/>
                <a:latin typeface="Times New Roman"/>
                <a:ea typeface="Times New Roman"/>
              </a:rPr>
              <a:t>көркемдегіш құралдарды </a:t>
            </a:r>
            <a:r>
              <a:rPr b="0" lang="ru-RU" sz="1800" strike="noStrike" u="none">
                <a:solidFill>
                  <a:srgbClr val="000000"/>
                </a:solidFill>
                <a:uFillTx/>
                <a:latin typeface="Times New Roman"/>
                <a:ea typeface="Times New Roman"/>
              </a:rPr>
              <a:t>қолданудың үздік үлгісін көрсеткен. </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Дүниеге деген ынтызарлығыңызды тірілтіп, өмірге деген құштарлығыңызды оятатын ақын өлеңіндегі лапылдап жанған сағыныштың оты жүректі шарпиды. Сағыныш жоқ жерде махаббаттың да, бақтың да, адалдықтың да болмайтынын мойындайсыз. Ақын өлеңіндегі сағыныштың ізгі дірілі өлең мазмұнын байытып қана қоймай, оның пәлсапалық иірімін де тереңдетіп көрсетеді. «Адамдардың бәрімен сағынып көріс, туған жеріңді, Отаныңды әр кез сағынып жүр, армандарыңның орындалуын сағына күт. Сағынбай барсаң, теңіз де сенің жастық шағыңдай тебіренбейді, таулар да алдыңнан асқақтап шықпайды, бауларға кіргенмен бұлбұлдың дауысын есіте алмайсың. Әлемнің жұмбағы тек қана сағыныштың кілтімен ашылады»,- дейді ақын. Ақын шығармашылығының сыры да  –  осы,  сағыныш сезімінің құндылығын ашып көрсетуінде.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 Placeholder 1"/>
          <p:cNvSpPr/>
          <p:nvPr/>
        </p:nvSpPr>
        <p:spPr>
          <a:xfrm>
            <a:off x="4319640" y="563400"/>
            <a:ext cx="3486240" cy="4986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20ec2"/>
                </a:solidFill>
                <a:uFillTx/>
                <a:latin typeface="Times New Roman"/>
                <a:ea typeface="Tahoma"/>
              </a:rPr>
              <a:t>ӨЗІНДІК  ЖҰМЫС</a:t>
            </a:r>
            <a:endParaRPr b="0" lang="ru-RU" sz="2800" strike="noStrike" u="none">
              <a:solidFill>
                <a:srgbClr val="000000"/>
              </a:solidFill>
              <a:uFillTx/>
              <a:latin typeface="Calibri"/>
            </a:endParaRPr>
          </a:p>
        </p:txBody>
      </p:sp>
      <p:sp>
        <p:nvSpPr>
          <p:cNvPr id="85" name="Text Placeholder 1"/>
          <p:cNvSpPr/>
          <p:nvPr/>
        </p:nvSpPr>
        <p:spPr>
          <a:xfrm>
            <a:off x="773280" y="5229360"/>
            <a:ext cx="7824600" cy="1133280"/>
          </a:xfrm>
          <a:prstGeom prst="rect">
            <a:avLst/>
          </a:prstGeom>
          <a:noFill/>
          <a:ln w="0">
            <a:noFill/>
          </a:ln>
        </p:spPr>
        <p:style>
          <a:lnRef idx="0"/>
          <a:fillRef idx="0"/>
          <a:effectRef idx="0"/>
          <a:fontRef idx="minor"/>
        </p:style>
        <p:txBody>
          <a:bodyPr lIns="90000" rIns="90000" tIns="46800" bIns="4680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20ec2"/>
                </a:solidFill>
                <a:uFillTx/>
                <a:latin typeface="Times New Roman"/>
                <a:ea typeface="Tahoma"/>
              </a:rPr>
              <a:t>Дескриптор: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20ec2"/>
                </a:solidFill>
                <a:uFillTx/>
                <a:latin typeface="Times New Roman"/>
                <a:ea typeface="Tahoma"/>
              </a:rPr>
              <a:t>1) Шығармадан троп, фигура түрлеріне үзінділер жазыңыз;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20ec2"/>
                </a:solidFill>
                <a:uFillTx/>
                <a:latin typeface="Times New Roman"/>
                <a:ea typeface="Tahoma"/>
              </a:rPr>
              <a:t>2) </a:t>
            </a:r>
            <a:r>
              <a:rPr b="1" lang="kk-KZ" sz="2000" strike="noStrike" u="none">
                <a:solidFill>
                  <a:srgbClr val="120ec2"/>
                </a:solidFill>
                <a:uFillTx/>
                <a:latin typeface="Times New Roman"/>
                <a:ea typeface="Tahoma"/>
              </a:rPr>
              <a:t>Автор стиліне өз көзқарасыңызды білдіріңіз.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86" name="Прямоугольник 14"/>
          <p:cNvSpPr/>
          <p:nvPr/>
        </p:nvSpPr>
        <p:spPr>
          <a:xfrm>
            <a:off x="361800" y="276120"/>
            <a:ext cx="11401560" cy="6335640"/>
          </a:xfrm>
          <a:prstGeom prst="rect">
            <a:avLst/>
          </a:prstGeom>
          <a:noFill/>
          <a:ln w="76320">
            <a:solidFill>
              <a:srgbClr val="120ec2"/>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graphicFrame>
        <p:nvGraphicFramePr>
          <p:cNvPr id="87" name=""/>
          <p:cNvGraphicFramePr/>
          <p:nvPr/>
        </p:nvGraphicFramePr>
        <p:xfrm>
          <a:off x="804960" y="1309680"/>
          <a:ext cx="10515600" cy="3618000"/>
        </p:xfrm>
        <a:graphic>
          <a:graphicData uri="http://schemas.openxmlformats.org/drawingml/2006/table">
            <a:tbl>
              <a:tblPr/>
              <a:tblGrid>
                <a:gridCol w="3584520"/>
                <a:gridCol w="3346560"/>
                <a:gridCol w="3584520"/>
              </a:tblGrid>
              <a:tr h="844560">
                <a:tc>
                  <a:txBody>
                    <a:bodyPr lIns="90720" rIns="90720" tIns="43560" bIns="43560" anchor="t">
                      <a:noAutofit/>
                    </a:bodyPr>
                    <a:p>
                      <a:pPr algn="ct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120ec2"/>
                          </a:solidFill>
                          <a:uFillTx/>
                          <a:latin typeface="Times New Roman"/>
                          <a:ea typeface="Times New Roman"/>
                        </a:rPr>
                        <a:t>Көркемдеуіш құралдар</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gn="ct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300" strike="noStrike" u="none">
                          <a:solidFill>
                            <a:srgbClr val="120ec2"/>
                          </a:solidFill>
                          <a:uFillTx/>
                          <a:latin typeface="Times New Roman"/>
                          <a:ea typeface="Times New Roman"/>
                        </a:rPr>
                        <a:t>Шы</a:t>
                      </a:r>
                      <a:r>
                        <a:rPr b="1" lang="kk-KZ" sz="2300" strike="noStrike" u="none">
                          <a:solidFill>
                            <a:srgbClr val="120ec2"/>
                          </a:solidFill>
                          <a:uFillTx/>
                          <a:latin typeface="Times New Roman"/>
                          <a:ea typeface="Times New Roman"/>
                        </a:rPr>
                        <a:t>ғ</a:t>
                      </a:r>
                      <a:r>
                        <a:rPr b="1" lang="ru-RU" sz="2300" strike="noStrike" u="none">
                          <a:solidFill>
                            <a:srgbClr val="120ec2"/>
                          </a:solidFill>
                          <a:uFillTx/>
                          <a:latin typeface="Times New Roman"/>
                          <a:ea typeface="Times New Roman"/>
                        </a:rPr>
                        <a:t>армадан үзінді </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gn="ct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120ec2"/>
                          </a:solidFill>
                          <a:uFillTx/>
                          <a:latin typeface="Times New Roman"/>
                          <a:ea typeface="Times New Roman"/>
                        </a:rPr>
                        <a:t>Автор стилі</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000000"/>
                          </a:solidFill>
                          <a:uFillTx/>
                          <a:latin typeface="Times New Roman"/>
                          <a:ea typeface="Times New Roman"/>
                        </a:rPr>
                        <a:t> </a:t>
                      </a:r>
                      <a:r>
                        <a:rPr b="1" lang="kk-KZ" sz="2300" strike="noStrike" u="none">
                          <a:solidFill>
                            <a:srgbClr val="000000"/>
                          </a:solidFill>
                          <a:uFillTx/>
                          <a:latin typeface="Times New Roman"/>
                          <a:ea typeface="Times New Roman"/>
                        </a:rPr>
                        <a:t>метафора</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000000"/>
                          </a:solidFill>
                          <a:uFillTx/>
                          <a:latin typeface="Times New Roman"/>
                          <a:ea typeface="Times New Roman"/>
                        </a:rPr>
                        <a:t> </a:t>
                      </a:r>
                      <a:r>
                        <a:rPr b="1" lang="kk-KZ" sz="2300" strike="noStrike" u="none">
                          <a:solidFill>
                            <a:srgbClr val="000000"/>
                          </a:solidFill>
                          <a:uFillTx/>
                          <a:latin typeface="Times New Roman"/>
                          <a:ea typeface="Times New Roman"/>
                        </a:rPr>
                        <a:t>эпитет</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300" strike="noStrike" u="none">
                          <a:solidFill>
                            <a:srgbClr val="000000"/>
                          </a:solidFill>
                          <a:uFillTx/>
                          <a:latin typeface="Times New Roman"/>
                          <a:ea typeface="Times New Roman"/>
                        </a:rPr>
                        <a:t> </a:t>
                      </a:r>
                      <a:r>
                        <a:rPr b="1" lang="ru-RU" sz="2300" strike="noStrike" u="none">
                          <a:solidFill>
                            <a:srgbClr val="000000"/>
                          </a:solidFill>
                          <a:uFillTx/>
                          <a:latin typeface="Times New Roman"/>
                          <a:ea typeface="Times New Roman"/>
                        </a:rPr>
                        <a:t>теңеу</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000000"/>
                          </a:solidFill>
                          <a:uFillTx/>
                          <a:latin typeface="Times New Roman"/>
                          <a:ea typeface="Calibri"/>
                        </a:rPr>
                        <a:t> </a:t>
                      </a:r>
                      <a:r>
                        <a:rPr b="1" lang="kk-KZ" sz="2300" strike="noStrike" u="none">
                          <a:solidFill>
                            <a:srgbClr val="000000"/>
                          </a:solidFill>
                          <a:uFillTx/>
                          <a:latin typeface="Times New Roman"/>
                          <a:ea typeface="Calibri"/>
                        </a:rPr>
                        <a:t>анафора</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000000"/>
                          </a:solidFill>
                          <a:uFillTx/>
                          <a:latin typeface="Times New Roman"/>
                          <a:ea typeface="Calibri"/>
                        </a:rPr>
                        <a:t> </a:t>
                      </a:r>
                      <a:r>
                        <a:rPr b="1" lang="kk-KZ" sz="2300" strike="noStrike" u="none">
                          <a:solidFill>
                            <a:srgbClr val="000000"/>
                          </a:solidFill>
                          <a:uFillTx/>
                          <a:latin typeface="Times New Roman"/>
                          <a:ea typeface="Calibri"/>
                        </a:rPr>
                        <a:t>ассонанс</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300" strike="noStrike" u="none">
                          <a:solidFill>
                            <a:srgbClr val="000000"/>
                          </a:solidFill>
                          <a:uFillTx/>
                          <a:latin typeface="Times New Roman"/>
                          <a:ea typeface="Times New Roman"/>
                        </a:rPr>
                        <a:t> </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300" strike="noStrike" u="none">
                          <a:solidFill>
                            <a:srgbClr val="000000"/>
                          </a:solidFill>
                          <a:uFillTx/>
                          <a:latin typeface="Times New Roman"/>
                          <a:ea typeface="Times New Roman"/>
                        </a:rPr>
                        <a:t> </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62240">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300" strike="noStrike" u="none">
                          <a:solidFill>
                            <a:srgbClr val="000000"/>
                          </a:solidFill>
                          <a:uFillTx/>
                          <a:latin typeface="Times New Roman"/>
                          <a:ea typeface="Calibri"/>
                        </a:rPr>
                        <a:t> </a:t>
                      </a:r>
                      <a:r>
                        <a:rPr b="1" lang="kk-KZ" sz="2300" strike="noStrike" u="none">
                          <a:solidFill>
                            <a:srgbClr val="000000"/>
                          </a:solidFill>
                          <a:uFillTx/>
                          <a:latin typeface="Times New Roman"/>
                          <a:ea typeface="Calibri"/>
                        </a:rPr>
                        <a:t>аллитерация</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300" strike="noStrike" u="none">
                          <a:solidFill>
                            <a:srgbClr val="000000"/>
                          </a:solidFill>
                          <a:uFillTx/>
                          <a:latin typeface="Times New Roman"/>
                          <a:ea typeface="Times New Roman"/>
                        </a:rPr>
                        <a:t> </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720" rIns="90720" tIns="43560" bIns="43560" anchor="t">
                      <a:noAutofit/>
                    </a:bodyPr>
                    <a:p>
                      <a:pP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300" strike="noStrike" u="none">
                          <a:solidFill>
                            <a:srgbClr val="000000"/>
                          </a:solidFill>
                          <a:uFillTx/>
                          <a:latin typeface="Times New Roman"/>
                          <a:ea typeface="Times New Roman"/>
                        </a:rPr>
                        <a:t> </a:t>
                      </a:r>
                      <a:endParaRPr b="0" lang="ru-RU" sz="2300" strike="noStrike" u="none">
                        <a:solidFill>
                          <a:srgbClr val="000000"/>
                        </a:solidFill>
                        <a:uFillTx/>
                        <a:latin typeface="Calibri"/>
                      </a:endParaRPr>
                    </a:p>
                  </a:txBody>
                  <a:tcPr anchor="t" marL="90720" marR="907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Рисунок 48" descr=""/>
          <p:cNvPicPr/>
          <p:nvPr/>
        </p:nvPicPr>
        <p:blipFill>
          <a:blip r:embed="rId1"/>
          <a:stretch/>
        </p:blipFill>
        <p:spPr>
          <a:xfrm>
            <a:off x="652320" y="7978680"/>
            <a:ext cx="200160" cy="203400"/>
          </a:xfrm>
          <a:prstGeom prst="rect">
            <a:avLst/>
          </a:prstGeom>
          <a:ln w="0">
            <a:noFill/>
          </a:ln>
        </p:spPr>
      </p:pic>
      <p:sp>
        <p:nvSpPr>
          <p:cNvPr id="8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120ec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2" name="Google Shape;78;p1"/>
          <p:cNvCxnSpPr/>
          <p:nvPr/>
        </p:nvCxnSpPr>
        <p:spPr>
          <a:xfrm>
            <a:off x="852120" y="6400440"/>
            <a:ext cx="10598760" cy="1080"/>
          </a:xfrm>
          <a:prstGeom prst="straightConnector1">
            <a:avLst/>
          </a:prstGeom>
          <a:ln w="76320">
            <a:solidFill>
              <a:srgbClr val="120ec2"/>
            </a:solidFill>
            <a:miter/>
          </a:ln>
        </p:spPr>
      </p:cxnSp>
      <p:sp>
        <p:nvSpPr>
          <p:cNvPr id="93"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4" name="TextBox 9"/>
          <p:cNvSpPr/>
          <p:nvPr/>
        </p:nvSpPr>
        <p:spPr>
          <a:xfrm>
            <a:off x="1123920" y="184320"/>
            <a:ext cx="23241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Calibri"/>
              </a:rPr>
              <a:t>Рефлексия</a:t>
            </a:r>
            <a:r>
              <a:rPr b="1" lang="kk-KZ" sz="3200" strike="noStrike" u="none">
                <a:solidFill>
                  <a:srgbClr val="000000"/>
                </a:solidFill>
                <a:uFillTx/>
                <a:latin typeface="Times New Roman"/>
                <a:ea typeface="Calibri"/>
              </a:rPr>
              <a:t> </a:t>
            </a:r>
            <a:endParaRPr b="0" lang="ru-RU" sz="3200" strike="noStrike" u="none">
              <a:solidFill>
                <a:srgbClr val="000000"/>
              </a:solidFill>
              <a:uFillTx/>
              <a:latin typeface="Calibri"/>
            </a:endParaRPr>
          </a:p>
        </p:txBody>
      </p:sp>
      <p:cxnSp>
        <p:nvCxnSpPr>
          <p:cNvPr id="95" name="Google Shape;78;p1"/>
          <p:cNvCxnSpPr/>
          <p:nvPr/>
        </p:nvCxnSpPr>
        <p:spPr>
          <a:xfrm>
            <a:off x="450720" y="6162480"/>
            <a:ext cx="11497320" cy="1080"/>
          </a:xfrm>
          <a:prstGeom prst="straightConnector1">
            <a:avLst/>
          </a:prstGeom>
          <a:ln w="76320">
            <a:solidFill>
              <a:srgbClr val="120ec2"/>
            </a:solidFill>
            <a:miter/>
          </a:ln>
        </p:spPr>
      </p:cxnSp>
      <p:sp>
        <p:nvSpPr>
          <p:cNvPr id="96" name="TextBox 11"/>
          <p:cNvSpPr/>
          <p:nvPr/>
        </p:nvSpPr>
        <p:spPr>
          <a:xfrm>
            <a:off x="1374840" y="1860480"/>
            <a:ext cx="10491840" cy="2837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 </a:t>
            </a:r>
            <a:r>
              <a:rPr b="1" lang="kk-KZ" sz="3600" strike="noStrike" u="none">
                <a:solidFill>
                  <a:srgbClr val="000000"/>
                </a:solidFill>
                <a:uFillTx/>
                <a:latin typeface="Times New Roman"/>
                <a:ea typeface="Calibri"/>
              </a:rPr>
              <a:t>«3Қ» әдісі</a:t>
            </a:r>
            <a:endParaRPr b="0" lang="ru-RU" sz="3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Times New Roman"/>
                <a:ea typeface="Calibri"/>
              </a:rPr>
              <a:t>............................................................... қиын болды.</a:t>
            </a:r>
            <a:endParaRPr b="0" lang="ru-RU" sz="3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Times New Roman"/>
                <a:ea typeface="Calibri"/>
              </a:rPr>
              <a:t>............................................................... қызық болды.</a:t>
            </a:r>
            <a:endParaRPr b="0" lang="ru-RU" sz="3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Times New Roman"/>
                <a:ea typeface="Calibri"/>
              </a:rPr>
              <a:t>.............................................................. қажет. </a:t>
            </a:r>
            <a:endParaRPr b="0" lang="ru-RU" sz="36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7" name="Рисунок 48" descr=""/>
          <p:cNvPicPr/>
          <p:nvPr/>
        </p:nvPicPr>
        <p:blipFill>
          <a:blip r:embed="rId1"/>
          <a:stretch/>
        </p:blipFill>
        <p:spPr>
          <a:xfrm>
            <a:off x="652320" y="7978680"/>
            <a:ext cx="200160" cy="203400"/>
          </a:xfrm>
          <a:prstGeom prst="rect">
            <a:avLst/>
          </a:prstGeom>
          <a:ln w="0">
            <a:noFill/>
          </a:ln>
        </p:spPr>
      </p:pic>
      <p:sp>
        <p:nvSpPr>
          <p:cNvPr id="9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120ec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01" name="Google Shape;78;p1"/>
          <p:cNvCxnSpPr/>
          <p:nvPr/>
        </p:nvCxnSpPr>
        <p:spPr>
          <a:xfrm>
            <a:off x="852120" y="6400440"/>
            <a:ext cx="10598760" cy="1080"/>
          </a:xfrm>
          <a:prstGeom prst="straightConnector1">
            <a:avLst/>
          </a:prstGeom>
          <a:ln w="76320">
            <a:solidFill>
              <a:srgbClr val="120ec2"/>
            </a:solidFill>
            <a:miter/>
          </a:ln>
        </p:spPr>
      </p:cxnSp>
      <p:sp>
        <p:nvSpPr>
          <p:cNvPr id="10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3" name="TextBox 9"/>
          <p:cNvSpPr/>
          <p:nvPr/>
        </p:nvSpPr>
        <p:spPr>
          <a:xfrm>
            <a:off x="1133640" y="258840"/>
            <a:ext cx="274320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Қорытынды:</a:t>
            </a:r>
            <a:r>
              <a:rPr b="1" lang="kk-KZ" sz="3200" strike="noStrike" u="none">
                <a:solidFill>
                  <a:srgbClr val="ffffff"/>
                </a:solidFill>
                <a:uFillTx/>
                <a:latin typeface="Times New Roman"/>
                <a:ea typeface="Times New Roman"/>
              </a:rPr>
              <a:t> </a:t>
            </a:r>
            <a:endParaRPr b="0" lang="ru-RU" sz="3200" strike="noStrike" u="none">
              <a:solidFill>
                <a:srgbClr val="000000"/>
              </a:solidFill>
              <a:uFillTx/>
              <a:latin typeface="Calibri"/>
            </a:endParaRPr>
          </a:p>
        </p:txBody>
      </p:sp>
      <p:cxnSp>
        <p:nvCxnSpPr>
          <p:cNvPr id="104" name="Google Shape;78;p1"/>
          <p:cNvCxnSpPr/>
          <p:nvPr/>
        </p:nvCxnSpPr>
        <p:spPr>
          <a:xfrm>
            <a:off x="450720" y="6162480"/>
            <a:ext cx="11497320" cy="1080"/>
          </a:xfrm>
          <a:prstGeom prst="straightConnector1">
            <a:avLst/>
          </a:prstGeom>
          <a:ln w="76320">
            <a:solidFill>
              <a:srgbClr val="120ec2"/>
            </a:solidFill>
            <a:miter/>
          </a:ln>
        </p:spPr>
      </p:cxnSp>
      <p:sp>
        <p:nvSpPr>
          <p:cNvPr id="105" name="TextBox 12"/>
          <p:cNvSpPr/>
          <p:nvPr/>
        </p:nvSpPr>
        <p:spPr>
          <a:xfrm>
            <a:off x="1282680" y="2125800"/>
            <a:ext cx="9794880" cy="18655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20ec2"/>
                </a:solidFill>
                <a:uFillTx/>
                <a:latin typeface="Times New Roman"/>
                <a:ea typeface="Calibri"/>
              </a:rPr>
              <a:t>Шығармадағы троп пен фигура түрлерін таптыңыздар;</a:t>
            </a:r>
            <a:endParaRPr b="0" lang="ru-RU" sz="2800" strike="noStrike" u="none">
              <a:solidFill>
                <a:srgbClr val="000000"/>
              </a:solidFill>
              <a:uFillTx/>
              <a:latin typeface="Calibri"/>
            </a:endParaRPr>
          </a:p>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20ec2"/>
                </a:solidFill>
                <a:uFillTx/>
                <a:latin typeface="Times New Roman"/>
                <a:ea typeface="Calibri"/>
              </a:rPr>
              <a:t> </a:t>
            </a:r>
            <a:r>
              <a:rPr b="1" lang="kk-KZ" sz="2800" strike="noStrike" u="none">
                <a:solidFill>
                  <a:srgbClr val="120ec2"/>
                </a:solidFill>
                <a:uFillTx/>
                <a:latin typeface="Times New Roman"/>
                <a:ea typeface="Calibri"/>
              </a:rPr>
              <a:t>Көркемдегіш құралдардың қолданысын түсініп, талдадыңыздар; </a:t>
            </a:r>
            <a:endParaRPr b="0" lang="ru-RU" sz="2800" strike="noStrike" u="none">
              <a:solidFill>
                <a:srgbClr val="000000"/>
              </a:solidFill>
              <a:uFillTx/>
              <a:latin typeface="Calibri"/>
            </a:endParaRPr>
          </a:p>
          <a:p>
            <a:pPr>
              <a:lnSpc>
                <a:spcPct val="115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20ec2"/>
                </a:solidFill>
                <a:uFillTx/>
                <a:latin typeface="Times New Roman"/>
                <a:ea typeface="Calibri"/>
              </a:rPr>
              <a:t>Автор стиліне баға бердіңіздер.</a:t>
            </a:r>
            <a:endParaRPr b="0" lang="ru-RU" sz="28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2" name=""/>
          <p:cNvGraphicFramePr/>
          <p:nvPr/>
        </p:nvGraphicFramePr>
        <p:xfrm>
          <a:off x="890640" y="2057400"/>
          <a:ext cx="10933200" cy="4005360"/>
        </p:xfrm>
        <a:graphic>
          <a:graphicData uri="http://schemas.openxmlformats.org/drawingml/2006/table">
            <a:tbl>
              <a:tblPr/>
              <a:tblGrid>
                <a:gridCol w="2957400"/>
                <a:gridCol w="7975800"/>
              </a:tblGrid>
              <a:tr h="66996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Жаным, мен сені</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сағындым,</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«Сағындым жаным, мен сені!»</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65232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Барлық ағаң мен</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сияқты ма?</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«Көркіңді жүрген қуаныш қылып, мендей ме екен  бар ағаң...»</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89388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Менің інім екенің рас</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болса,  өсек-ғайбатқа</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ерме.</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«Шын інім болсаң, бас бұрма, жаным, өсек - ғайбатқа бораған».</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89532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Қатыгездік пен</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қаталдық та  қажет</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жерінде керек.</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«Қажет жерінде қатыгездік пен қаталдық керек, десек те».</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89388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Адамның ұлылығын</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сағынышына қарай</a:t>
                      </a: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таны.</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Times New Roman"/>
                          <a:ea typeface="Times New Roman"/>
                        </a:rPr>
                        <a:t>  </a:t>
                      </a:r>
                      <a:r>
                        <a:rPr b="0" lang="kk-KZ" sz="2200" strike="noStrike" u="none">
                          <a:solidFill>
                            <a:srgbClr val="000000"/>
                          </a:solidFill>
                          <a:uFillTx/>
                          <a:latin typeface="Times New Roman"/>
                          <a:ea typeface="Times New Roman"/>
                        </a:rPr>
                        <a:t>«Адамның заңғар ұлылығын, сен, сағынышымен  есепте».</a:t>
                      </a:r>
                      <a:endParaRPr b="0" lang="ru-RU" sz="2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bl>
          </a:graphicData>
        </a:graphic>
      </p:graphicFrame>
      <p:sp>
        <p:nvSpPr>
          <p:cNvPr id="13" name="TextBox 3"/>
          <p:cNvSpPr/>
          <p:nvPr/>
        </p:nvSpPr>
        <p:spPr>
          <a:xfrm>
            <a:off x="723960" y="500040"/>
            <a:ext cx="11266560" cy="117396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7000"/>
              </a:lnSpc>
              <a:spcAft>
                <a:spcPts val="799"/>
              </a:spcAft>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120ec2"/>
                </a:solidFill>
                <a:uFillTx/>
                <a:latin typeface="Times New Roman"/>
                <a:ea typeface="Times New Roman"/>
              </a:rPr>
              <a:t>Кестедегі сөйлемдердің құрылысына мән беріп, жауап беріңіздер.</a:t>
            </a:r>
            <a:endParaRPr b="0" lang="ru-RU" sz="2000" strike="noStrike" u="none">
              <a:solidFill>
                <a:srgbClr val="000000"/>
              </a:solidFill>
              <a:uFillTx/>
              <a:latin typeface="Calibri"/>
            </a:endParaRPr>
          </a:p>
          <a:p>
            <a:pPr marL="343080" indent="-343080">
              <a:lnSpc>
                <a:spcPct val="107000"/>
              </a:lnSpc>
              <a:spcAft>
                <a:spcPts val="799"/>
              </a:spcAft>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120ec2"/>
                </a:solidFill>
                <a:uFillTx/>
                <a:latin typeface="Times New Roman"/>
                <a:ea typeface="Times New Roman"/>
              </a:rPr>
              <a:t>Кестенің бірінші және екінші бағанында берілген сөйлемдерден қандай ерекшелік байқадыңыздар? </a:t>
            </a:r>
            <a:endParaRPr b="0" lang="ru-RU" sz="2000" strike="noStrike" u="none">
              <a:solidFill>
                <a:srgbClr val="000000"/>
              </a:solidFill>
              <a:uFillTx/>
              <a:latin typeface="Calibri"/>
            </a:endParaRPr>
          </a:p>
        </p:txBody>
      </p:sp>
      <p:cxnSp>
        <p:nvCxnSpPr>
          <p:cNvPr id="14" name="Google Shape;78;p1"/>
          <p:cNvCxnSpPr/>
          <p:nvPr/>
        </p:nvCxnSpPr>
        <p:spPr>
          <a:xfrm>
            <a:off x="628560" y="6357600"/>
            <a:ext cx="11268720" cy="1080"/>
          </a:xfrm>
          <a:prstGeom prst="straightConnector1">
            <a:avLst/>
          </a:prstGeom>
          <a:ln w="76320">
            <a:solidFill>
              <a:srgbClr val="120ec2"/>
            </a:solidFill>
            <a:miter/>
          </a:ln>
        </p:spPr>
      </p:cxnSp>
      <p:cxnSp>
        <p:nvCxnSpPr>
          <p:cNvPr id="15" name="Google Shape;78;p1"/>
          <p:cNvCxnSpPr/>
          <p:nvPr/>
        </p:nvCxnSpPr>
        <p:spPr>
          <a:xfrm>
            <a:off x="286920" y="6586200"/>
            <a:ext cx="9752760" cy="1080"/>
          </a:xfrm>
          <a:prstGeom prst="straightConnector1">
            <a:avLst/>
          </a:prstGeom>
          <a:ln w="76320">
            <a:solidFill>
              <a:srgbClr val="120ec2"/>
            </a:solidFill>
            <a:miter/>
          </a:ln>
        </p:spPr>
      </p:cxnSp>
      <p:cxnSp>
        <p:nvCxnSpPr>
          <p:cNvPr id="16" name="Google Shape;78;p1"/>
          <p:cNvCxnSpPr/>
          <p:nvPr/>
        </p:nvCxnSpPr>
        <p:spPr>
          <a:xfrm flipV="1">
            <a:off x="286920" y="266400"/>
            <a:ext cx="1080" cy="6225120"/>
          </a:xfrm>
          <a:prstGeom prst="straightConnector1">
            <a:avLst/>
          </a:prstGeom>
          <a:ln w="76320">
            <a:solidFill>
              <a:srgbClr val="120ec2"/>
            </a:solidFill>
            <a:miter/>
          </a:ln>
        </p:spPr>
      </p:cxnSp>
      <p:cxnSp>
        <p:nvCxnSpPr>
          <p:cNvPr id="17" name="Google Shape;78;p1"/>
          <p:cNvCxnSpPr/>
          <p:nvPr/>
        </p:nvCxnSpPr>
        <p:spPr>
          <a:xfrm flipV="1">
            <a:off x="504360" y="1981080"/>
            <a:ext cx="1080" cy="4377240"/>
          </a:xfrm>
          <a:prstGeom prst="straightConnector1">
            <a:avLst/>
          </a:prstGeom>
          <a:ln w="76320">
            <a:solidFill>
              <a:srgbClr val="120ec2"/>
            </a:solidFill>
            <a:miter/>
          </a:ln>
        </p:spPr>
      </p:cxnSp>
      <p:graphicFrame>
        <p:nvGraphicFramePr>
          <p:cNvPr id="18" name=""/>
          <p:cNvGraphicFramePr/>
          <p:nvPr/>
        </p:nvGraphicFramePr>
        <p:xfrm>
          <a:off x="876240" y="2052720"/>
          <a:ext cx="10947600" cy="4043160"/>
        </p:xfrm>
        <a:graphic>
          <a:graphicData uri="http://schemas.openxmlformats.org/drawingml/2006/table">
            <a:tbl>
              <a:tblPr/>
              <a:tblGrid>
                <a:gridCol w="10947600"/>
              </a:tblGrid>
              <a:tr h="404316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9" name=""/>
          <p:cNvGraphicFramePr/>
          <p:nvPr/>
        </p:nvGraphicFramePr>
        <p:xfrm>
          <a:off x="752400" y="2260440"/>
          <a:ext cx="11144160" cy="3498840"/>
        </p:xfrm>
        <a:graphic>
          <a:graphicData uri="http://schemas.openxmlformats.org/drawingml/2006/table">
            <a:tbl>
              <a:tblPr/>
              <a:tblGrid>
                <a:gridCol w="3125880"/>
                <a:gridCol w="6426360"/>
                <a:gridCol w="1591920"/>
              </a:tblGrid>
              <a:tr h="66996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Жаным, мен сені  сағындым,</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«Сағындым, жаным, мен сені!»</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 </a:t>
                      </a:r>
                      <a:r>
                        <a:rPr b="0" lang="kk-KZ" sz="1800" strike="noStrike" u="none">
                          <a:solidFill>
                            <a:srgbClr val="120ec2"/>
                          </a:solidFill>
                          <a:uFillTx/>
                          <a:latin typeface="Times New Roman"/>
                          <a:ea typeface="Times New Roman"/>
                        </a:rPr>
                        <a:t>Инверсия</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65268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Барлық ағаң мен сияқты ма?</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«Көркіңді жүрген қуаныш қылып, </a:t>
                      </a:r>
                      <a:r>
                        <a:rPr b="1" lang="kk-KZ" sz="1800" strike="noStrike" u="none">
                          <a:solidFill>
                            <a:srgbClr val="000000"/>
                          </a:solidFill>
                          <a:uFillTx/>
                          <a:latin typeface="Times New Roman"/>
                          <a:ea typeface="Times New Roman"/>
                        </a:rPr>
                        <a:t>мендей </a:t>
                      </a:r>
                      <a:r>
                        <a:rPr b="0" lang="kk-KZ" sz="1800" strike="noStrike" u="none">
                          <a:solidFill>
                            <a:srgbClr val="000000"/>
                          </a:solidFill>
                          <a:uFillTx/>
                          <a:latin typeface="Times New Roman"/>
                          <a:ea typeface="Times New Roman"/>
                        </a:rPr>
                        <a:t>ме екен бар ағаң...»</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120ec2"/>
                          </a:solidFill>
                          <a:uFillTx/>
                          <a:latin typeface="Times New Roman"/>
                          <a:ea typeface="Calibri"/>
                        </a:rPr>
                        <a:t> </a:t>
                      </a: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120ec2"/>
                          </a:solidFill>
                          <a:uFillTx/>
                          <a:latin typeface="Times New Roman"/>
                          <a:ea typeface="Calibri"/>
                        </a:rPr>
                        <a:t> </a:t>
                      </a:r>
                      <a:r>
                        <a:rPr b="0" lang="ru-RU" sz="1800" strike="noStrike" u="none">
                          <a:solidFill>
                            <a:srgbClr val="120ec2"/>
                          </a:solidFill>
                          <a:uFillTx/>
                          <a:latin typeface="Times New Roman"/>
                          <a:ea typeface="Calibri"/>
                        </a:rPr>
                        <a:t>Те</a:t>
                      </a:r>
                      <a:r>
                        <a:rPr b="0" lang="kk-KZ" sz="1800" strike="noStrike" u="none">
                          <a:solidFill>
                            <a:srgbClr val="120ec2"/>
                          </a:solidFill>
                          <a:uFillTx/>
                          <a:latin typeface="Times New Roman"/>
                          <a:ea typeface="Calibri"/>
                        </a:rPr>
                        <a:t>ң</a:t>
                      </a:r>
                      <a:r>
                        <a:rPr b="0" lang="ru-RU" sz="1800" strike="noStrike" u="none">
                          <a:solidFill>
                            <a:srgbClr val="120ec2"/>
                          </a:solidFill>
                          <a:uFillTx/>
                          <a:latin typeface="Times New Roman"/>
                          <a:ea typeface="Calibri"/>
                        </a:rPr>
                        <a:t>еу</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64116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Менің інім екенің рас</a:t>
                      </a: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болса,  өсек-ғайбатқа ерме.</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«Шын інім болсаң, </a:t>
                      </a:r>
                      <a:r>
                        <a:rPr b="1" lang="kk-KZ" sz="1800" strike="noStrike" u="none">
                          <a:solidFill>
                            <a:srgbClr val="000000"/>
                          </a:solidFill>
                          <a:uFillTx/>
                          <a:latin typeface="Times New Roman"/>
                          <a:ea typeface="Times New Roman"/>
                        </a:rPr>
                        <a:t>бас бұрма</a:t>
                      </a:r>
                      <a:r>
                        <a:rPr b="0" lang="kk-KZ" sz="1800" strike="noStrike" u="none">
                          <a:solidFill>
                            <a:srgbClr val="000000"/>
                          </a:solidFill>
                          <a:uFillTx/>
                          <a:latin typeface="Times New Roman"/>
                          <a:ea typeface="Times New Roman"/>
                        </a:rPr>
                        <a:t>, жаным, </a:t>
                      </a:r>
                      <a:r>
                        <a:rPr b="0" lang="kk-KZ" sz="1800" strike="noStrike" u="sng">
                          <a:solidFill>
                            <a:srgbClr val="000000"/>
                          </a:solidFill>
                          <a:uFillTx/>
                          <a:latin typeface="Times New Roman"/>
                          <a:ea typeface="Times New Roman"/>
                        </a:rPr>
                        <a:t>өсек-ғайбатқа бораған</a:t>
                      </a: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120ec2"/>
                          </a:solidFill>
                          <a:uFillTx/>
                          <a:latin typeface="Times New Roman"/>
                          <a:ea typeface="Calibri"/>
                        </a:rPr>
                        <a:t> </a:t>
                      </a:r>
                      <a:r>
                        <a:rPr b="0" lang="ru-RU" sz="1800" strike="noStrike" u="none">
                          <a:solidFill>
                            <a:srgbClr val="120ec2"/>
                          </a:solidFill>
                          <a:uFillTx/>
                          <a:latin typeface="Times New Roman"/>
                          <a:ea typeface="Calibri"/>
                        </a:rPr>
                        <a:t>Фразеологизм</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64152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Қатыгездік пен  қаталдық та </a:t>
                      </a: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қажет  жерінде керек.</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«Қажет жерінде </a:t>
                      </a:r>
                      <a:r>
                        <a:rPr b="1" lang="kk-KZ" sz="1800" strike="noStrike" u="none">
                          <a:solidFill>
                            <a:srgbClr val="000000"/>
                          </a:solidFill>
                          <a:uFillTx/>
                          <a:latin typeface="Times New Roman"/>
                          <a:ea typeface="Times New Roman"/>
                        </a:rPr>
                        <a:t>қатыгездік</a:t>
                      </a:r>
                      <a:r>
                        <a:rPr b="0" lang="kk-KZ" sz="1800" strike="noStrike" u="none">
                          <a:solidFill>
                            <a:srgbClr val="000000"/>
                          </a:solidFill>
                          <a:uFillTx/>
                          <a:latin typeface="Times New Roman"/>
                          <a:ea typeface="Times New Roman"/>
                        </a:rPr>
                        <a:t> пен </a:t>
                      </a:r>
                      <a:r>
                        <a:rPr b="1" lang="kk-KZ" sz="1800" strike="noStrike" u="none">
                          <a:solidFill>
                            <a:srgbClr val="000000"/>
                          </a:solidFill>
                          <a:uFillTx/>
                          <a:latin typeface="Times New Roman"/>
                          <a:ea typeface="Times New Roman"/>
                        </a:rPr>
                        <a:t>қаталдық</a:t>
                      </a:r>
                      <a:r>
                        <a:rPr b="0" lang="kk-KZ" sz="1800" strike="noStrike" u="none">
                          <a:solidFill>
                            <a:srgbClr val="000000"/>
                          </a:solidFill>
                          <a:uFillTx/>
                          <a:latin typeface="Times New Roman"/>
                          <a:ea typeface="Times New Roman"/>
                        </a:rPr>
                        <a:t> керек, десек те».</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120ec2"/>
                          </a:solidFill>
                          <a:uFillTx/>
                          <a:latin typeface="Times New Roman"/>
                          <a:ea typeface="Calibri"/>
                        </a:rPr>
                        <a:t> </a:t>
                      </a:r>
                      <a:r>
                        <a:rPr b="0" lang="ru-RU" sz="1800" strike="noStrike" u="none">
                          <a:solidFill>
                            <a:srgbClr val="120ec2"/>
                          </a:solidFill>
                          <a:uFillTx/>
                          <a:latin typeface="Times New Roman"/>
                          <a:ea typeface="Calibri"/>
                        </a:rPr>
                        <a:t>Синоним</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893520">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Адамның ұлылығын</a:t>
                      </a: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сағынышына қарай  таны.</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«Адамның </a:t>
                      </a:r>
                      <a:r>
                        <a:rPr b="1" lang="kk-KZ" sz="1800" strike="noStrike" u="none">
                          <a:solidFill>
                            <a:srgbClr val="000000"/>
                          </a:solidFill>
                          <a:uFillTx/>
                          <a:latin typeface="Times New Roman"/>
                          <a:ea typeface="Times New Roman"/>
                        </a:rPr>
                        <a:t>заңғар</a:t>
                      </a:r>
                      <a:r>
                        <a:rPr b="0" lang="kk-KZ" sz="1800" strike="noStrike" u="none">
                          <a:solidFill>
                            <a:srgbClr val="000000"/>
                          </a:solidFill>
                          <a:uFillTx/>
                          <a:latin typeface="Times New Roman"/>
                          <a:ea typeface="Times New Roman"/>
                        </a:rPr>
                        <a:t> ұлылығын, сен, сағынышымен  есепте».</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68400" rIns="68400" tIns="0" bIns="0" anchor="t">
                      <a:noAutofit/>
                    </a:bodyPr>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ts val="1049"/>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120ec2"/>
                          </a:solidFill>
                          <a:uFillTx/>
                          <a:latin typeface="Times New Roman"/>
                          <a:ea typeface="Calibri"/>
                        </a:rPr>
                        <a:t> </a:t>
                      </a:r>
                      <a:r>
                        <a:rPr b="0" lang="ru-RU" sz="1800" strike="noStrike" u="none">
                          <a:solidFill>
                            <a:srgbClr val="120ec2"/>
                          </a:solidFill>
                          <a:uFillTx/>
                          <a:latin typeface="Times New Roman"/>
                          <a:ea typeface="Calibri"/>
                        </a:rPr>
                        <a:t>Эпитет</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bl>
          </a:graphicData>
        </a:graphic>
      </p:graphicFrame>
      <p:cxnSp>
        <p:nvCxnSpPr>
          <p:cNvPr id="20" name="Google Shape;78;p1"/>
          <p:cNvCxnSpPr/>
          <p:nvPr/>
        </p:nvCxnSpPr>
        <p:spPr>
          <a:xfrm>
            <a:off x="628560" y="6357600"/>
            <a:ext cx="11268720" cy="1080"/>
          </a:xfrm>
          <a:prstGeom prst="straightConnector1">
            <a:avLst/>
          </a:prstGeom>
          <a:ln w="76320">
            <a:solidFill>
              <a:srgbClr val="120ec2"/>
            </a:solidFill>
            <a:miter/>
          </a:ln>
        </p:spPr>
      </p:cxnSp>
      <p:cxnSp>
        <p:nvCxnSpPr>
          <p:cNvPr id="21" name="Google Shape;78;p1"/>
          <p:cNvCxnSpPr/>
          <p:nvPr/>
        </p:nvCxnSpPr>
        <p:spPr>
          <a:xfrm>
            <a:off x="286920" y="6586200"/>
            <a:ext cx="9752760" cy="1080"/>
          </a:xfrm>
          <a:prstGeom prst="straightConnector1">
            <a:avLst/>
          </a:prstGeom>
          <a:ln w="76320">
            <a:solidFill>
              <a:srgbClr val="120ec2"/>
            </a:solidFill>
            <a:miter/>
          </a:ln>
        </p:spPr>
      </p:cxnSp>
      <p:cxnSp>
        <p:nvCxnSpPr>
          <p:cNvPr id="22" name="Google Shape;78;p1"/>
          <p:cNvCxnSpPr/>
          <p:nvPr/>
        </p:nvCxnSpPr>
        <p:spPr>
          <a:xfrm flipV="1">
            <a:off x="286920" y="266400"/>
            <a:ext cx="1080" cy="6225120"/>
          </a:xfrm>
          <a:prstGeom prst="straightConnector1">
            <a:avLst/>
          </a:prstGeom>
          <a:ln w="76320">
            <a:solidFill>
              <a:srgbClr val="120ec2"/>
            </a:solidFill>
            <a:miter/>
          </a:ln>
        </p:spPr>
      </p:cxnSp>
      <p:cxnSp>
        <p:nvCxnSpPr>
          <p:cNvPr id="23" name="Google Shape;78;p1"/>
          <p:cNvCxnSpPr/>
          <p:nvPr/>
        </p:nvCxnSpPr>
        <p:spPr>
          <a:xfrm flipV="1">
            <a:off x="504360" y="1981080"/>
            <a:ext cx="1080" cy="4377240"/>
          </a:xfrm>
          <a:prstGeom prst="straightConnector1">
            <a:avLst/>
          </a:prstGeom>
          <a:ln w="76320">
            <a:solidFill>
              <a:srgbClr val="120ec2"/>
            </a:solidFill>
            <a:miter/>
          </a:ln>
        </p:spPr>
      </p:cxnSp>
      <p:sp>
        <p:nvSpPr>
          <p:cNvPr id="24" name="TextBox 3"/>
          <p:cNvSpPr/>
          <p:nvPr/>
        </p:nvSpPr>
        <p:spPr>
          <a:xfrm>
            <a:off x="723960" y="500040"/>
            <a:ext cx="11266560" cy="117396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7000"/>
              </a:lnSpc>
              <a:spcAft>
                <a:spcPts val="799"/>
              </a:spcAft>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120ec2"/>
                </a:solidFill>
                <a:uFillTx/>
                <a:latin typeface="Times New Roman"/>
                <a:ea typeface="Times New Roman"/>
              </a:rPr>
              <a:t>Кестедегі сөйлемдердің құрылысына мән беріп, жауап беріңіздер.</a:t>
            </a:r>
            <a:endParaRPr b="0" lang="ru-RU" sz="2000" strike="noStrike" u="none">
              <a:solidFill>
                <a:srgbClr val="000000"/>
              </a:solidFill>
              <a:uFillTx/>
              <a:latin typeface="Calibri"/>
            </a:endParaRPr>
          </a:p>
          <a:p>
            <a:pPr marL="343080" indent="-343080">
              <a:lnSpc>
                <a:spcPct val="107000"/>
              </a:lnSpc>
              <a:spcAft>
                <a:spcPts val="799"/>
              </a:spcAft>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120ec2"/>
                </a:solidFill>
                <a:uFillTx/>
                <a:latin typeface="Times New Roman"/>
                <a:ea typeface="Times New Roman"/>
              </a:rPr>
              <a:t>Кестенің бірінші және екінші бағанында берілген сөйлемдерден қандай ерекшелік байқадыңыздар? </a:t>
            </a:r>
            <a:endParaRPr b="0" lang="ru-RU" sz="20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120ec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9" name="Google Shape;78;p1"/>
          <p:cNvCxnSpPr/>
          <p:nvPr/>
        </p:nvCxnSpPr>
        <p:spPr>
          <a:xfrm>
            <a:off x="1017360" y="6271920"/>
            <a:ext cx="10406520" cy="1080"/>
          </a:xfrm>
          <a:prstGeom prst="straightConnector1">
            <a:avLst/>
          </a:prstGeom>
          <a:ln w="76320">
            <a:solidFill>
              <a:srgbClr val="120ec2"/>
            </a:solidFill>
            <a:miter/>
          </a:ln>
        </p:spPr>
      </p:cxnSp>
      <p:sp>
        <p:nvSpPr>
          <p:cNvPr id="30" name="TextBox 9"/>
          <p:cNvSpPr/>
          <p:nvPr/>
        </p:nvSpPr>
        <p:spPr>
          <a:xfrm>
            <a:off x="8838360" y="154080"/>
            <a:ext cx="24127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ҚАЗАҚ ӘДЕБИЕТІ (Т1)</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imes New Roman"/>
                <a:ea typeface="Times New Roman"/>
              </a:rPr>
              <a:t>8-СЫНЫП</a:t>
            </a:r>
            <a:endParaRPr b="0" lang="ru-RU" sz="1600" strike="noStrike" u="none">
              <a:solidFill>
                <a:srgbClr val="000000"/>
              </a:solidFill>
              <a:uFillTx/>
              <a:latin typeface="Calibri"/>
            </a:endParaRPr>
          </a:p>
        </p:txBody>
      </p:sp>
      <p:sp>
        <p:nvSpPr>
          <p:cNvPr id="31" name="TextBox 25"/>
          <p:cNvSpPr/>
          <p:nvPr/>
        </p:nvSpPr>
        <p:spPr>
          <a:xfrm>
            <a:off x="325440" y="1216080"/>
            <a:ext cx="83804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Бөлім тақырыбы: </a:t>
            </a:r>
            <a:r>
              <a:rPr b="1" lang="kk-KZ" sz="3200" strike="noStrike" u="none">
                <a:solidFill>
                  <a:srgbClr val="120ec2"/>
                </a:solidFill>
                <a:uFillTx/>
                <a:latin typeface="Times New Roman"/>
                <a:ea typeface="Calibri"/>
              </a:rPr>
              <a:t>Адам жанының құпиясы</a:t>
            </a:r>
            <a:endParaRPr b="0" lang="ru-RU" sz="3200" strike="noStrike" u="none">
              <a:solidFill>
                <a:srgbClr val="000000"/>
              </a:solidFill>
              <a:uFillTx/>
              <a:latin typeface="Calibri"/>
            </a:endParaRPr>
          </a:p>
        </p:txBody>
      </p:sp>
      <p:cxnSp>
        <p:nvCxnSpPr>
          <p:cNvPr id="32" name="Google Shape;78;p1"/>
          <p:cNvCxnSpPr/>
          <p:nvPr/>
        </p:nvCxnSpPr>
        <p:spPr>
          <a:xfrm>
            <a:off x="471600" y="6548040"/>
            <a:ext cx="11314800" cy="1080"/>
          </a:xfrm>
          <a:prstGeom prst="straightConnector1">
            <a:avLst/>
          </a:prstGeom>
          <a:ln w="76320">
            <a:solidFill>
              <a:srgbClr val="120ec2"/>
            </a:solidFill>
            <a:miter/>
          </a:ln>
        </p:spPr>
      </p:cxnSp>
      <p:graphicFrame>
        <p:nvGraphicFramePr>
          <p:cNvPr id="33" name=""/>
          <p:cNvGraphicFramePr/>
          <p:nvPr/>
        </p:nvGraphicFramePr>
        <p:xfrm>
          <a:off x="420840" y="2176560"/>
          <a:ext cx="11415600" cy="3713040"/>
        </p:xfrm>
        <a:graphic>
          <a:graphicData uri="http://schemas.openxmlformats.org/drawingml/2006/table">
            <a:tbl>
              <a:tblPr/>
              <a:tblGrid>
                <a:gridCol w="2206440"/>
                <a:gridCol w="9209160"/>
              </a:tblGrid>
              <a:tr h="731880">
                <a:tc>
                  <a:txBody>
                    <a:bodyPr lIns="66600" rIns="666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400" strike="noStrike" u="none">
                          <a:solidFill>
                            <a:srgbClr val="0d0d0d"/>
                          </a:solidFill>
                          <a:uFillTx/>
                          <a:latin typeface="Times New Roman"/>
                          <a:ea typeface="Times New Roman"/>
                        </a:rPr>
                        <a:t>Сабақтың тақырыбы</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6600" rIns="666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20ec2"/>
                          </a:solidFill>
                          <a:uFillTx/>
                          <a:latin typeface="Times New Roman"/>
                          <a:ea typeface="Times New Roman"/>
                        </a:rPr>
                        <a:t>Төлеген Айбергенов «Сағыныш» өлеңі</a:t>
                      </a:r>
                      <a:endParaRPr b="0" lang="ru-RU" sz="28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97640">
                <a:tc>
                  <a:txBody>
                    <a:bodyPr lIns="66600" rIns="666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400" strike="noStrike" u="none">
                          <a:solidFill>
                            <a:srgbClr val="0d0d0d"/>
                          </a:solidFill>
                          <a:uFillTx/>
                          <a:latin typeface="Times New Roman"/>
                          <a:ea typeface="Times New Roman"/>
                        </a:rPr>
                        <a:t>Оқу мақсаттары</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6600" rIns="66600" tIns="0" bIns="0" anchor="t">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20ec2"/>
                          </a:solidFill>
                          <a:uFillTx/>
                          <a:latin typeface="Times New Roman"/>
                          <a:ea typeface="Times New Roman"/>
                        </a:rPr>
                        <a:t>А</a:t>
                      </a:r>
                      <a:r>
                        <a:rPr b="1" lang="en-US" sz="2400" strike="noStrike" u="none">
                          <a:solidFill>
                            <a:srgbClr val="120ec2"/>
                          </a:solidFill>
                          <a:uFillTx/>
                          <a:latin typeface="Times New Roman"/>
                          <a:ea typeface="Times New Roman"/>
                        </a:rPr>
                        <a:t>/</a:t>
                      </a:r>
                      <a:r>
                        <a:rPr b="1" lang="ru-RU" sz="2400" strike="noStrike" u="none">
                          <a:solidFill>
                            <a:srgbClr val="120ec2"/>
                          </a:solidFill>
                          <a:uFillTx/>
                          <a:latin typeface="Times New Roman"/>
                          <a:ea typeface="Times New Roman"/>
                        </a:rPr>
                        <a:t>И</a:t>
                      </a:r>
                      <a:r>
                        <a:rPr b="1" lang="kk-KZ" sz="2400" strike="noStrike" u="none">
                          <a:solidFill>
                            <a:srgbClr val="120ec2"/>
                          </a:solidFill>
                          <a:uFillTx/>
                          <a:latin typeface="Times New Roman"/>
                          <a:ea typeface="Times New Roman"/>
                        </a:rPr>
                        <a:t>.</a:t>
                      </a:r>
                      <a:r>
                        <a:rPr b="1" lang="ru-RU" sz="2400" strike="noStrike" u="none">
                          <a:solidFill>
                            <a:srgbClr val="120ec2"/>
                          </a:solidFill>
                          <a:uFillTx/>
                          <a:latin typeface="Times New Roman"/>
                          <a:ea typeface="Times New Roman"/>
                        </a:rPr>
                        <a:t> 9</a:t>
                      </a:r>
                      <a:r>
                        <a:rPr b="1" lang="kk-KZ" sz="2400" strike="noStrike" u="none">
                          <a:solidFill>
                            <a:srgbClr val="120ec2"/>
                          </a:solidFill>
                          <a:uFillTx/>
                          <a:latin typeface="Times New Roman"/>
                          <a:ea typeface="Times New Roman"/>
                        </a:rPr>
                        <a:t>.2.3.1 шығармадағы әдеби тілді құбылту мен айшықтаудың (троп пен фигура) түрлерін талдай отырып, автор стиліне баға беру.</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31880">
                <a:tc>
                  <a:txBody>
                    <a:bodyPr lIns="66600" rIns="666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400" strike="noStrike" u="none">
                          <a:solidFill>
                            <a:srgbClr val="0d0d0d"/>
                          </a:solidFill>
                          <a:uFillTx/>
                          <a:latin typeface="Times New Roman"/>
                          <a:ea typeface="Times New Roman"/>
                        </a:rPr>
                        <a:t>Сабақ мақсаттары</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6600" rIns="66600" tIns="0" bIns="0" anchor="t">
                      <a:noAutofit/>
                    </a:bodyPr>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20ec2"/>
                          </a:solidFill>
                          <a:uFillTx/>
                          <a:latin typeface="Times New Roman"/>
                          <a:ea typeface="Calibri"/>
                        </a:rPr>
                        <a:t> </a:t>
                      </a:r>
                      <a:r>
                        <a:rPr b="1" lang="ru-RU" sz="2400" strike="noStrike" u="none">
                          <a:solidFill>
                            <a:srgbClr val="120ec2"/>
                          </a:solidFill>
                          <a:uFillTx/>
                          <a:latin typeface="Times New Roman"/>
                          <a:ea typeface="Calibri"/>
                        </a:rPr>
                        <a:t>Ш</a:t>
                      </a:r>
                      <a:r>
                        <a:rPr b="1" lang="kk-KZ" sz="2400" strike="noStrike" u="none">
                          <a:solidFill>
                            <a:srgbClr val="120ec2"/>
                          </a:solidFill>
                          <a:uFillTx/>
                          <a:latin typeface="Times New Roman"/>
                          <a:ea typeface="Calibri"/>
                        </a:rPr>
                        <a:t>ығармадағы троп пен фигура түрлерін талдау;</a:t>
                      </a:r>
                      <a:endParaRPr b="0" lang="ru-RU" sz="2400" strike="noStrike" u="none">
                        <a:solidFill>
                          <a:srgbClr val="000000"/>
                        </a:solidFill>
                        <a:uFillTx/>
                        <a:latin typeface="Calibri"/>
                      </a:endParaRPr>
                    </a:p>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Calibri"/>
                        </a:rPr>
                        <a:t> </a:t>
                      </a:r>
                      <a:r>
                        <a:rPr b="1" lang="kk-KZ" sz="2400" strike="noStrike" u="none">
                          <a:solidFill>
                            <a:srgbClr val="120ec2"/>
                          </a:solidFill>
                          <a:uFillTx/>
                          <a:latin typeface="Times New Roman"/>
                          <a:ea typeface="Calibri"/>
                        </a:rPr>
                        <a:t>Автор стиліне баға беру.</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152360">
                <a:tc>
                  <a:txBody>
                    <a:bodyPr lIns="66600" rIns="666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d0d0d"/>
                          </a:solidFill>
                          <a:uFillTx/>
                          <a:latin typeface="Times New Roman"/>
                          <a:ea typeface="Times New Roman"/>
                        </a:rPr>
                        <a:t>Бағалау</a:t>
                      </a:r>
                      <a:r>
                        <a:rPr b="1" lang="en-GB" sz="2400" strike="noStrike" u="none">
                          <a:solidFill>
                            <a:srgbClr val="0d0d0d"/>
                          </a:solidFill>
                          <a:uFillTx/>
                          <a:latin typeface="Times New Roman"/>
                          <a:ea typeface="Times New Roman"/>
                        </a:rPr>
                        <a:t> критерийлері</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6600" rIns="66600" tIns="0" bIns="0" anchor="t">
                      <a:noAutofit/>
                    </a:bodyPr>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Calibri"/>
                        </a:rPr>
                        <a:t> </a:t>
                      </a:r>
                      <a:r>
                        <a:rPr b="1" lang="kk-KZ" sz="2400" strike="noStrike" u="none">
                          <a:solidFill>
                            <a:srgbClr val="120ec2"/>
                          </a:solidFill>
                          <a:uFillTx/>
                          <a:latin typeface="Times New Roman"/>
                          <a:ea typeface="Calibri"/>
                        </a:rPr>
                        <a:t>Шығармадағы троп пен фигура түрлерін табады; </a:t>
                      </a:r>
                      <a:endParaRPr b="0" lang="ru-RU" sz="2400" strike="noStrike" u="none">
                        <a:solidFill>
                          <a:srgbClr val="000000"/>
                        </a:solidFill>
                        <a:uFillTx/>
                        <a:latin typeface="Calibri"/>
                      </a:endParaRPr>
                    </a:p>
                    <a:p>
                      <a:pPr algn="just">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Calibri"/>
                        </a:rPr>
                        <a:t> </a:t>
                      </a:r>
                      <a:r>
                        <a:rPr b="1" lang="kk-KZ" sz="2400" strike="noStrike" u="none">
                          <a:solidFill>
                            <a:srgbClr val="120ec2"/>
                          </a:solidFill>
                          <a:uFillTx/>
                          <a:latin typeface="Times New Roman"/>
                          <a:ea typeface="Calibri"/>
                        </a:rPr>
                        <a:t>Көркемдегіш құралдардың қолданысын түсініп, талдайды; </a:t>
                      </a:r>
                      <a:endParaRPr b="0" lang="ru-RU" sz="2400" strike="noStrike" u="none">
                        <a:solidFill>
                          <a:srgbClr val="000000"/>
                        </a:solidFill>
                        <a:uFillTx/>
                        <a:latin typeface="Calibri"/>
                      </a:endParaRPr>
                    </a:p>
                    <a:p>
                      <a:pPr>
                        <a:lnSpc>
                          <a:spcPct val="115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Calibri"/>
                        </a:rPr>
                        <a:t>Автор стиліне баға береді.</a:t>
                      </a:r>
                      <a:r>
                        <a:rPr b="0" lang="ru-RU" sz="2400" strike="noStrike" u="none">
                          <a:solidFill>
                            <a:srgbClr val="120ec2"/>
                          </a:solidFill>
                          <a:uFillTx/>
                          <a:latin typeface="Times New Roman"/>
                          <a:ea typeface="Calibri"/>
                        </a:rPr>
                        <a:t> </a:t>
                      </a:r>
                      <a:endParaRPr b="0" lang="ru-RU" sz="2400" strike="noStrike" u="none">
                        <a:solidFill>
                          <a:srgbClr val="000000"/>
                        </a:solidFill>
                        <a:uFillTx/>
                        <a:latin typeface="Calibri"/>
                      </a:endParaRPr>
                    </a:p>
                  </a:txBody>
                  <a:tcPr anchor="t" marL="66600" marR="666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 name="Стрелка: вниз 49"/>
          <p:cNvSpPr/>
          <p:nvPr/>
        </p:nvSpPr>
        <p:spPr>
          <a:xfrm>
            <a:off x="3992400" y="2316240"/>
            <a:ext cx="147960" cy="763560"/>
          </a:xfrm>
          <a:prstGeom prst="downArrow">
            <a:avLst>
              <a:gd name="adj1" fmla="val 50000"/>
              <a:gd name="adj2" fmla="val 88064"/>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5" name="Стрелка: вниз 32"/>
          <p:cNvSpPr/>
          <p:nvPr/>
        </p:nvSpPr>
        <p:spPr>
          <a:xfrm>
            <a:off x="1177920" y="2336760"/>
            <a:ext cx="147600" cy="763560"/>
          </a:xfrm>
          <a:prstGeom prst="downArrow">
            <a:avLst>
              <a:gd name="adj1" fmla="val 50000"/>
              <a:gd name="adj2" fmla="val 88279"/>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6" name="Стрелка: вниз 33"/>
          <p:cNvSpPr/>
          <p:nvPr/>
        </p:nvSpPr>
        <p:spPr>
          <a:xfrm>
            <a:off x="6537240" y="2336760"/>
            <a:ext cx="147600" cy="763560"/>
          </a:xfrm>
          <a:prstGeom prst="downArrow">
            <a:avLst>
              <a:gd name="adj1" fmla="val 50000"/>
              <a:gd name="adj2" fmla="val 88279"/>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7" name="Заголовок 1"/>
          <p:cNvSpPr/>
          <p:nvPr/>
        </p:nvSpPr>
        <p:spPr>
          <a:xfrm>
            <a:off x="601560" y="25560"/>
            <a:ext cx="2247840" cy="502920"/>
          </a:xfrm>
          <a:prstGeom prst="rect">
            <a:avLst/>
          </a:prstGeom>
          <a:noFill/>
          <a:ln w="0">
            <a:noFill/>
          </a:ln>
        </p:spPr>
        <p:style>
          <a:lnRef idx="0"/>
          <a:fillRef idx="0"/>
          <a:effectRef idx="0"/>
          <a:fontRef idx="minor"/>
        </p:style>
        <p:txBody>
          <a:bodyPr lIns="90000" rIns="90000" tIns="46800" bIns="46800" anchor="ctr">
            <a:normAutofit/>
          </a:bodyPr>
          <a:p>
            <a:pPr>
              <a:lnSpc>
                <a:spcPct val="9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Еске түсіріңіз!</a:t>
            </a:r>
            <a:r>
              <a:rPr b="1" lang="en-US" sz="2400" strike="noStrike" u="none">
                <a:solidFill>
                  <a:srgbClr val="120ec2"/>
                </a:solidFill>
                <a:uFillTx/>
                <a:latin typeface="Times New Roman"/>
                <a:ea typeface="Tahoma"/>
              </a:rPr>
              <a:t> </a:t>
            </a:r>
            <a:endParaRPr b="0" lang="ru-RU" sz="2400" strike="noStrike" u="none">
              <a:solidFill>
                <a:srgbClr val="000000"/>
              </a:solidFill>
              <a:uFillTx/>
              <a:latin typeface="Calibri"/>
            </a:endParaRPr>
          </a:p>
        </p:txBody>
      </p:sp>
      <p:sp>
        <p:nvSpPr>
          <p:cNvPr id="38" name="Стрелка: вниз 46"/>
          <p:cNvSpPr/>
          <p:nvPr/>
        </p:nvSpPr>
        <p:spPr>
          <a:xfrm rot="16200000">
            <a:off x="7355520" y="938520"/>
            <a:ext cx="207720" cy="434880"/>
          </a:xfrm>
          <a:prstGeom prst="downArrow">
            <a:avLst>
              <a:gd name="adj1" fmla="val 50000"/>
              <a:gd name="adj2" fmla="val 88337"/>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9" name="Прямая соединительная линия 96"/>
          <p:cNvSpPr/>
          <p:nvPr/>
        </p:nvSpPr>
        <p:spPr>
          <a:xfrm flipV="1">
            <a:off x="2928960" y="601200"/>
            <a:ext cx="533520" cy="366840"/>
          </a:xfrm>
          <a:prstGeom prst="line">
            <a:avLst/>
          </a:prstGeom>
          <a:ln w="2844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40" name="Прямая соединительная линия 102"/>
          <p:cNvSpPr/>
          <p:nvPr/>
        </p:nvSpPr>
        <p:spPr>
          <a:xfrm>
            <a:off x="2914560" y="1409760"/>
            <a:ext cx="488880" cy="433440"/>
          </a:xfrm>
          <a:prstGeom prst="line">
            <a:avLst/>
          </a:prstGeom>
          <a:ln w="2844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41" name="Стрелка: вниз 111"/>
          <p:cNvSpPr/>
          <p:nvPr/>
        </p:nvSpPr>
        <p:spPr>
          <a:xfrm>
            <a:off x="1577880" y="1316160"/>
            <a:ext cx="147600" cy="763560"/>
          </a:xfrm>
          <a:prstGeom prst="downArrow">
            <a:avLst>
              <a:gd name="adj1" fmla="val 50000"/>
              <a:gd name="adj2" fmla="val 88279"/>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2" name="Стрелка: вниз 45"/>
          <p:cNvSpPr/>
          <p:nvPr/>
        </p:nvSpPr>
        <p:spPr>
          <a:xfrm rot="16200000">
            <a:off x="3099600" y="988200"/>
            <a:ext cx="208080" cy="434880"/>
          </a:xfrm>
          <a:prstGeom prst="downArrow">
            <a:avLst>
              <a:gd name="adj1" fmla="val 50000"/>
              <a:gd name="adj2" fmla="val 88185"/>
            </a:avLst>
          </a:prstGeom>
          <a:solidFill>
            <a:srgbClr val="120ec2"/>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grpSp>
        <p:nvGrpSpPr>
          <p:cNvPr id="43" name="Группа 1"/>
          <p:cNvGrpSpPr/>
          <p:nvPr/>
        </p:nvGrpSpPr>
        <p:grpSpPr>
          <a:xfrm>
            <a:off x="236520" y="260280"/>
            <a:ext cx="11719080" cy="6288120"/>
            <a:chOff x="236520" y="260280"/>
            <a:chExt cx="11719080" cy="6288120"/>
          </a:xfrm>
        </p:grpSpPr>
        <p:sp>
          <p:nvSpPr>
            <p:cNvPr id="44" name="Прямая соединительная линия 118"/>
            <p:cNvSpPr/>
            <p:nvPr/>
          </p:nvSpPr>
          <p:spPr>
            <a:xfrm flipV="1">
              <a:off x="323640" y="1707480"/>
              <a:ext cx="500040" cy="423720"/>
            </a:xfrm>
            <a:prstGeom prst="line">
              <a:avLst/>
            </a:prstGeom>
            <a:ln w="2844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45" name="Прямая соединительная линия 92"/>
            <p:cNvSpPr/>
            <p:nvPr/>
          </p:nvSpPr>
          <p:spPr>
            <a:xfrm flipH="1" flipV="1">
              <a:off x="2479320" y="1634760"/>
              <a:ext cx="533160" cy="593640"/>
            </a:xfrm>
            <a:prstGeom prst="line">
              <a:avLst/>
            </a:prstGeom>
            <a:ln w="28440">
              <a:solidFill>
                <a:srgbClr val="120ec2"/>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46" name="Прямоугольник 93"/>
            <p:cNvSpPr/>
            <p:nvPr/>
          </p:nvSpPr>
          <p:spPr>
            <a:xfrm>
              <a:off x="268200" y="2089080"/>
              <a:ext cx="7255080" cy="699840"/>
            </a:xfrm>
            <a:prstGeom prst="rect">
              <a:avLst/>
            </a:prstGeom>
            <a:solidFill>
              <a:srgbClr val="fdffe5"/>
            </a:solidFill>
            <a:ln w="28440">
              <a:solidFill>
                <a:srgbClr val="120ec2"/>
              </a:solidFill>
              <a:miter/>
            </a:ln>
          </p:spPr>
          <p:style>
            <a:lnRef idx="0"/>
            <a:fillRef idx="0"/>
            <a:effectRef idx="0"/>
            <a:fontRef idx="minor"/>
          </p:style>
          <p:txBody>
            <a:bodyPr lIns="90000" rIns="90000" tIns="46800" bIns="46800" anchor="ctr">
              <a:norm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АЙШЫҚТАУ</a:t>
              </a:r>
              <a:r>
                <a:rPr b="1" lang="kk-KZ" sz="1600" strike="noStrike" u="none">
                  <a:solidFill>
                    <a:srgbClr val="000000"/>
                  </a:solidFill>
                  <a:uFillTx/>
                  <a:latin typeface="Times New Roman"/>
                  <a:ea typeface="Calibri"/>
                </a:rPr>
                <a:t> (</a:t>
              </a:r>
              <a:r>
                <a:rPr b="1" lang="ru-RU" sz="1600" strike="noStrike" u="none">
                  <a:solidFill>
                    <a:srgbClr val="000000"/>
                  </a:solidFill>
                  <a:uFillTx/>
                  <a:latin typeface="Times New Roman"/>
                  <a:ea typeface="Calibri"/>
                </a:rPr>
                <a:t>фигура</a:t>
              </a:r>
              <a:r>
                <a:rPr b="1" lang="kk-KZ" sz="1600" strike="noStrike" u="none">
                  <a:solidFill>
                    <a:srgbClr val="000000"/>
                  </a:solidFill>
                  <a:uFillTx/>
                  <a:latin typeface="Times New Roman"/>
                  <a:ea typeface="Calibri"/>
                </a:rPr>
                <a:t>) </a:t>
              </a:r>
              <a:r>
                <a:rPr b="0" lang="kk-KZ" sz="1600" strike="noStrike" u="none">
                  <a:solidFill>
                    <a:srgbClr val="202122"/>
                  </a:solidFill>
                  <a:uFillTx/>
                  <a:latin typeface="Arial"/>
                  <a:ea typeface="Calibri"/>
                </a:rPr>
                <a:t>– </a:t>
              </a:r>
              <a:r>
                <a:rPr b="0" lang="kk-KZ" sz="1600" strike="noStrike" u="none">
                  <a:solidFill>
                    <a:srgbClr val="000000"/>
                  </a:solidFill>
                  <a:uFillTx/>
                  <a:latin typeface="Times New Roman"/>
                  <a:ea typeface="Calibri"/>
                </a:rPr>
                <a:t> сөз тіркестерін дағдылы синтаксистік қалыптан гөрі өзгешелеу ораммен айрықша айшықпен құру.</a:t>
              </a:r>
              <a:endParaRPr b="0" lang="ru-RU" sz="1600" strike="noStrike" u="none">
                <a:solidFill>
                  <a:srgbClr val="000000"/>
                </a:solidFill>
                <a:uFillTx/>
                <a:latin typeface="Calibri"/>
              </a:endParaRPr>
            </a:p>
          </p:txBody>
        </p:sp>
        <p:sp>
          <p:nvSpPr>
            <p:cNvPr id="47" name="Прямоугольник 80"/>
            <p:cNvSpPr/>
            <p:nvPr/>
          </p:nvSpPr>
          <p:spPr>
            <a:xfrm>
              <a:off x="7712280" y="260280"/>
              <a:ext cx="4243320" cy="6288120"/>
            </a:xfrm>
            <a:prstGeom prst="rect">
              <a:avLst/>
            </a:prstGeom>
            <a:solidFill>
              <a:srgbClr val="e8fde7"/>
            </a:solidFill>
            <a:ln w="28440">
              <a:solidFill>
                <a:srgbClr val="120ec2"/>
              </a:solidFill>
              <a:miter/>
            </a:ln>
          </p:spPr>
          <p:style>
            <a:lnRef idx="0"/>
            <a:fillRef idx="0"/>
            <a:effectRef idx="0"/>
            <a:fontRef idx="minor"/>
          </p:style>
          <p:txBody>
            <a:bodyPr lIns="90000" rIns="90000" tIns="46800" bIns="46800" anchor="ctr">
              <a:normAutofit fontScale="92500" lnSpcReduction="9999"/>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Метафора </a:t>
              </a:r>
              <a:r>
                <a:rPr b="0" lang="kk-KZ" sz="1600" strike="noStrike" u="none">
                  <a:solidFill>
                    <a:srgbClr val="000000"/>
                  </a:solidFill>
                  <a:uFillTx/>
                  <a:latin typeface="Times New Roman"/>
                  <a:ea typeface="Calibri"/>
                </a:rPr>
                <a:t>– сөз мәнін өңдендіре өзгертіп айту. Суреттеліп отырған затты не құбылысты айқындай түсу үшін, ажарландыра түсу үшін оларды өздеріне ұқсас, өзге затқа не құбылысқа балау. </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Кейіптеу - </a:t>
              </a:r>
              <a:r>
                <a:rPr b="0" lang="kk-KZ" sz="1600" strike="noStrike" u="none">
                  <a:solidFill>
                    <a:srgbClr val="000000"/>
                  </a:solidFill>
                  <a:uFillTx/>
                  <a:latin typeface="Times New Roman"/>
                  <a:ea typeface="Calibri"/>
                </a:rPr>
                <a:t>жансызға жан бітіре суреттеу.</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Эвфемизм </a:t>
              </a:r>
              <a:r>
                <a:rPr b="0" lang="kk-KZ" sz="1600" strike="noStrike" u="none">
                  <a:solidFill>
                    <a:srgbClr val="000000"/>
                  </a:solidFill>
                  <a:uFillTx/>
                  <a:latin typeface="Times New Roman"/>
                  <a:ea typeface="Calibri"/>
                </a:rPr>
                <a:t>-</a:t>
              </a:r>
              <a:r>
                <a:rPr b="1" lang="kk-KZ" sz="1600" strike="noStrike" u="none">
                  <a:solidFill>
                    <a:srgbClr val="000000"/>
                  </a:solidFill>
                  <a:uFillTx/>
                  <a:latin typeface="Times New Roman"/>
                  <a:ea typeface="Calibri"/>
                </a:rPr>
                <a:t> </a:t>
              </a:r>
              <a:r>
                <a:rPr b="0" lang="kk-KZ" sz="1600" strike="noStrike" u="none">
                  <a:solidFill>
                    <a:srgbClr val="000000"/>
                  </a:solidFill>
                  <a:uFillTx/>
                  <a:latin typeface="Times New Roman"/>
                  <a:ea typeface="Calibri"/>
                </a:rPr>
                <a:t>сыпайы сөйлеу.</a:t>
              </a:r>
              <a:r>
                <a:rPr b="1" lang="kk-KZ" sz="1600" strike="noStrike" u="none">
                  <a:solidFill>
                    <a:srgbClr val="000000"/>
                  </a:solidFill>
                  <a:uFillTx/>
                  <a:latin typeface="Times New Roman"/>
                  <a:ea typeface="Calibri"/>
                </a:rPr>
                <a:t> </a:t>
              </a:r>
              <a:r>
                <a:rPr b="0" lang="kk-KZ" sz="1600" strike="noStrike" u="none">
                  <a:solidFill>
                    <a:srgbClr val="000000"/>
                  </a:solidFill>
                  <a:uFillTx/>
                  <a:latin typeface="Times New Roman"/>
                  <a:ea typeface="Calibri"/>
                </a:rPr>
                <a:t>Тілдегі ауыспалы мағынадағы сөздерді толықтырып отыратын тіркестер. </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Теңеу </a:t>
              </a:r>
              <a:r>
                <a:rPr b="0" lang="kk-KZ" sz="1600" strike="noStrike" u="none">
                  <a:solidFill>
                    <a:srgbClr val="000000"/>
                  </a:solidFill>
                  <a:uFillTx/>
                  <a:latin typeface="Times New Roman"/>
                  <a:ea typeface="Calibri"/>
                </a:rPr>
                <a:t>– заттың, құбылыстың қасиет, сапасын ашу үшін, оны екінші бір затпен, басқа құбылыспен салыстыра суреттеу.</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Эпитет </a:t>
              </a:r>
              <a:r>
                <a:rPr b="0" lang="kk-KZ" sz="1600" strike="noStrike" u="none">
                  <a:solidFill>
                    <a:srgbClr val="202122"/>
                  </a:solidFill>
                  <a:uFillTx/>
                  <a:latin typeface="Times New Roman"/>
                  <a:ea typeface="Calibri"/>
                </a:rPr>
                <a:t>–</a:t>
              </a:r>
              <a:r>
                <a:rPr b="0" lang="kk-KZ" sz="1600" strike="noStrike" u="none">
                  <a:solidFill>
                    <a:srgbClr val="000000"/>
                  </a:solidFill>
                  <a:uFillTx/>
                  <a:latin typeface="Times New Roman"/>
                  <a:ea typeface="Calibri"/>
                </a:rPr>
                <a:t> заттың, құбылыстың айрықша сипатын, сапасын анықтайтын суретті сөз.</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r>
                <a:rPr b="1" lang="kk-KZ" sz="1600" strike="noStrike" u="none">
                  <a:solidFill>
                    <a:srgbClr val="000000"/>
                  </a:solidFill>
                  <a:uFillTx/>
                  <a:latin typeface="Times New Roman"/>
                  <a:ea typeface="Calibri"/>
                </a:rPr>
                <a:t>Гипербола – </a:t>
              </a:r>
              <a:r>
                <a:rPr b="0" lang="kk-KZ" sz="1600" strike="noStrike" u="none">
                  <a:solidFill>
                    <a:srgbClr val="000000"/>
                  </a:solidFill>
                  <a:uFillTx/>
                  <a:latin typeface="Times New Roman"/>
                  <a:ea typeface="Calibri"/>
                </a:rPr>
                <a:t>зат не құбылысты шамадан асыра  ұлғайтып бейнелеу.</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Calibri"/>
                </a:rPr>
                <a:t>  </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r>
                <a:rPr b="1" lang="kk-KZ" sz="1600" strike="noStrike" u="none">
                  <a:solidFill>
                    <a:srgbClr val="000000"/>
                  </a:solidFill>
                  <a:uFillTx/>
                  <a:latin typeface="Times New Roman"/>
                  <a:ea typeface="Times New Roman"/>
                </a:rPr>
                <a:t>Фразеологизм</a:t>
              </a:r>
              <a:r>
                <a:rPr b="0" lang="kk-KZ" sz="1600" strike="noStrike" u="none">
                  <a:solidFill>
                    <a:srgbClr val="000000"/>
                  </a:solidFill>
                  <a:uFillTx/>
                  <a:latin typeface="Times New Roman"/>
                  <a:ea typeface="Times New Roman"/>
                </a:rPr>
                <a:t> - екі немесе бірнеше сөздердің тіркесіп келіп, бір мағына беретін сөз тіркесі.</a:t>
              </a:r>
              <a:endParaRPr b="0" lang="ru-RU" sz="16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48" name="Овал 91"/>
            <p:cNvSpPr/>
            <p:nvPr/>
          </p:nvSpPr>
          <p:spPr>
            <a:xfrm>
              <a:off x="236520" y="576000"/>
              <a:ext cx="2822400" cy="1257120"/>
            </a:xfrm>
            <a:prstGeom prst="ellipse">
              <a:avLst/>
            </a:prstGeom>
            <a:solidFill>
              <a:srgbClr val="f1ebfb"/>
            </a:solidFill>
            <a:ln w="28440">
              <a:solidFill>
                <a:srgbClr val="120ec2"/>
              </a:solidFill>
              <a:miter/>
            </a:ln>
          </p:spPr>
          <p:style>
            <a:lnRef idx="0"/>
            <a:fillRef idx="0"/>
            <a:effectRef idx="0"/>
            <a:fontRef idx="minor"/>
          </p:style>
          <p:txBody>
            <a:bodyPr lIns="90000" rIns="90000" tIns="46800" bIns="46800" anchor="ctr">
              <a:norm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20ec2"/>
                  </a:solidFill>
                  <a:uFillTx/>
                  <a:latin typeface="Times New Roman"/>
                  <a:ea typeface="Times New Roman"/>
                </a:rPr>
                <a:t>ӘДЕБИ  ТІЛДІ ҚҰБЫЛТУ МЕН АЙШЫҚТАУ</a:t>
              </a:r>
              <a:r>
                <a:rPr b="1" lang="kk-KZ" sz="1800" strike="noStrike" u="none">
                  <a:solidFill>
                    <a:srgbClr val="120ec2"/>
                  </a:solidFill>
                  <a:uFillTx/>
                  <a:latin typeface="Times New Roman"/>
                  <a:ea typeface="Calibri"/>
                </a:rPr>
                <a:t> </a:t>
              </a:r>
              <a:endParaRPr b="0" lang="ru-RU" sz="1800" strike="noStrike" u="none">
                <a:solidFill>
                  <a:srgbClr val="000000"/>
                </a:solidFill>
                <a:uFillTx/>
                <a:latin typeface="Calibri"/>
              </a:endParaRPr>
            </a:p>
          </p:txBody>
        </p:sp>
        <p:sp>
          <p:nvSpPr>
            <p:cNvPr id="49" name="Прямоугольник 25"/>
            <p:cNvSpPr/>
            <p:nvPr/>
          </p:nvSpPr>
          <p:spPr>
            <a:xfrm>
              <a:off x="3436920" y="260280"/>
              <a:ext cx="3805200" cy="1573200"/>
            </a:xfrm>
            <a:prstGeom prst="rect">
              <a:avLst/>
            </a:prstGeom>
            <a:solidFill>
              <a:srgbClr val="e8fde7"/>
            </a:solidFill>
            <a:ln w="28440">
              <a:solidFill>
                <a:srgbClr val="120ec2"/>
              </a:solidFill>
              <a:miter/>
            </a:ln>
          </p:spPr>
          <p:style>
            <a:lnRef idx="0"/>
            <a:fillRef idx="0"/>
            <a:effectRef idx="0"/>
            <a:fontRef idx="minor"/>
          </p:style>
          <p:txBody>
            <a:bodyPr lIns="90000" rIns="90000" tIns="46800" bIns="46800" anchor="ctr">
              <a:normAutofit fontScale="85000" lnSpcReduction="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ҚҰБЫЛТУ</a:t>
              </a:r>
              <a:r>
                <a:rPr b="0" lang="ru-RU" sz="16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a:t>
              </a:r>
              <a:r>
                <a:rPr b="1" lang="kk-KZ" sz="1600" strike="noStrike" u="none">
                  <a:solidFill>
                    <a:srgbClr val="000000"/>
                  </a:solidFill>
                  <a:uFillTx/>
                  <a:latin typeface="Times New Roman"/>
                  <a:ea typeface="Arial"/>
                </a:rPr>
                <a:t>троп</a:t>
              </a:r>
              <a:r>
                <a:rPr b="1" lang="ru-RU" sz="1600" strike="noStrike" u="none">
                  <a:solidFill>
                    <a:srgbClr val="000000"/>
                  </a:solidFill>
                  <a:uFillTx/>
                  <a:latin typeface="Times New Roman"/>
                  <a:ea typeface="Times New Roman"/>
                </a:rPr>
                <a:t>)</a:t>
              </a:r>
              <a:r>
                <a:rPr b="0" lang="ru-RU" sz="1600" strike="noStrike" u="none">
                  <a:solidFill>
                    <a:srgbClr val="000000"/>
                  </a:solidFill>
                  <a:uFillTx/>
                  <a:latin typeface="Times New Roman"/>
                  <a:ea typeface="Times New Roman"/>
                </a:rPr>
                <a:t> </a:t>
              </a:r>
              <a:r>
                <a:rPr b="0" lang="kk-KZ" sz="1600" strike="noStrike" u="none">
                  <a:solidFill>
                    <a:srgbClr val="202122"/>
                  </a:solidFill>
                  <a:uFillTx/>
                  <a:latin typeface="Arial"/>
                  <a:ea typeface="Calibri"/>
                </a:rPr>
                <a:t>– </a:t>
              </a:r>
              <a:r>
                <a:rPr b="0" lang="kk-KZ" sz="1600" strike="noStrike" u="none">
                  <a:solidFill>
                    <a:srgbClr val="000000"/>
                  </a:solidFill>
                  <a:uFillTx/>
                  <a:latin typeface="Times New Roman"/>
                  <a:ea typeface="Calibri"/>
                </a:rPr>
                <a:t> сөздерді тура мағынасында емес, бұрма мағынасында қолдану, шындықты бейнелеп, кейде тіпті перделеп таныту, ойды өзгертіп, кейде тіпті өңін айналдырып айту.</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p:txBody>
        </p:sp>
        <p:sp>
          <p:nvSpPr>
            <p:cNvPr id="50" name="Прямоугольник 13"/>
            <p:cNvSpPr/>
            <p:nvPr/>
          </p:nvSpPr>
          <p:spPr>
            <a:xfrm>
              <a:off x="5681880" y="3097080"/>
              <a:ext cx="1841400" cy="3408480"/>
            </a:xfrm>
            <a:prstGeom prst="rect">
              <a:avLst/>
            </a:prstGeom>
            <a:solidFill>
              <a:srgbClr val="fdffe5"/>
            </a:solidFill>
            <a:ln w="28440">
              <a:solidFill>
                <a:srgbClr val="120ec2"/>
              </a:solidFill>
              <a:miter/>
            </a:ln>
          </p:spPr>
          <p:style>
            <a:lnRef idx="0"/>
            <a:fillRef idx="0"/>
            <a:effectRef idx="0"/>
            <a:fontRef idx="minor"/>
          </p:style>
          <p:txBody>
            <a:bodyPr lIns="90000" rIns="90000" tIns="46800" bIns="46800" anchor="ctr">
              <a:normAutofit fontScale="92500" lnSpcReduction="9999"/>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Дыбыс қуалаушылық:</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Ассонанс </a:t>
              </a:r>
              <a:r>
                <a:rPr b="0" lang="kk-KZ" sz="1400" strike="noStrike" u="none">
                  <a:solidFill>
                    <a:srgbClr val="000000"/>
                  </a:solidFill>
                  <a:uFillTx/>
                  <a:latin typeface="Times New Roman"/>
                  <a:ea typeface="Calibri"/>
                </a:rPr>
                <a:t>- өлең тармақтарындағы сөздердің бірыңғай дауысты дыбыстардан баста луы.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Аллитерация</a:t>
              </a:r>
              <a:r>
                <a:rPr b="0" lang="kk-KZ" sz="1400" strike="noStrike" u="none">
                  <a:solidFill>
                    <a:srgbClr val="000000"/>
                  </a:solidFill>
                  <a:uFillTx/>
                  <a:latin typeface="Times New Roman"/>
                  <a:ea typeface="Calibri"/>
                </a:rPr>
                <a:t> - өлең тармақтарындағы сөздердің бірыңғай дауыссыз дыбыстардан басталуы.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1" name="Прямоугольник 53"/>
            <p:cNvSpPr/>
            <p:nvPr/>
          </p:nvSpPr>
          <p:spPr>
            <a:xfrm>
              <a:off x="2466720" y="3100320"/>
              <a:ext cx="3043080" cy="3443400"/>
            </a:xfrm>
            <a:prstGeom prst="rect">
              <a:avLst/>
            </a:prstGeom>
            <a:solidFill>
              <a:srgbClr val="fdffe5"/>
            </a:solidFill>
            <a:ln w="28440">
              <a:solidFill>
                <a:srgbClr val="120ec2"/>
              </a:solidFill>
              <a:miter/>
            </a:ln>
          </p:spPr>
          <p:style>
            <a:lnRef idx="0"/>
            <a:fillRef idx="0"/>
            <a:effectRef idx="0"/>
            <a:fontRef idx="minor"/>
          </p:style>
          <p:txBody>
            <a:bodyPr lIns="90000" rIns="90000" tIns="46800" bIns="46800" anchor="ctr">
              <a:normAutofit fontScale="77500" lnSpcReduction="19999"/>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Қайталау</a:t>
              </a: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Calibri"/>
                </a:rPr>
                <a:t> сөз әсерін күшейтіп, оқырман назарын айрықша аударғысы келген нәрсені не құбылысты бірнеше рет қайталап, айтар ой, ұқтырар сырды, ұғымға мұқият сіңіре түсу.</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Жай қайталау</a:t>
              </a:r>
              <a:r>
                <a:rPr b="0" lang="kk-KZ" sz="1400" strike="noStrike" u="none">
                  <a:solidFill>
                    <a:srgbClr val="000000"/>
                  </a:solidFill>
                  <a:uFillTx/>
                  <a:latin typeface="Times New Roman"/>
                  <a:ea typeface="Calibri"/>
                </a:rPr>
                <a:t> </a:t>
              </a: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Calibri"/>
                </a:rPr>
                <a:t>бір сөзге ерекше екпін түсіріп, бірнеше рет қайталау. </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Анафора</a:t>
              </a:r>
              <a:r>
                <a:rPr b="0" lang="kk-KZ" sz="1400" strike="noStrike" u="none">
                  <a:solidFill>
                    <a:srgbClr val="000000"/>
                  </a:solidFill>
                  <a:uFillTx/>
                  <a:latin typeface="Times New Roman"/>
                  <a:ea typeface="Times New Roman"/>
                </a:rPr>
                <a:t> - </a:t>
              </a:r>
              <a:r>
                <a:rPr b="0" lang="kk-KZ" sz="1400" strike="noStrike" u="none">
                  <a:solidFill>
                    <a:srgbClr val="000000"/>
                  </a:solidFill>
                  <a:uFillTx/>
                  <a:latin typeface="Times New Roman"/>
                  <a:ea typeface="Calibri"/>
                </a:rPr>
                <a:t>өлеңнің әр жолы ылғи бір сөзден басталып қайталанып отыруы.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Эпифора</a:t>
              </a: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Calibri"/>
                </a:rPr>
                <a:t> өлеңде сөйлемнің әсерлігін күшейту үшін тармақ соңында белгілі бір сөз не сөз тіркесінің қайталануы.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grpSp>
      <p:sp>
        <p:nvSpPr>
          <p:cNvPr id="52" name="Прямоугольник 47"/>
          <p:cNvSpPr/>
          <p:nvPr/>
        </p:nvSpPr>
        <p:spPr>
          <a:xfrm>
            <a:off x="268200" y="3105000"/>
            <a:ext cx="2009880" cy="3443400"/>
          </a:xfrm>
          <a:prstGeom prst="rect">
            <a:avLst/>
          </a:prstGeom>
          <a:solidFill>
            <a:srgbClr val="fdffe5"/>
          </a:solidFill>
          <a:ln w="28440">
            <a:solidFill>
              <a:srgbClr val="120ec2"/>
            </a:solidFill>
            <a:miter/>
          </a:ln>
        </p:spPr>
        <p:style>
          <a:lnRef idx="0"/>
          <a:fillRef idx="0"/>
          <a:effectRef idx="0"/>
          <a:fontRef idx="minor"/>
        </p:style>
        <p:txBody>
          <a:bodyPr lIns="90000" rIns="90000" tIns="46800" bIns="46800" anchor="ctr">
            <a:normAutofit fontScale="92500" lnSpcReduction="9999"/>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 </a:t>
            </a:r>
            <a:r>
              <a:rPr b="1" lang="kk-KZ" sz="1400" strike="noStrike" u="none">
                <a:solidFill>
                  <a:srgbClr val="000000"/>
                </a:solidFill>
                <a:uFillTx/>
                <a:latin typeface="Times New Roman"/>
                <a:ea typeface="Calibri"/>
              </a:rPr>
              <a:t>Арнау </a:t>
            </a:r>
            <a:r>
              <a:rPr b="0" lang="kk-KZ" sz="1400" strike="noStrike" u="none">
                <a:solidFill>
                  <a:srgbClr val="000000"/>
                </a:solidFill>
                <a:uFillTx/>
                <a:latin typeface="Times New Roman"/>
                <a:ea typeface="Calibri"/>
              </a:rPr>
              <a:t>-</a:t>
            </a:r>
            <a:r>
              <a:rPr b="1" lang="kk-KZ" sz="1400" strike="noStrike" u="none">
                <a:solidFill>
                  <a:srgbClr val="000000"/>
                </a:solidFill>
                <a:uFillTx/>
                <a:latin typeface="Times New Roman"/>
                <a:ea typeface="Calibri"/>
              </a:rPr>
              <a:t> </a:t>
            </a:r>
            <a:r>
              <a:rPr b="0" lang="kk-KZ" sz="1400" strike="noStrike" u="none">
                <a:solidFill>
                  <a:srgbClr val="000000"/>
                </a:solidFill>
                <a:uFillTx/>
                <a:latin typeface="Times New Roman"/>
                <a:ea typeface="Calibri"/>
              </a:rPr>
              <a:t>жазушының көбіне-көп ақынның өзіне не өзгеге, кейде тіпті жалпы жұртқа арнай тіл қатуы, көпшілікке қайырыла сөйлеуі, олармен іштей кеңесуі.</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Calibri"/>
              </a:rPr>
              <a:t>Жарлай арнау </a:t>
            </a:r>
            <a:r>
              <a:rPr b="0" lang="kk-KZ" sz="1400" strike="noStrike" u="none">
                <a:solidFill>
                  <a:srgbClr val="000000"/>
                </a:solidFill>
                <a:uFillTx/>
                <a:latin typeface="Times New Roman"/>
                <a:ea typeface="Calibri"/>
              </a:rPr>
              <a:t>- ақын жеке адамға емес, жалпы жұртқа қайырыла сөйлеп, жеке адаммен оңаша емес, жалпы жұртпен жария кеңесуі.</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p:txBody>
      </p:sp>
    </p:spTree>
  </p:cSld>
  <p:transition spd="med">
    <p:fade/>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 Placeholder 1"/>
          <p:cNvSpPr/>
          <p:nvPr/>
        </p:nvSpPr>
        <p:spPr>
          <a:xfrm>
            <a:off x="609480" y="619200"/>
            <a:ext cx="4476960" cy="4968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20ec2"/>
                </a:solidFill>
                <a:uFillTx/>
                <a:latin typeface="Times New Roman"/>
                <a:ea typeface="Tahoma"/>
              </a:rPr>
              <a:t>1</a:t>
            </a:r>
            <a:r>
              <a:rPr b="1" lang="kk-KZ" sz="2400" strike="noStrike" u="none">
                <a:solidFill>
                  <a:srgbClr val="120ec2"/>
                </a:solidFill>
                <a:uFillTx/>
                <a:latin typeface="Times New Roman"/>
                <a:ea typeface="Tahoma"/>
              </a:rPr>
              <a:t>-тапсырма  </a:t>
            </a:r>
            <a:r>
              <a:rPr b="1" lang="kk-KZ" sz="2800" strike="noStrike" u="none">
                <a:solidFill>
                  <a:srgbClr val="120ec2"/>
                </a:solidFill>
                <a:uFillTx/>
                <a:latin typeface="Times New Roman"/>
                <a:ea typeface="Calibri"/>
              </a:rPr>
              <a:t>«Қазына іздеу» </a:t>
            </a:r>
            <a:endParaRPr b="0" lang="ru-RU" sz="2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pic>
        <p:nvPicPr>
          <p:cNvPr id="54" name="Picture 9" descr="Будильник — Википедия"/>
          <p:cNvPicPr/>
          <p:nvPr/>
        </p:nvPicPr>
        <p:blipFill>
          <a:blip r:embed="rId1"/>
          <a:stretch/>
        </p:blipFill>
        <p:spPr>
          <a:xfrm>
            <a:off x="9263160" y="808200"/>
            <a:ext cx="1285920" cy="1457280"/>
          </a:xfrm>
          <a:prstGeom prst="rect">
            <a:avLst/>
          </a:prstGeom>
          <a:ln w="0">
            <a:noFill/>
          </a:ln>
        </p:spPr>
      </p:pic>
      <p:sp>
        <p:nvSpPr>
          <p:cNvPr id="55" name="TextBox 6"/>
          <p:cNvSpPr/>
          <p:nvPr/>
        </p:nvSpPr>
        <p:spPr>
          <a:xfrm>
            <a:off x="425520" y="1327320"/>
            <a:ext cx="79754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20ec2"/>
                </a:solidFill>
                <a:uFillTx/>
                <a:latin typeface="Times New Roman"/>
                <a:ea typeface="Times New Roman"/>
              </a:rPr>
              <a:t>Дескриптор: </a:t>
            </a:r>
            <a:r>
              <a:rPr b="0" lang="kk-KZ" sz="1800" strike="noStrike" u="none">
                <a:solidFill>
                  <a:srgbClr val="120ec2"/>
                </a:solidFill>
                <a:uFillTx/>
                <a:latin typeface="Times New Roman"/>
                <a:ea typeface="Times New Roman"/>
              </a:rPr>
              <a:t>Білім алушы</a:t>
            </a:r>
            <a:endParaRPr b="0" lang="ru-RU" sz="18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Үзінділерден ұсынылған айшықтаудың (фигура) түрлерін анықтайды; </a:t>
            </a:r>
            <a:endParaRPr b="0" lang="ru-RU" sz="18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Анықтаған айшықтау (фигура) түрлерін үзінділермен сәйкестендіреді; </a:t>
            </a:r>
            <a:endParaRPr b="0" lang="ru-RU" sz="18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120ec2"/>
                </a:solidFill>
                <a:uFillTx/>
                <a:latin typeface="Times New Roman"/>
                <a:ea typeface="Times New Roman"/>
              </a:rPr>
              <a:t>Кестеге  «+» таңбасымен белгілейді.</a:t>
            </a:r>
            <a:endParaRPr b="0" lang="ru-RU" sz="1800" strike="noStrike" u="none">
              <a:solidFill>
                <a:srgbClr val="000000"/>
              </a:solidFill>
              <a:uFillTx/>
              <a:latin typeface="Calibri"/>
            </a:endParaRPr>
          </a:p>
        </p:txBody>
      </p:sp>
      <p:sp>
        <p:nvSpPr>
          <p:cNvPr id="56" name="Text Placeholder 1"/>
          <p:cNvSpPr/>
          <p:nvPr/>
        </p:nvSpPr>
        <p:spPr>
          <a:xfrm>
            <a:off x="9431280" y="1682640"/>
            <a:ext cx="947880" cy="325440"/>
          </a:xfrm>
          <a:prstGeom prst="rect">
            <a:avLst/>
          </a:prstGeom>
          <a:noFill/>
          <a:ln w="0">
            <a:noFill/>
          </a:ln>
        </p:spPr>
        <p:style>
          <a:lnRef idx="0"/>
          <a:fillRef idx="0"/>
          <a:effectRef idx="0"/>
          <a:fontRef idx="minor"/>
        </p:style>
        <p:txBody>
          <a:bodyPr lIns="90000" rIns="90000" tIns="46800" bIns="46800" anchor="t">
            <a:normAutofit lnSpcReduction="9999"/>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20ec2"/>
                </a:solidFill>
                <a:uFillTx/>
                <a:latin typeface="Times New Roman"/>
                <a:ea typeface="Tahoma"/>
              </a:rPr>
              <a:t>1 мин</a:t>
            </a:r>
            <a:endParaRPr b="0" lang="ru-RU" sz="1800" strike="noStrike" u="none">
              <a:solidFill>
                <a:srgbClr val="000000"/>
              </a:solidFill>
              <a:uFillTx/>
              <a:latin typeface="Calibri"/>
            </a:endParaRPr>
          </a:p>
        </p:txBody>
      </p:sp>
      <p:pic>
        <p:nvPicPr>
          <p:cNvPr id="57" name="Таблица 4" descr=""/>
          <p:cNvPicPr/>
          <p:nvPr/>
        </p:nvPicPr>
        <p:blipFill>
          <a:blip r:embed="rId2"/>
          <a:stretch/>
        </p:blipFill>
        <p:spPr>
          <a:xfrm>
            <a:off x="414360" y="2895480"/>
            <a:ext cx="11369520" cy="33591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 Placeholder 1"/>
          <p:cNvSpPr/>
          <p:nvPr/>
        </p:nvSpPr>
        <p:spPr>
          <a:xfrm>
            <a:off x="825480" y="588960"/>
            <a:ext cx="2108160" cy="62712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9" name="Text Placeholder 1"/>
          <p:cNvSpPr/>
          <p:nvPr/>
        </p:nvSpPr>
        <p:spPr>
          <a:xfrm>
            <a:off x="649440" y="719280"/>
            <a:ext cx="2917800" cy="496800"/>
          </a:xfrm>
          <a:prstGeom prst="rect">
            <a:avLst/>
          </a:prstGeom>
          <a:noFill/>
          <a:ln w="0">
            <a:noFill/>
          </a:ln>
        </p:spPr>
        <p:style>
          <a:lnRef idx="0"/>
          <a:fillRef idx="0"/>
          <a:effectRef idx="0"/>
          <a:fontRef idx="minor"/>
        </p:style>
        <p:txBody>
          <a:bodyPr lIns="90000" rIns="90000" tIns="46800" bIns="46800"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Өзіңізді тексеріңіз</a:t>
            </a:r>
            <a:endParaRPr b="0" lang="ru-RU" sz="2400" strike="noStrike" u="none">
              <a:solidFill>
                <a:srgbClr val="000000"/>
              </a:solidFill>
              <a:uFillTx/>
              <a:latin typeface="Calibri"/>
            </a:endParaRPr>
          </a:p>
        </p:txBody>
      </p:sp>
      <p:pic>
        <p:nvPicPr>
          <p:cNvPr id="60" name="Таблица 4" descr=""/>
          <p:cNvPicPr/>
          <p:nvPr/>
        </p:nvPicPr>
        <p:blipFill>
          <a:blip r:embed="rId1"/>
          <a:stretch/>
        </p:blipFill>
        <p:spPr>
          <a:xfrm>
            <a:off x="414360" y="1749600"/>
            <a:ext cx="11369520" cy="335880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1" name="Picture 9" descr="Будильник — Википедия"/>
          <p:cNvPicPr/>
          <p:nvPr/>
        </p:nvPicPr>
        <p:blipFill>
          <a:blip r:embed="rId1"/>
          <a:stretch/>
        </p:blipFill>
        <p:spPr>
          <a:xfrm>
            <a:off x="10102680" y="2216160"/>
            <a:ext cx="1262160" cy="1432080"/>
          </a:xfrm>
          <a:prstGeom prst="rect">
            <a:avLst/>
          </a:prstGeom>
          <a:ln w="0">
            <a:noFill/>
          </a:ln>
        </p:spPr>
      </p:pic>
      <p:sp>
        <p:nvSpPr>
          <p:cNvPr id="62" name="TextBox 6"/>
          <p:cNvSpPr/>
          <p:nvPr/>
        </p:nvSpPr>
        <p:spPr>
          <a:xfrm>
            <a:off x="2911320" y="263520"/>
            <a:ext cx="8944200" cy="13136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20ec2"/>
                </a:solidFill>
                <a:uFillTx/>
                <a:latin typeface="Times New Roman"/>
                <a:ea typeface="Times New Roman"/>
              </a:rPr>
              <a:t>Дескриптор: </a:t>
            </a:r>
            <a:r>
              <a:rPr b="0" lang="kk-KZ" sz="2000" strike="noStrike" u="none">
                <a:solidFill>
                  <a:srgbClr val="120ec2"/>
                </a:solidFill>
                <a:uFillTx/>
                <a:latin typeface="Times New Roman"/>
                <a:ea typeface="Times New Roman"/>
              </a:rPr>
              <a:t>Білім алушы</a:t>
            </a:r>
            <a:endParaRPr b="0" lang="ru-RU" sz="20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20ec2"/>
                </a:solidFill>
                <a:uFillTx/>
                <a:latin typeface="Times New Roman"/>
                <a:ea typeface="Times New Roman"/>
              </a:rPr>
              <a:t>Үзінділерден құбылтудың (троп) түрлерін табады;</a:t>
            </a:r>
            <a:endParaRPr b="0" lang="ru-RU" sz="20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20ec2"/>
                </a:solidFill>
                <a:uFillTx/>
                <a:latin typeface="Times New Roman"/>
                <a:ea typeface="Times New Roman"/>
              </a:rPr>
              <a:t>Сәйкесінше кестеге түсіреді;  </a:t>
            </a:r>
            <a:endParaRPr b="0" lang="ru-RU" sz="2000" strike="noStrike" u="none">
              <a:solidFill>
                <a:srgbClr val="000000"/>
              </a:solidFill>
              <a:uFillTx/>
              <a:latin typeface="Calibri"/>
            </a:endParaRPr>
          </a:p>
          <a:p>
            <a:pPr>
              <a:lnSpc>
                <a:spcPct val="100000"/>
              </a:lnSpc>
              <a:buClr>
                <a:srgbClr val="120ec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20ec2"/>
                </a:solidFill>
                <a:uFillTx/>
                <a:latin typeface="Times New Roman"/>
                <a:ea typeface="Times New Roman"/>
              </a:rPr>
              <a:t>Құбылтудың (троп) түрлері арқылы берілген автор ойын талдап жазады. </a:t>
            </a:r>
            <a:endParaRPr b="0" lang="ru-RU" sz="2000" strike="noStrike" u="none">
              <a:solidFill>
                <a:srgbClr val="000000"/>
              </a:solidFill>
              <a:uFillTx/>
              <a:latin typeface="Calibri"/>
            </a:endParaRPr>
          </a:p>
        </p:txBody>
      </p:sp>
      <p:sp>
        <p:nvSpPr>
          <p:cNvPr id="63" name="TextBox 12"/>
          <p:cNvSpPr/>
          <p:nvPr/>
        </p:nvSpPr>
        <p:spPr>
          <a:xfrm>
            <a:off x="603360" y="217440"/>
            <a:ext cx="210816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Calibri"/>
              </a:rPr>
              <a:t>«Сырын аш»</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20ec2"/>
                </a:solidFill>
                <a:uFillTx/>
                <a:latin typeface="Times New Roman"/>
                <a:ea typeface="Tahoma"/>
              </a:rPr>
              <a:t> </a:t>
            </a:r>
            <a:r>
              <a:rPr b="1" lang="kk-KZ" sz="2400" strike="noStrike" u="none">
                <a:solidFill>
                  <a:srgbClr val="120ec2"/>
                </a:solidFill>
                <a:uFillTx/>
                <a:latin typeface="Times New Roman"/>
                <a:ea typeface="Tahoma"/>
              </a:rPr>
              <a:t>2-тапсырма</a:t>
            </a:r>
            <a:r>
              <a:rPr b="1" lang="kk-KZ" sz="2400" strike="noStrike" u="none">
                <a:solidFill>
                  <a:srgbClr val="120ec2"/>
                </a:solidFill>
                <a:uFillTx/>
                <a:latin typeface="Times New Roman"/>
                <a:ea typeface="Calibri"/>
              </a:rPr>
              <a:t> </a:t>
            </a:r>
            <a:endParaRPr b="0" lang="ru-RU" sz="2400" strike="noStrike" u="none">
              <a:solidFill>
                <a:srgbClr val="000000"/>
              </a:solidFill>
              <a:uFillTx/>
              <a:latin typeface="Calibri"/>
            </a:endParaRPr>
          </a:p>
        </p:txBody>
      </p:sp>
      <p:sp>
        <p:nvSpPr>
          <p:cNvPr id="64" name="TextBox 19"/>
          <p:cNvSpPr/>
          <p:nvPr/>
        </p:nvSpPr>
        <p:spPr>
          <a:xfrm>
            <a:off x="603360" y="1550880"/>
            <a:ext cx="7785000" cy="3143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Биікте тұрған таулар да мынау нұрына таңның боялған,</a:t>
            </a:r>
            <a:br>
              <a:rPr sz="2000"/>
            </a:br>
            <a:r>
              <a:rPr b="0" lang="ru-RU" sz="2000" strike="noStrike" u="none">
                <a:solidFill>
                  <a:srgbClr val="000000"/>
                </a:solidFill>
                <a:uFillTx/>
                <a:latin typeface="Times New Roman"/>
                <a:ea typeface="Times New Roman"/>
              </a:rPr>
              <a:t>Сені мен менің ғасырлап күткен сағынышымнан </a:t>
            </a:r>
            <a:r>
              <a:rPr b="1" lang="ru-RU" sz="2000" strike="noStrike" u="none">
                <a:solidFill>
                  <a:srgbClr val="000000"/>
                </a:solidFill>
                <a:uFillTx/>
                <a:latin typeface="Times New Roman"/>
                <a:ea typeface="Times New Roman"/>
              </a:rPr>
              <a:t>оянған</a:t>
            </a:r>
            <a:r>
              <a:rPr b="0" lang="ru-RU" sz="2000" strike="noStrike" u="none">
                <a:solidFill>
                  <a:srgbClr val="545454"/>
                </a:solidFill>
                <a:uFillTx/>
                <a:latin typeface="Times New Roman"/>
                <a:ea typeface="Times New Roman"/>
              </a:rPr>
              <a:t>.</a:t>
            </a:r>
            <a:r>
              <a:rPr b="0" lang="ru-RU" sz="2000" strike="noStrike" u="none">
                <a:solidFill>
                  <a:srgbClr val="00b0f0"/>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Сағыныш деген </a:t>
            </a:r>
            <a:r>
              <a:rPr b="1"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молшылық</a:t>
            </a:r>
            <a:r>
              <a:rPr b="1" lang="kk-KZ" sz="2000" strike="noStrike" u="none">
                <a:solidFill>
                  <a:srgbClr val="000000"/>
                </a:solidFill>
                <a:uFillTx/>
                <a:latin typeface="Times New Roman"/>
                <a:ea typeface="Times New Roman"/>
              </a:rPr>
              <a:t> қазына</a:t>
            </a:r>
            <a:r>
              <a:rPr b="0" lang="kk-KZ" sz="2000" strike="noStrike" u="none">
                <a:solidFill>
                  <a:srgbClr val="000000"/>
                </a:solidFill>
                <a:uFillTx/>
                <a:latin typeface="Times New Roman"/>
                <a:ea typeface="Times New Roman"/>
              </a:rPr>
              <a:t>, бола да берер </a:t>
            </a:r>
            <a:r>
              <a:rPr b="1" lang="kk-KZ" sz="2000" strike="noStrike" u="none">
                <a:solidFill>
                  <a:srgbClr val="000000"/>
                </a:solidFill>
                <a:uFillTx/>
                <a:latin typeface="Times New Roman"/>
                <a:ea typeface="Times New Roman"/>
              </a:rPr>
              <a:t>артық-кем,  </a:t>
            </a:r>
            <a:br>
              <a:rPr sz="2000"/>
            </a:br>
            <a:r>
              <a:rPr b="0" lang="kk-KZ" sz="2000" strike="noStrike" u="none">
                <a:solidFill>
                  <a:srgbClr val="000000"/>
                </a:solidFill>
                <a:uFillTx/>
                <a:latin typeface="Times New Roman"/>
                <a:ea typeface="Times New Roman"/>
              </a:rPr>
              <a:t>Ал, нағыз </a:t>
            </a:r>
            <a:r>
              <a:rPr b="1" lang="kk-KZ" sz="2000" strike="noStrike" u="none">
                <a:solidFill>
                  <a:srgbClr val="000000"/>
                </a:solidFill>
                <a:uFillTx/>
                <a:latin typeface="Times New Roman"/>
                <a:ea typeface="Times New Roman"/>
              </a:rPr>
              <a:t>асқақ</a:t>
            </a:r>
            <a:r>
              <a:rPr b="0" lang="kk-KZ" sz="2000" strike="noStrike" u="none">
                <a:solidFill>
                  <a:srgbClr val="000000"/>
                </a:solidFill>
                <a:uFillTx/>
                <a:latin typeface="Times New Roman"/>
                <a:ea typeface="Times New Roman"/>
              </a:rPr>
              <a:t> сағыныштарда араның балы бар, тіптен</a:t>
            </a:r>
            <a:r>
              <a:rPr b="0" lang="kk-KZ" sz="2000" strike="noStrike" u="none">
                <a:solidFill>
                  <a:srgbClr val="00b0f0"/>
                </a:solidFill>
                <a:uFillTx/>
                <a:latin typeface="Times New Roman"/>
                <a:ea typeface="Times New Roman"/>
              </a:rPr>
              <a:t>.</a:t>
            </a:r>
            <a:r>
              <a:rPr b="1" lang="ru-RU"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Зулайды </a:t>
            </a:r>
            <a:r>
              <a:rPr b="0" lang="ru-RU" sz="2000" strike="noStrike" u="none">
                <a:solidFill>
                  <a:srgbClr val="000000"/>
                </a:solidFill>
                <a:uFillTx/>
                <a:latin typeface="Times New Roman"/>
                <a:ea typeface="Times New Roman"/>
              </a:rPr>
              <a:t>ол бүгін – тұсымда менің жаңғырып барлық ендікпен,</a:t>
            </a:r>
            <a:r>
              <a:rPr b="0" lang="kk-KZ" sz="2000" strike="noStrike" u="none">
                <a:solidFill>
                  <a:srgbClr val="000000"/>
                </a:solidFill>
                <a:uFillTx/>
                <a:latin typeface="Times New Roman"/>
                <a:ea typeface="Times New Roman"/>
              </a:rPr>
              <a:t>    </a:t>
            </a:r>
            <a:br>
              <a:rPr sz="2000"/>
            </a:br>
            <a:r>
              <a:rPr b="1" lang="ru-RU" sz="2000" strike="noStrike" u="none">
                <a:solidFill>
                  <a:srgbClr val="000000"/>
                </a:solidFill>
                <a:uFillTx/>
                <a:latin typeface="Times New Roman"/>
                <a:ea typeface="Times New Roman"/>
              </a:rPr>
              <a:t>Сұрша </a:t>
            </a:r>
            <a:r>
              <a:rPr b="0" lang="ru-RU" sz="2000" strike="noStrike" u="none">
                <a:solidFill>
                  <a:srgbClr val="000000"/>
                </a:solidFill>
                <a:uFillTx/>
                <a:latin typeface="Times New Roman"/>
                <a:ea typeface="Times New Roman"/>
              </a:rPr>
              <a:t>құмдарға, </a:t>
            </a:r>
            <a:r>
              <a:rPr b="1" lang="ru-RU" sz="2000" strike="noStrike" u="none">
                <a:solidFill>
                  <a:srgbClr val="000000"/>
                </a:solidFill>
                <a:uFillTx/>
                <a:latin typeface="Times New Roman"/>
                <a:ea typeface="Times New Roman"/>
              </a:rPr>
              <a:t>қүм </a:t>
            </a:r>
            <a:r>
              <a:rPr b="0" lang="ru-RU" sz="2000" strike="noStrike" u="none">
                <a:solidFill>
                  <a:srgbClr val="000000"/>
                </a:solidFill>
                <a:uFillTx/>
                <a:latin typeface="Times New Roman"/>
                <a:ea typeface="Times New Roman"/>
              </a:rPr>
              <a:t>шағылдарға </a:t>
            </a:r>
            <a:r>
              <a:rPr b="1" lang="ru-RU" sz="2000" strike="noStrike" u="none">
                <a:solidFill>
                  <a:srgbClr val="000000"/>
                </a:solidFill>
                <a:uFillTx/>
                <a:latin typeface="Times New Roman"/>
                <a:ea typeface="Times New Roman"/>
              </a:rPr>
              <a:t>таңдайы кеуіп</a:t>
            </a:r>
            <a:r>
              <a:rPr b="0" lang="ru-RU" sz="2000" strike="noStrike" u="none">
                <a:solidFill>
                  <a:srgbClr val="000000"/>
                </a:solidFill>
                <a:uFillTx/>
                <a:latin typeface="Times New Roman"/>
                <a:ea typeface="Times New Roman"/>
              </a:rPr>
              <a:t>, сел күткен,</a:t>
            </a:r>
            <a:r>
              <a:rPr b="0" lang="kk-KZ" sz="2000" strike="noStrike" u="none">
                <a:solidFill>
                  <a:srgbClr val="000000"/>
                </a:solidFill>
                <a:uFillTx/>
                <a:latin typeface="Times New Roman"/>
                <a:ea typeface="Times New Roman"/>
              </a:rPr>
              <a:t> </a:t>
            </a:r>
            <a:br>
              <a:rPr sz="2000"/>
            </a:br>
            <a:r>
              <a:rPr b="0" lang="ru-RU" sz="2000" strike="noStrike" u="none">
                <a:solidFill>
                  <a:srgbClr val="000000"/>
                </a:solidFill>
                <a:uFillTx/>
                <a:latin typeface="Times New Roman"/>
                <a:ea typeface="Times New Roman"/>
              </a:rPr>
              <a:t>Егер сен </a:t>
            </a:r>
            <a:r>
              <a:rPr b="1" lang="ru-RU" sz="2000" strike="noStrike" u="none">
                <a:solidFill>
                  <a:srgbClr val="000000"/>
                </a:solidFill>
                <a:uFillTx/>
                <a:latin typeface="Times New Roman"/>
                <a:ea typeface="Times New Roman"/>
              </a:rPr>
              <a:t>жарық </a:t>
            </a:r>
            <a:r>
              <a:rPr b="0" lang="ru-RU" sz="2000" strike="noStrike" u="none">
                <a:solidFill>
                  <a:srgbClr val="000000"/>
                </a:solidFill>
                <a:uFillTx/>
                <a:latin typeface="Times New Roman"/>
                <a:ea typeface="Times New Roman"/>
              </a:rPr>
              <a:t>жанарыңды</a:t>
            </a:r>
            <a:r>
              <a:rPr b="1" lang="ru-RU" sz="2000" strike="noStrike" u="none">
                <a:solidFill>
                  <a:srgbClr val="000000"/>
                </a:solidFill>
                <a:uFillTx/>
                <a:latin typeface="Times New Roman"/>
                <a:ea typeface="Times New Roman"/>
              </a:rPr>
              <a:t> </a:t>
            </a:r>
            <a:r>
              <a:rPr b="0" lang="ru-RU" sz="2000" strike="noStrike" u="none">
                <a:solidFill>
                  <a:srgbClr val="000000"/>
                </a:solidFill>
                <a:uFillTx/>
                <a:latin typeface="Times New Roman"/>
                <a:ea typeface="Times New Roman"/>
              </a:rPr>
              <a:t>алсаң </a:t>
            </a:r>
            <a:r>
              <a:rPr b="1" lang="ru-RU" sz="2000" strike="noStrike" u="none">
                <a:solidFill>
                  <a:srgbClr val="000000"/>
                </a:solidFill>
                <a:uFillTx/>
                <a:latin typeface="Times New Roman"/>
                <a:ea typeface="Times New Roman"/>
              </a:rPr>
              <a:t>қайғы</a:t>
            </a:r>
            <a:r>
              <a:rPr b="0" lang="ru-RU" sz="2000" strike="noStrike" u="none">
                <a:solidFill>
                  <a:srgbClr val="000000"/>
                </a:solidFill>
                <a:uFillTx/>
                <a:latin typeface="Times New Roman"/>
                <a:ea typeface="Times New Roman"/>
              </a:rPr>
              <a:t> мен </a:t>
            </a:r>
            <a:r>
              <a:rPr b="1" lang="ru-RU" sz="2000" strike="noStrike" u="none">
                <a:solidFill>
                  <a:srgbClr val="000000"/>
                </a:solidFill>
                <a:uFillTx/>
                <a:latin typeface="Times New Roman"/>
                <a:ea typeface="Times New Roman"/>
              </a:rPr>
              <a:t>мұңға</a:t>
            </a:r>
            <a:r>
              <a:rPr b="0" lang="ru-RU" sz="2000" strike="noStrike" u="none">
                <a:solidFill>
                  <a:srgbClr val="000000"/>
                </a:solidFill>
                <a:uFillTx/>
                <a:latin typeface="Times New Roman"/>
                <a:ea typeface="Times New Roman"/>
              </a:rPr>
              <a:t> қаптатып,</a:t>
            </a:r>
            <a:r>
              <a:rPr b="0" lang="kk-KZ" sz="2000" strike="noStrike" u="none">
                <a:solidFill>
                  <a:srgbClr val="000000"/>
                </a:solidFill>
                <a:uFillTx/>
                <a:latin typeface="Times New Roman"/>
                <a:ea typeface="Times New Roman"/>
              </a:rPr>
              <a:t>  </a:t>
            </a:r>
            <a:br>
              <a:rPr sz="2000"/>
            </a:br>
            <a:r>
              <a:rPr b="0" lang="ru-RU" sz="2000" strike="noStrike" u="none">
                <a:solidFill>
                  <a:srgbClr val="000000"/>
                </a:solidFill>
                <a:uFillTx/>
                <a:latin typeface="Times New Roman"/>
                <a:ea typeface="Times New Roman"/>
              </a:rPr>
              <a:t>Сағынып жүрмегендіктен!</a:t>
            </a:r>
            <a:endParaRPr b="0" lang="ru-RU" sz="2000" strike="noStrike" u="none">
              <a:solidFill>
                <a:srgbClr val="000000"/>
              </a:solidFill>
              <a:uFillTx/>
              <a:latin typeface="Calibri"/>
            </a:endParaRPr>
          </a:p>
        </p:txBody>
      </p:sp>
      <p:pic>
        <p:nvPicPr>
          <p:cNvPr id="65" name="Таблица 4" descr=""/>
          <p:cNvPicPr/>
          <p:nvPr/>
        </p:nvPicPr>
        <p:blipFill>
          <a:blip r:embed="rId2"/>
          <a:stretch/>
        </p:blipFill>
        <p:spPr>
          <a:xfrm>
            <a:off x="231840" y="4773600"/>
            <a:ext cx="11741040" cy="167004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TextBox 2"/>
          <p:cNvSpPr/>
          <p:nvPr/>
        </p:nvSpPr>
        <p:spPr>
          <a:xfrm>
            <a:off x="1114560" y="584280"/>
            <a:ext cx="10201320" cy="5214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Arial"/>
                <a:ea typeface="Times New Roman"/>
              </a:rPr>
              <a:t>       </a:t>
            </a:r>
            <a:r>
              <a:rPr b="1" lang="ru-RU" sz="2400" strike="noStrike" u="none">
                <a:solidFill>
                  <a:srgbClr val="000000"/>
                </a:solidFill>
                <a:uFillTx/>
                <a:latin typeface="Times New Roman"/>
                <a:ea typeface="Times New Roman"/>
              </a:rPr>
              <a:t>Стиль </a:t>
            </a:r>
            <a:r>
              <a:rPr b="0" lang="ru-RU" sz="2400" strike="noStrike" u="none">
                <a:solidFill>
                  <a:srgbClr val="000000"/>
                </a:solidFill>
                <a:uFillTx/>
                <a:latin typeface="Times New Roman"/>
                <a:ea typeface="Times New Roman"/>
              </a:rPr>
              <a:t>(</a:t>
            </a:r>
            <a:r>
              <a:rPr b="0" lang="ru-RU" sz="2400" strike="noStrike" u="sng">
                <a:solidFill>
                  <a:srgbClr val="0563c1"/>
                </a:solidFill>
                <a:uFillTx/>
                <a:latin typeface="Times New Roman"/>
                <a:ea typeface="Times New Roman"/>
                <a:hlinkClick r:id="rId1"/>
              </a:rPr>
              <a:t>лат.</a:t>
            </a:r>
            <a:r>
              <a:rPr b="0" lang="ru-RU" sz="2400" strike="noStrike" u="none">
                <a:solidFill>
                  <a:srgbClr val="000000"/>
                </a:solidFill>
                <a:uFillTx/>
                <a:latin typeface="Times New Roman"/>
                <a:ea typeface="Times New Roman"/>
              </a:rPr>
              <a:t> stylus, грек. stylos – жазуға арналған таяқша) – қаламгердің жазу мәнері, ой түйінін ашу тәсілі, образдар жүйесінің тұрақты бірлігі.</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Автор шығармасында өзіндік ойы мен сезімдерін бейнелілікпен, сөйлеудің эмоционалдылығымен сипаттап жеткізеді, сол арқылы оқырманның қиялына, психикасына,  сана-сезіміне әсер етеді, лексиканың барлық байлығын, әртүрлі стильдердің мүмкіндіктерін пайдаланады. Осылай көркемдік компоненттер мен түр ерекшеліктерін өз қажетіне қарай асыруда, мазмұн байлығын тереңдете түсуде суреткердің стилдік ерекшелігі айқындалады.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02122"/>
                </a:solidFill>
                <a:uFillTx/>
                <a:latin typeface="Times New Roman"/>
                <a:ea typeface="Times New Roman"/>
              </a:rPr>
              <a:t>      </a:t>
            </a:r>
            <a:r>
              <a:rPr b="1" lang="ru-RU" sz="2400" strike="noStrike" u="none">
                <a:solidFill>
                  <a:srgbClr val="000000"/>
                </a:solidFill>
                <a:uFillTx/>
                <a:latin typeface="Times New Roman"/>
                <a:ea typeface="Times New Roman"/>
              </a:rPr>
              <a:t>Автор стилі </a:t>
            </a:r>
            <a:r>
              <a:rPr b="0" lang="ru-RU" sz="2400" strike="noStrike" u="none">
                <a:solidFill>
                  <a:srgbClr val="000000"/>
                </a:solidFill>
                <a:uFillTx/>
                <a:latin typeface="Times New Roman"/>
                <a:ea typeface="Times New Roman"/>
              </a:rPr>
              <a:t>– жазушының шығарма жазудағы өзіндік ерекшелігі, яғни қаламгердің шығармашылық ниетін, көркемдік идеяларын жүзеге асырудағы құралы мен авторды басқалардан ерекшелейтін жазу тәсілі. </a:t>
            </a:r>
            <a:endParaRPr b="0" lang="ru-RU" sz="2400" strike="noStrike" u="none">
              <a:solidFill>
                <a:srgbClr val="000000"/>
              </a:solidFill>
              <a:uFillTx/>
              <a:latin typeface="Calibri"/>
            </a:endParaRPr>
          </a:p>
        </p:txBody>
      </p:sp>
      <p:grpSp>
        <p:nvGrpSpPr>
          <p:cNvPr id="67" name="Группа 2"/>
          <p:cNvGrpSpPr/>
          <p:nvPr/>
        </p:nvGrpSpPr>
        <p:grpSpPr>
          <a:xfrm>
            <a:off x="256680" y="266400"/>
            <a:ext cx="11709720" cy="6372720"/>
            <a:chOff x="256680" y="266400"/>
            <a:chExt cx="11709720" cy="6372720"/>
          </a:xfrm>
        </p:grpSpPr>
        <p:cxnSp>
          <p:nvCxnSpPr>
            <p:cNvPr id="68" name="Google Shape;78;p1"/>
            <p:cNvCxnSpPr/>
            <p:nvPr/>
          </p:nvCxnSpPr>
          <p:spPr>
            <a:xfrm>
              <a:off x="469440" y="6638400"/>
              <a:ext cx="11497320" cy="1080"/>
            </a:xfrm>
            <a:prstGeom prst="straightConnector1">
              <a:avLst/>
            </a:prstGeom>
            <a:ln w="76320">
              <a:solidFill>
                <a:srgbClr val="120ec2"/>
              </a:solidFill>
              <a:miter/>
            </a:ln>
          </p:spPr>
        </p:cxnSp>
        <p:cxnSp>
          <p:nvCxnSpPr>
            <p:cNvPr id="69" name="Google Shape;78;p1"/>
            <p:cNvCxnSpPr/>
            <p:nvPr/>
          </p:nvCxnSpPr>
          <p:spPr>
            <a:xfrm>
              <a:off x="839520" y="6400440"/>
              <a:ext cx="10779840" cy="1080"/>
            </a:xfrm>
            <a:prstGeom prst="straightConnector1">
              <a:avLst/>
            </a:prstGeom>
            <a:ln w="76320">
              <a:solidFill>
                <a:srgbClr val="120ec2"/>
              </a:solidFill>
              <a:miter/>
            </a:ln>
          </p:spPr>
        </p:cxnSp>
        <p:cxnSp>
          <p:nvCxnSpPr>
            <p:cNvPr id="70" name="Google Shape;78;p1"/>
            <p:cNvCxnSpPr/>
            <p:nvPr/>
          </p:nvCxnSpPr>
          <p:spPr>
            <a:xfrm flipV="1">
              <a:off x="256680" y="266400"/>
              <a:ext cx="67320" cy="5922000"/>
            </a:xfrm>
            <a:prstGeom prst="straightConnector1">
              <a:avLst/>
            </a:prstGeom>
            <a:ln w="76320">
              <a:solidFill>
                <a:srgbClr val="120ec2"/>
              </a:solidFill>
              <a:miter/>
            </a:ln>
          </p:spPr>
        </p:cxnSp>
        <p:cxnSp>
          <p:nvCxnSpPr>
            <p:cNvPr id="71" name="Google Shape;78;p1"/>
            <p:cNvCxnSpPr/>
            <p:nvPr/>
          </p:nvCxnSpPr>
          <p:spPr>
            <a:xfrm flipV="1">
              <a:off x="469080" y="583560"/>
              <a:ext cx="67320" cy="5922000"/>
            </a:xfrm>
            <a:prstGeom prst="straightConnector1">
              <a:avLst/>
            </a:prstGeom>
            <a:ln w="76320">
              <a:solidFill>
                <a:srgbClr val="120ec2"/>
              </a:solidFill>
              <a:miter/>
            </a:ln>
          </p:spPr>
        </p:cxnSp>
      </p:gr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9936</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Huawei</cp:lastModifiedBy>
  <cp:lastPrinted>2020-03-24T14:36:16Z</cp:lastPrinted>
  <dcterms:modified xsi:type="dcterms:W3CDTF">2024-10-29T23:54:41Z</dcterms:modified>
  <cp:revision>948</cp:revision>
  <dc:subject/>
  <dc:title>Презентация PowerPoint</dc:title>
</cp:coreProperties>
</file>