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1A3704-A1EE-4957-B3DC-25B50DCBA9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fffdf"/>
            </a:gs>
            <a:gs pos="50000">
              <a:srgbClr val="e5ffe5"/>
            </a:gs>
            <a:gs pos="100000">
              <a:srgbClr val="bfffd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Times New Roman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lnSpcReduction="9999"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Second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Third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Fourth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Fifth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Sixth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Times New Roman"/>
              </a:rPr>
              <a:t>Seventh Outline Level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FF7C675-E5CD-4C34-96D5-A33C7C85CEBD}" type="slidenum"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68200" y="1371240"/>
            <a:ext cx="8702640" cy="3043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3600"/>
            </a:br>
            <a:br>
              <a:rPr sz="3600"/>
            </a:br>
            <a:r>
              <a:rPr b="1" lang="ru-RU" sz="4400" strike="noStrike" u="none">
                <a:solidFill>
                  <a:srgbClr val="16165d"/>
                </a:solidFill>
                <a:uFillTx/>
                <a:latin typeface="Times New Roman"/>
              </a:rPr>
              <a:t>Математикалық және серіппелі маятниктердің тербелістері </a:t>
            </a:r>
            <a:br>
              <a:rPr sz="3600"/>
            </a:br>
            <a:br>
              <a:rPr sz="3600"/>
            </a:b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6091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Жауабы: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</a:rPr>
              <a:t>1)Б. 2)В. 3)Б. 4)А 5)Г. 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2" dur="indefinite" restart="never" nodeType="tmRoot">
          <p:childTnLst>
            <p:seq>
              <p:cTn id="213" dur="indefinite" nodeType="mainSeq">
                <p:childTnLst>
                  <p:par>
                    <p:cTn id="214" nodeType="clickEffect" fill="hold">
                      <p:stCondLst>
                        <p:cond delay="indefinite"/>
                      </p:stCondLst>
                      <p:childTnLst>
                        <p:par>
                          <p:cTn id="21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00200" y="245232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Times New Roman"/>
              </a:rPr>
              <a:t>НАЗАРЛАРЫҢЫЗҒА РАХМЕТ!!!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1" dur="indefinite" restart="never" nodeType="tmRoot">
          <p:childTnLst>
            <p:seq>
              <p:cTn id="222" dur="indefinite" nodeType="mainSeq">
                <p:childTnLst>
                  <p:par>
                    <p:cTn id="223" nodeType="clickEffect" fill="hold">
                      <p:stCondLst>
                        <p:cond delay="indefinite"/>
                      </p:stCondLst>
                      <p:childTnLst>
                        <p:par>
                          <p:cTn id="22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 txBox="1"/>
          <p:nvPr/>
        </p:nvSpPr>
        <p:spPr>
          <a:xfrm>
            <a:off x="385920" y="1125360"/>
            <a:ext cx="8229600" cy="3700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等线"/>
              </a:rPr>
              <a:t>Тербелмелі қозғалыс теңдеулері қандай?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514440" indent="-514440"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等线"/>
              </a:rPr>
              <a:t>Тербелмелі қозғалыс кезіндегі үдеу мен жылдамдықтың максимал мәндерін қалай анықтайды?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514440" indent="-514440"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等线"/>
              </a:rPr>
              <a:t>Тербелісті сипаттайтын физикалық шамалар қандай?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514440" indent="-514440"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等线"/>
              </a:rPr>
              <a:t>Тербелмелі қозғалыс дегеніміз не?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514440" indent="-514440">
              <a:spcBef>
                <a:spcPts val="70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7" name="Прямоугольник 3" descr=""/>
          <p:cNvPicPr/>
          <p:nvPr/>
        </p:nvPicPr>
        <p:blipFill>
          <a:blip r:embed="rId1"/>
          <a:stretch/>
        </p:blipFill>
        <p:spPr>
          <a:xfrm>
            <a:off x="176040" y="152280"/>
            <a:ext cx="8643960" cy="107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54120" y="215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400" strike="noStrike" u="none">
                <a:solidFill>
                  <a:srgbClr val="000000"/>
                </a:solidFill>
                <a:uFillTx/>
                <a:latin typeface="Times New Roman"/>
              </a:rPr>
              <a:t>Оқу мақсаттары: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" name="Прямоугольник 1"/>
          <p:cNvSpPr/>
          <p:nvPr/>
        </p:nvSpPr>
        <p:spPr>
          <a:xfrm>
            <a:off x="654120" y="1544760"/>
            <a:ext cx="7943760" cy="192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9.2.5.6 әртүрлі тербелмелі жүйедегі тербелістің пайда болу себептерін түсіндіру;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343080" indent="-343080"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343080" indent="-343080">
              <a:buClr>
                <a:srgbClr val="000000"/>
              </a:buClr>
              <a:buFont typeface="Courier New"/>
              <a:buChar char="o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9.2.5.7 маятниктер тербелісі  периодының  әртүрлі параметрлерге тәуелділігін зерттеу;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-706320" y="3902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400" strike="noStrike" u="none">
                <a:solidFill>
                  <a:srgbClr val="000000"/>
                </a:solidFill>
                <a:uFillTx/>
                <a:latin typeface="Times New Roman"/>
                <a:ea typeface="等线 Light"/>
              </a:rPr>
              <a:t>Бағалау критерийі: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Прямоугольник 2"/>
          <p:cNvSpPr/>
          <p:nvPr/>
        </p:nvSpPr>
        <p:spPr>
          <a:xfrm>
            <a:off x="314280" y="1905120"/>
            <a:ext cx="8143920" cy="192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buClr>
                <a:srgbClr val="000000"/>
              </a:buClr>
              <a:buFont typeface="Wingdings" charset="2"/>
              <a:buChar char="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Математикалық және серіппелі маятниктердің тербелістердің пайда болу себебін біледі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343080" indent="-343080">
              <a:buClr>
                <a:srgbClr val="000000"/>
              </a:buClr>
              <a:buFont typeface="Wingdings" charset="2"/>
              <a:buChar char="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343080" indent="-343080">
              <a:buClr>
                <a:srgbClr val="000000"/>
              </a:buClr>
              <a:buFont typeface="Wingdings" charset="2"/>
              <a:buChar char="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Математикалық және серіппелі маятниктердің тербеліс формулаларын есептер шығаруда  қолдана алады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/>
        </p:nvSpPr>
        <p:spPr>
          <a:xfrm>
            <a:off x="372960" y="1112760"/>
            <a:ext cx="83962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ru-RU" sz="2400" strike="noStrike" u="none">
                <a:solidFill>
                  <a:srgbClr val="002060"/>
                </a:solidFill>
                <a:uFillTx/>
                <a:latin typeface="Times New Roman"/>
                <a:ea typeface="Arial"/>
              </a:rPr>
              <a:t>Серіппелі маятник</a:t>
            </a:r>
            <a:r>
              <a:rPr b="1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ретінде</a:t>
            </a:r>
            <a:r>
              <a:rPr b="1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абсолют серпімді серіппеге ілінген, </a:t>
            </a:r>
            <a:r>
              <a:rPr b="0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серпімділік күші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әсерінен гармониялық тербеліс жасайтын массасы </a:t>
            </a:r>
            <a:r>
              <a:rPr b="0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m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жүкті алуға болады.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0" y="333864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Rectangle 10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328608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Rectangle 16"/>
          <p:cNvSpPr/>
          <p:nvPr/>
        </p:nvSpPr>
        <p:spPr>
          <a:xfrm>
            <a:off x="0" y="326700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" name="Rectangle 23"/>
          <p:cNvSpPr/>
          <p:nvPr/>
        </p:nvSpPr>
        <p:spPr>
          <a:xfrm>
            <a:off x="-324000" y="3043080"/>
            <a:ext cx="184320" cy="51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18" name="Picture 33" descr=""/>
          <p:cNvPicPr/>
          <p:nvPr/>
        </p:nvPicPr>
        <p:blipFill>
          <a:blip r:embed="rId1"/>
          <a:stretch/>
        </p:blipFill>
        <p:spPr>
          <a:xfrm>
            <a:off x="2655720" y="2997360"/>
            <a:ext cx="3498840" cy="3576600"/>
          </a:xfrm>
          <a:prstGeom prst="rect">
            <a:avLst/>
          </a:prstGeom>
          <a:ln w="0">
            <a:noFill/>
          </a:ln>
        </p:spPr>
      </p:pic>
      <p:sp>
        <p:nvSpPr>
          <p:cNvPr id="19" name="Text Box 32"/>
          <p:cNvSpPr/>
          <p:nvPr/>
        </p:nvSpPr>
        <p:spPr>
          <a:xfrm>
            <a:off x="1504800" y="96840"/>
            <a:ext cx="5543640" cy="7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400" strike="noStrike" u="none">
                <a:solidFill>
                  <a:srgbClr val="002060"/>
                </a:solidFill>
                <a:uFillTx/>
                <a:latin typeface="Times New Roman"/>
                <a:ea typeface="Arial"/>
              </a:rPr>
              <a:t>Серіппелі маятник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Rectangle 260"/>
          <p:cNvSpPr/>
          <p:nvPr/>
        </p:nvSpPr>
        <p:spPr>
          <a:xfrm>
            <a:off x="7048440" y="421164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nodeType="clickEffect" fill="hold">
                      <p:stCondLst>
                        <p:cond delay="indefinite"/>
                      </p:stCondLst>
                      <p:childTnLst>
                        <p:par>
                          <p:cTn id="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nodeType="clickEffect" fill="hold">
                      <p:stCondLst>
                        <p:cond delay="indefinite"/>
                      </p:stCondLst>
                      <p:childTnLst>
                        <p:par>
                          <p:cTn id="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/>
          <p:cNvSpPr/>
          <p:nvPr/>
        </p:nvSpPr>
        <p:spPr>
          <a:xfrm>
            <a:off x="0" y="333864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" name="Rectangle 8"/>
          <p:cNvSpPr/>
          <p:nvPr/>
        </p:nvSpPr>
        <p:spPr>
          <a:xfrm>
            <a:off x="866880" y="313920"/>
            <a:ext cx="7210440" cy="7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400" strike="noStrike" u="none">
                <a:solidFill>
                  <a:srgbClr val="002060"/>
                </a:solidFill>
                <a:uFillTx/>
                <a:latin typeface="Times New Roman"/>
                <a:ea typeface="Arial"/>
              </a:rPr>
              <a:t>Серіппелі маятник</a:t>
            </a:r>
            <a:endParaRPr b="0" lang="en-US" sz="4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3" name="Rectangle 10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3780000" y="2032560"/>
            <a:ext cx="1414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н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емесе</a:t>
            </a: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: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 </a:t>
            </a:r>
            <a:r>
              <a:rPr b="0" lang="ru-RU" sz="14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Rectangle 14"/>
          <p:cNvSpPr/>
          <p:nvPr/>
        </p:nvSpPr>
        <p:spPr>
          <a:xfrm>
            <a:off x="0" y="328608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Rectangle 16"/>
          <p:cNvSpPr/>
          <p:nvPr/>
        </p:nvSpPr>
        <p:spPr>
          <a:xfrm>
            <a:off x="0" y="326700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Rectangle 23"/>
          <p:cNvSpPr/>
          <p:nvPr/>
        </p:nvSpPr>
        <p:spPr>
          <a:xfrm>
            <a:off x="-324000" y="3043080"/>
            <a:ext cx="184320" cy="51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8" name="Rectangle 260"/>
          <p:cNvSpPr/>
          <p:nvPr/>
        </p:nvSpPr>
        <p:spPr>
          <a:xfrm>
            <a:off x="7048440" y="421164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29" name="Объект 4"/>
              <p:cNvSpPr txBox="1"/>
              <p:nvPr/>
            </p:nvSpPr>
            <p:spPr>
              <a:xfrm>
                <a:off x="1908000" y="2036880"/>
                <a:ext cx="1133640" cy="4554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a</m:t>
                    </m:r>
                    <m:r>
                      <m:t xml:space="preserve">=</m:t>
                    </m:r>
                    <m:sSup>
                      <m:e>
                        <m:r>
                          <m:t xml:space="preserve">ω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x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30" name="Object 82"/>
              <p:cNvSpPr txBox="1"/>
              <p:nvPr/>
            </p:nvSpPr>
            <p:spPr>
              <a:xfrm>
                <a:off x="3780000" y="2692440"/>
                <a:ext cx="1214280" cy="8697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ω</m:t>
                    </m:r>
                    <m:sSup>
                      <m:e>
                        <m:r>
                          <m:t xml:space="preserve">0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=</m:t>
                    </m:r>
                    <m:f>
                      <m:num>
                        <m:r>
                          <m:t xml:space="preserve">k</m:t>
                        </m:r>
                      </m:num>
                      <m:den>
                        <m:r>
                          <m:t xml:space="preserve">m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31" name="Rectangle 87"/>
          <p:cNvSpPr/>
          <p:nvPr/>
        </p:nvSpPr>
        <p:spPr>
          <a:xfrm>
            <a:off x="638280" y="4473720"/>
            <a:ext cx="39337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Сер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іппелі маятниктің тербеліс  периоды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: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32" name="Объект 9"/>
              <p:cNvSpPr txBox="1"/>
              <p:nvPr/>
            </p:nvSpPr>
            <p:spPr>
              <a:xfrm>
                <a:off x="5351400" y="4473720"/>
                <a:ext cx="2244960" cy="9158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T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2</m:t>
                        </m:r>
                        <m:r>
                          <m:t xml:space="preserve">π</m:t>
                        </m:r>
                      </m:num>
                      <m:den>
                        <m:r>
                          <m:t xml:space="preserve">ω</m:t>
                        </m:r>
                        <m:r>
                          <m:t xml:space="preserve">0</m:t>
                        </m:r>
                      </m:den>
                    </m:f>
                    <m:r>
                      <m:t xml:space="preserve">=</m:t>
                    </m:r>
                    <m:r>
                      <m:t xml:space="preserve">2</m:t>
                    </m:r>
                    <m:r>
                      <m:t xml:space="preserve">π</m:t>
                    </m:r>
                    <m:rad>
                      <m:radPr>
                        <m:degHide m:val="1"/>
                      </m:radPr>
                      <m:deg/>
                      <m:e>
                        <m:f>
                          <m:num>
                            <m:r>
                              <m:t xml:space="preserve">m</m:t>
                            </m:r>
                          </m:num>
                          <m:den>
                            <m:r>
                              <m:t xml:space="preserve">k</m:t>
                            </m:r>
                          </m:den>
                        </m:f>
                      </m:e>
                    </m:rad>
                    <m:r>
                      <m:t xml:space="preserve"> 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33" name="Объект 10"/>
              <p:cNvSpPr txBox="1"/>
              <p:nvPr/>
            </p:nvSpPr>
            <p:spPr>
              <a:xfrm>
                <a:off x="3448080" y="1533600"/>
                <a:ext cx="1940040" cy="42552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F</m:t>
                    </m:r>
                    <m:r>
                      <m:t xml:space="preserve">=</m:t>
                    </m:r>
                    <m:r>
                      <m:t xml:space="preserve">−</m:t>
                    </m:r>
                    <m:r>
                      <m:rPr>
                        <m:lit/>
                        <m:nor/>
                      </m:rPr>
                      <m:t xml:space="preserve">kx</m:t>
                    </m:r>
                    <m:r>
                      <m:t xml:space="preserve">=</m:t>
                    </m:r>
                    <m:r>
                      <m:rPr>
                        <m:lit/>
                        <m:nor/>
                      </m:rPr>
                      <m:t xml:space="preserve">ma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34" name="Объект 20"/>
              <p:cNvSpPr txBox="1"/>
              <p:nvPr/>
            </p:nvSpPr>
            <p:spPr>
              <a:xfrm>
                <a:off x="5442120" y="1994040"/>
                <a:ext cx="1520640" cy="4554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p>
                      <m:e>
                        <m:r>
                          <m:t xml:space="preserve">mω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x</m:t>
                    </m:r>
                    <m:r>
                      <m:t xml:space="preserve">=</m:t>
                    </m:r>
                    <m:r>
                      <m:rPr>
                        <m:lit/>
                        <m:nor/>
                      </m:rPr>
                      <m:t xml:space="preserve">kx</m:t>
                    </m:r>
                  </m:oMath>
                </a14:m>
              </a:p>
            </p:txBody>
          </p:sp>
        </mc:Choice>
        <mc:Fallback/>
      </mc:AlternateContent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6" dur="indefinite" restart="never" nodeType="tmRoot">
          <p:childTnLst>
            <p:seq>
              <p:cTn id="57" dur="indefinite" nodeType="mainSeq">
                <p:childTnLst>
                  <p:par>
                    <p:cTn id="58" nodeType="clickEffect" fill="hold">
                      <p:stCondLst>
                        <p:cond delay="indefinite"/>
                      </p:stCondLst>
                      <p:childTnLst>
                        <p:par>
                          <p:cTn id="5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nodeType="clickEffect" fill="hold">
                      <p:stCondLst>
                        <p:cond delay="indefinite"/>
                      </p:stCondLst>
                      <p:childTnLst>
                        <p:par>
                          <p:cTn id="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nodeType="clickEffect" fill="hold">
                      <p:stCondLst>
                        <p:cond delay="indefinite"/>
                      </p:stCondLst>
                      <p:childTnLst>
                        <p:par>
                          <p:cTn id="7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nodeType="clickEffect" fill="hold">
                      <p:stCondLst>
                        <p:cond delay="indefinite"/>
                      </p:stCondLst>
                      <p:childTnLst>
                        <p:par>
                          <p:cTn id="7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nodeType="clickEffect" fill="hold">
                      <p:stCondLst>
                        <p:cond delay="indefinite"/>
                      </p:stCondLst>
                      <p:childTnLst>
                        <p:par>
                          <p:cTn id="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nodeType="clickEffect" fill="hold">
                      <p:stCondLst>
                        <p:cond delay="indefinite"/>
                      </p:stCondLst>
                      <p:childTnLst>
                        <p:par>
                          <p:cTn id="9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nodeType="clickEffect" fill="hold">
                      <p:stCondLst>
                        <p:cond delay="indefinite"/>
                      </p:stCondLst>
                      <p:childTnLst>
                        <p:par>
                          <p:cTn id="1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nodeType="clickEffect" fill="hold">
                      <p:stCondLst>
                        <p:cond delay="indefinite"/>
                      </p:stCondLst>
                      <p:childTnLst>
                        <p:par>
                          <p:cTn id="1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7"/>
          <p:cNvSpPr/>
          <p:nvPr/>
        </p:nvSpPr>
        <p:spPr>
          <a:xfrm>
            <a:off x="0" y="333864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Rectangle 10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7" name="Rectangle 14"/>
          <p:cNvSpPr/>
          <p:nvPr/>
        </p:nvSpPr>
        <p:spPr>
          <a:xfrm>
            <a:off x="0" y="328608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8" name="Rectangle 16"/>
          <p:cNvSpPr/>
          <p:nvPr/>
        </p:nvSpPr>
        <p:spPr>
          <a:xfrm>
            <a:off x="0" y="326700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9" name="Rectangle 17"/>
          <p:cNvSpPr/>
          <p:nvPr/>
        </p:nvSpPr>
        <p:spPr>
          <a:xfrm>
            <a:off x="111240" y="698760"/>
            <a:ext cx="574992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ru-RU" sz="2400" strike="noStrike" u="none">
                <a:solidFill>
                  <a:srgbClr val="002060"/>
                </a:solidFill>
                <a:uFillTx/>
                <a:latin typeface="Times New Roman"/>
                <a:ea typeface="Arial"/>
              </a:rPr>
              <a:t>Математикалық маятник</a:t>
            </a:r>
            <a:r>
              <a:rPr b="1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созылмайтын салмақсыз, ұзындығы </a:t>
            </a:r>
            <a:r>
              <a:rPr b="0" i="1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l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жіпке ілінген, ауырлық күші әсерінен үйкелісіз тербеліс жасайтын материялық нүктеден тұратын идеалданған жүйені айтады.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0" name="Rectangle 20"/>
          <p:cNvSpPr/>
          <p:nvPr/>
        </p:nvSpPr>
        <p:spPr>
          <a:xfrm>
            <a:off x="79560" y="2964240"/>
            <a:ext cx="51429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ff0000"/>
                </a:solidFill>
                <a:uFillTx/>
                <a:latin typeface="Arial"/>
                <a:ea typeface="Times New Roman"/>
              </a:rPr>
              <a:t>Ауытқу бұрышы   </a:t>
            </a:r>
            <a:r>
              <a:rPr b="0" lang="en-US" sz="2000" strike="noStrike" u="none">
                <a:solidFill>
                  <a:srgbClr val="ff0000"/>
                </a:solidFill>
                <a:uFillTx/>
                <a:latin typeface="Symbol"/>
                <a:ea typeface="Symbol"/>
              </a:rPr>
              <a:t></a:t>
            </a:r>
            <a:r>
              <a:rPr b="0" i="1" lang="en-US" sz="2000" strike="noStrike" u="none">
                <a:solidFill>
                  <a:srgbClr val="ff0000"/>
                </a:solidFill>
                <a:uFillTx/>
                <a:latin typeface="Arial"/>
                <a:ea typeface="Times New Roman"/>
              </a:rPr>
              <a:t> </a:t>
            </a:r>
            <a:r>
              <a:rPr b="0" i="1" lang="kk-KZ" sz="2000" strike="noStrike" u="none">
                <a:solidFill>
                  <a:srgbClr val="ff0000"/>
                </a:solidFill>
                <a:uFillTx/>
                <a:latin typeface="Arial"/>
                <a:ea typeface="Times New Roman"/>
              </a:rPr>
              <a:t>-</a:t>
            </a:r>
            <a:r>
              <a:rPr b="0" lang="kk-KZ" sz="2000" strike="noStrike" u="none">
                <a:solidFill>
                  <a:srgbClr val="ff0000"/>
                </a:solidFill>
                <a:uFillTx/>
                <a:latin typeface="Arial"/>
                <a:ea typeface="Times New Roman"/>
              </a:rPr>
              <a:t>ның кіші мәндерінде</a:t>
            </a:r>
            <a:r>
              <a:rPr b="0" lang="ru-RU" sz="20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Rectangle 21"/>
          <p:cNvSpPr/>
          <p:nvPr/>
        </p:nvSpPr>
        <p:spPr>
          <a:xfrm>
            <a:off x="139680" y="3578760"/>
            <a:ext cx="2874960" cy="3988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ff0000"/>
                </a:solidFill>
                <a:uFillTx/>
                <a:latin typeface="Arial"/>
                <a:ea typeface="Times New Roman"/>
              </a:rPr>
              <a:t>Кері қайтарушы күш:</a:t>
            </a:r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Rectangle 23"/>
          <p:cNvSpPr/>
          <p:nvPr/>
        </p:nvSpPr>
        <p:spPr>
          <a:xfrm>
            <a:off x="-324000" y="3170160"/>
            <a:ext cx="184320" cy="51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Rectangle 24"/>
          <p:cNvSpPr/>
          <p:nvPr/>
        </p:nvSpPr>
        <p:spPr>
          <a:xfrm>
            <a:off x="61200" y="4104360"/>
            <a:ext cx="22647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ff0000"/>
                </a:solidFill>
                <a:uFillTx/>
                <a:latin typeface="Times New Roman"/>
                <a:ea typeface="Arial"/>
              </a:rPr>
              <a:t>Қозғалыс теңдеуі:</a:t>
            </a:r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Rectangle 29"/>
          <p:cNvSpPr/>
          <p:nvPr/>
        </p:nvSpPr>
        <p:spPr>
          <a:xfrm>
            <a:off x="179280" y="5212800"/>
            <a:ext cx="10861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немесе </a:t>
            </a:r>
            <a:r>
              <a:rPr b="0" lang="ru-RU" sz="14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5" name="Rectangle 31"/>
          <p:cNvSpPr/>
          <p:nvPr/>
        </p:nvSpPr>
        <p:spPr>
          <a:xfrm>
            <a:off x="0" y="327168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46" name="Object 10"/>
              <p:cNvSpPr txBox="1"/>
              <p:nvPr/>
            </p:nvSpPr>
            <p:spPr>
              <a:xfrm>
                <a:off x="1446120" y="5005440"/>
                <a:ext cx="1498680" cy="6951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p>
                      <m:e>
                        <m:r>
                          <m:t xml:space="preserve">ω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x</m:t>
                    </m:r>
                    <m:r>
                      <m:t xml:space="preserve">+</m:t>
                    </m:r>
                    <m:f>
                      <m:num>
                        <m:r>
                          <m:t xml:space="preserve">g</m:t>
                        </m:r>
                      </m:num>
                      <m:den>
                        <m:r>
                          <m:t xml:space="preserve">l</m:t>
                        </m:r>
                      </m:den>
                    </m:f>
                    <m:r>
                      <m:t xml:space="preserve">x</m:t>
                    </m:r>
                    <m:r>
                      <m:t xml:space="preserve">=</m:t>
                    </m:r>
                    <m:r>
                      <m:t xml:space="preserve">0</m:t>
                    </m:r>
                    <m:r>
                      <m:t xml:space="preserve">;</m:t>
                    </m:r>
                  </m:oMath>
                </a14:m>
              </a:p>
            </p:txBody>
          </p:sp>
        </mc:Choice>
        <mc:Fallback/>
      </mc:AlternateContent>
      <p:grpSp>
        <p:nvGrpSpPr>
          <p:cNvPr id="47" name="Group 33"/>
          <p:cNvGrpSpPr/>
          <p:nvPr/>
        </p:nvGrpSpPr>
        <p:grpSpPr>
          <a:xfrm>
            <a:off x="6276960" y="914400"/>
            <a:ext cx="2505240" cy="2506680"/>
            <a:chOff x="6276960" y="914400"/>
            <a:chExt cx="2505240" cy="2506680"/>
          </a:xfrm>
        </p:grpSpPr>
        <p:pic>
          <p:nvPicPr>
            <p:cNvPr id="48" name="Picture 34" descr=""/>
            <p:cNvPicPr/>
            <p:nvPr/>
          </p:nvPicPr>
          <p:blipFill>
            <a:blip r:embed="rId1"/>
            <a:stretch/>
          </p:blipFill>
          <p:spPr>
            <a:xfrm>
              <a:off x="6276960" y="914400"/>
              <a:ext cx="2505240" cy="23500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9" name="Text Box 35"/>
            <p:cNvSpPr/>
            <p:nvPr/>
          </p:nvSpPr>
          <p:spPr>
            <a:xfrm>
              <a:off x="6479640" y="3264480"/>
              <a:ext cx="2231280" cy="15660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en-US" sz="2400" strike="noStrike" u="none">
                <a:solidFill>
                  <a:srgbClr val="000000"/>
                </a:solidFill>
                <a:uFillTx/>
                <a:latin typeface="Times New Roman"/>
              </a:endParaRPr>
            </a:p>
          </p:txBody>
        </p:sp>
      </p:grpSp>
      <p:sp>
        <p:nvSpPr>
          <p:cNvPr id="50" name="Text Box 23"/>
          <p:cNvSpPr/>
          <p:nvPr/>
        </p:nvSpPr>
        <p:spPr>
          <a:xfrm>
            <a:off x="1707840" y="0"/>
            <a:ext cx="617580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000" strike="noStrike" u="none">
                <a:solidFill>
                  <a:srgbClr val="002060"/>
                </a:solidFill>
                <a:uFillTx/>
                <a:latin typeface="Times New Roman"/>
                <a:ea typeface="Arial"/>
              </a:rPr>
              <a:t>Математикалық маятник</a:t>
            </a:r>
            <a:endParaRPr b="0" lang="en-US" sz="4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51" name="Object 25"/>
              <p:cNvSpPr txBox="1"/>
              <p:nvPr/>
            </p:nvSpPr>
            <p:spPr>
              <a:xfrm>
                <a:off x="4514760" y="3321000"/>
                <a:ext cx="114480" cy="2160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/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2" name="Object 8"/>
              <p:cNvSpPr txBox="1"/>
              <p:nvPr/>
            </p:nvSpPr>
            <p:spPr>
              <a:xfrm>
                <a:off x="3100320" y="3430440"/>
                <a:ext cx="3903840" cy="738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b>
                      <m:e>
                        <m:r>
                          <m:t xml:space="preserve">F</m:t>
                        </m:r>
                      </m:e>
                      <m:sub>
                        <m:r>
                          <m:t xml:space="preserve">1</m:t>
                        </m:r>
                      </m:sub>
                    </m:sSub>
                    <m:r>
                      <m:t xml:space="preserve">=</m:t>
                    </m:r>
                    <m:r>
                      <m:t xml:space="preserve">−</m:t>
                    </m:r>
                    <m:r>
                      <m:rPr>
                        <m:lit/>
                        <m:nor/>
                      </m:rPr>
                      <m:t xml:space="preserve">mg</m:t>
                    </m:r>
                    <m:r>
                      <m:rPr>
                        <m:lit/>
                        <m:nor/>
                      </m:rPr>
                      <m:t xml:space="preserve">sin</m:t>
                    </m:r>
                    <m:r>
                      <m:t xml:space="preserve">α</m:t>
                    </m:r>
                    <m:r>
                      <m:t xml:space="preserve">≈</m:t>
                    </m:r>
                    <m:r>
                      <m:t xml:space="preserve">−</m:t>
                    </m:r>
                    <m:r>
                      <m:rPr>
                        <m:lit/>
                        <m:nor/>
                      </m:rPr>
                      <m:t xml:space="preserve">mg</m:t>
                    </m:r>
                    <m:r>
                      <m:t xml:space="preserve">α</m:t>
                    </m:r>
                    <m:r>
                      <m:t xml:space="preserve">=</m:t>
                    </m:r>
                    <m:r>
                      <m:t xml:space="preserve">−</m:t>
                    </m:r>
                    <m:r>
                      <m:rPr>
                        <m:lit/>
                        <m:nor/>
                      </m:rPr>
                      <m:t xml:space="preserve">mg</m:t>
                    </m:r>
                    <m:f>
                      <m:num>
                        <m:r>
                          <m:t xml:space="preserve">x</m:t>
                        </m:r>
                      </m:num>
                      <m:den>
                        <m:r>
                          <m:t xml:space="preserve">l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3" name="Object 7"/>
              <p:cNvSpPr txBox="1"/>
              <p:nvPr/>
            </p:nvSpPr>
            <p:spPr>
              <a:xfrm>
                <a:off x="5224320" y="2825640"/>
                <a:ext cx="698760" cy="6764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f>
                      <m:num>
                        <m:r>
                          <m:t xml:space="preserve">x</m:t>
                        </m:r>
                      </m:num>
                      <m:den>
                        <m:r>
                          <m:t xml:space="preserve">l</m:t>
                        </m:r>
                      </m:den>
                    </m:f>
                    <m:r>
                      <m:rPr>
                        <m:lit/>
                        <m:nor/>
                      </m:rPr>
                      <m:t xml:space="preserve">~</m:t>
                    </m:r>
                    <m:r>
                      <m:t xml:space="preserve">α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4" name="Object 9"/>
              <p:cNvSpPr txBox="1"/>
              <p:nvPr/>
            </p:nvSpPr>
            <p:spPr>
              <a:xfrm>
                <a:off x="3100320" y="3994200"/>
                <a:ext cx="2268720" cy="6634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sSup>
                      <m:e>
                        <m:r>
                          <m:t xml:space="preserve">mω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x</m:t>
                    </m:r>
                    <m:r>
                      <m:t xml:space="preserve">=</m:t>
                    </m:r>
                    <m:r>
                      <m:t xml:space="preserve">−</m:t>
                    </m:r>
                    <m:sSub>
                      <m:e>
                        <m:r>
                          <m:t xml:space="preserve">F</m:t>
                        </m:r>
                      </m:e>
                      <m:sub>
                        <m:r>
                          <m:t xml:space="preserve">1</m:t>
                        </m:r>
                      </m:sub>
                    </m:sSub>
                    <m:r>
                      <m:t xml:space="preserve">=</m:t>
                    </m:r>
                    <m:r>
                      <m:t xml:space="preserve">−</m:t>
                    </m:r>
                    <m:r>
                      <m:rPr>
                        <m:lit/>
                        <m:nor/>
                      </m:rPr>
                      <m:t xml:space="preserve">mg</m:t>
                    </m:r>
                    <m:f>
                      <m:num>
                        <m:r>
                          <m:t xml:space="preserve">x</m:t>
                        </m:r>
                      </m:num>
                      <m:den>
                        <m:r>
                          <m:t xml:space="preserve">l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55" name="Прямоугольник 2"/>
          <p:cNvSpPr/>
          <p:nvPr/>
        </p:nvSpPr>
        <p:spPr>
          <a:xfrm>
            <a:off x="446040" y="5821200"/>
            <a:ext cx="50785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Математикалық маятниктің тербеліс периоды: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56" name="Object 12"/>
              <p:cNvSpPr txBox="1"/>
              <p:nvPr/>
            </p:nvSpPr>
            <p:spPr>
              <a:xfrm>
                <a:off x="5705640" y="5754600"/>
                <a:ext cx="2154240" cy="9651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T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2</m:t>
                        </m:r>
                        <m:r>
                          <m:t xml:space="preserve">π</m:t>
                        </m:r>
                      </m:num>
                      <m:den>
                        <m:r>
                          <m:t xml:space="preserve">ω</m:t>
                        </m:r>
                        <m:r>
                          <m:t xml:space="preserve">0</m:t>
                        </m:r>
                      </m:den>
                    </m:f>
                    <m:r>
                      <m:t xml:space="preserve">=</m:t>
                    </m:r>
                    <m:r>
                      <m:t xml:space="preserve">2</m:t>
                    </m:r>
                    <m:r>
                      <m:t xml:space="preserve">π</m:t>
                    </m:r>
                    <m:rad>
                      <m:radPr>
                        <m:degHide m:val="1"/>
                      </m:radPr>
                      <m:deg/>
                      <m:e>
                        <m:f>
                          <m:num>
                            <m:r>
                              <m:t xml:space="preserve">l</m:t>
                            </m:r>
                          </m:num>
                          <m:den>
                            <m:r>
                              <m:t xml:space="preserve">g</m:t>
                            </m:r>
                          </m:den>
                        </m:f>
                      </m:e>
                    </m:rad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7" name="Объект 3"/>
              <p:cNvSpPr txBox="1"/>
              <p:nvPr/>
            </p:nvSpPr>
            <p:spPr>
              <a:xfrm>
                <a:off x="3581280" y="4743360"/>
                <a:ext cx="1193760" cy="8715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ω</m:t>
                    </m:r>
                    <m:sSup>
                      <m:e>
                        <m:r>
                          <m:t xml:space="preserve">0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t xml:space="preserve">=</m:t>
                    </m:r>
                    <m:f>
                      <m:num>
                        <m:r>
                          <m:t xml:space="preserve">g</m:t>
                        </m:r>
                      </m:num>
                      <m:den>
                        <m:r>
                          <m:t xml:space="preserve">l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3" dur="indefinite" restart="never" nodeType="tmRoot">
          <p:childTnLst>
            <p:seq>
              <p:cTn id="114" dur="indefinite" nodeType="mainSeq">
                <p:childTnLst>
                  <p:par>
                    <p:cTn id="115" nodeType="clickEffect" fill="hold">
                      <p:stCondLst>
                        <p:cond delay="indefinite"/>
                      </p:stCondLst>
                      <p:childTnLst>
                        <p:par>
                          <p:cTn id="1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nodeType="clickEffect" fill="hold">
                      <p:stCondLst>
                        <p:cond delay="indefinite"/>
                      </p:stCondLst>
                      <p:childTnLst>
                        <p:par>
                          <p:cTn id="12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nodeType="clickEffect" fill="hold">
                      <p:stCondLst>
                        <p:cond delay="indefinite"/>
                      </p:stCondLst>
                      <p:childTnLst>
                        <p:par>
                          <p:cTn id="1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nodeType="clickEffect" fill="hold">
                      <p:stCondLst>
                        <p:cond delay="indefinite"/>
                      </p:stCondLst>
                      <p:childTnLst>
                        <p:par>
                          <p:cTn id="1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nodeType="clickEffect" fill="hold">
                      <p:stCondLst>
                        <p:cond delay="indefinite"/>
                      </p:stCondLst>
                      <p:childTnLst>
                        <p:par>
                          <p:cTn id="1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nodeType="clickEffect" fill="hold">
                      <p:stCondLst>
                        <p:cond delay="indefinite"/>
                      </p:stCondLst>
                      <p:childTnLst>
                        <p:par>
                          <p:cTn id="14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nodeType="clickEffect" fill="hold">
                      <p:stCondLst>
                        <p:cond delay="indefinite"/>
                      </p:stCondLst>
                      <p:childTnLst>
                        <p:par>
                          <p:cTn id="1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nodeType="clickEffect" fill="hold">
                      <p:stCondLst>
                        <p:cond delay="indefinite"/>
                      </p:stCondLst>
                      <p:childTnLst>
                        <p:par>
                          <p:cTn id="15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nodeType="clickEffect" fill="hold">
                      <p:stCondLst>
                        <p:cond delay="indefinite"/>
                      </p:stCondLst>
                      <p:childTnLst>
                        <p:par>
                          <p:cTn id="1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nodeType="clickEffect" fill="hold">
                      <p:stCondLst>
                        <p:cond delay="indefinite"/>
                      </p:stCondLst>
                      <p:childTnLst>
                        <p:par>
                          <p:cTn id="1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nodeType="clickEffect" fill="hold">
                      <p:stCondLst>
                        <p:cond delay="indefinite"/>
                      </p:stCondLst>
                      <p:childTnLst>
                        <p:par>
                          <p:cTn id="1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nodeType="clickEffect" fill="hold">
                      <p:stCondLst>
                        <p:cond delay="indefinite"/>
                      </p:stCondLst>
                      <p:childTnLst>
                        <p:par>
                          <p:cTn id="1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nodeType="clickEffect" fill="hold">
                      <p:stCondLst>
                        <p:cond delay="indefinite"/>
                      </p:stCondLst>
                      <p:childTnLst>
                        <p:par>
                          <p:cTn id="1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nodeType="clickEffect" fill="hold">
                      <p:stCondLst>
                        <p:cond delay="indefinite"/>
                      </p:stCondLst>
                      <p:childTnLst>
                        <p:par>
                          <p:cTn id="1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22360" y="11880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Бірлескен жұмыс </a:t>
            </a:r>
            <a:br>
              <a:rPr sz="2400"/>
            </a:b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9" name="Прямоугольник 2"/>
          <p:cNvSpPr/>
          <p:nvPr/>
        </p:nvSpPr>
        <p:spPr>
          <a:xfrm>
            <a:off x="382680" y="1025640"/>
            <a:ext cx="8583480" cy="372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Тапсырмалар: 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Қатаңдығы 12,3 Н/м серіппеге ілінген массасы 211 г жүктің тербеліс тербеліс периоды мен жиілігі неге тең?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Ай бетіндегі ұзындығы 100 см математикалық маятниктің тербеліс жиілігі неге тең? Айдағы еркін түсу үдеуі 1,62 м/с</a:t>
            </a:r>
            <a:r>
              <a:rPr b="0" lang="kk-KZ" sz="24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Қатаңдығы 250 Н/м серіппеде 16 с ішінде 20 тербеліс жасайтын жүктің массасы неге тең?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nodeType="clickEffect" fill="hold">
                      <p:stCondLst>
                        <p:cond delay="indefinite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35080" y="-450720"/>
            <a:ext cx="7772400" cy="131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Жеке жұмыс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1" name="Прямоугольник 5"/>
          <p:cNvSpPr/>
          <p:nvPr/>
        </p:nvSpPr>
        <p:spPr>
          <a:xfrm>
            <a:off x="235080" y="371520"/>
            <a:ext cx="8485200" cy="649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Тест.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1. Ұзындығы 245 см математикалық маятник 60 с- та қанша тербеліс жасайды?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А) 19; В) 76; С) 38; Д) 190; Е) 2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2. Математикалық маятниктің тербеліс периоды тәуелді болатын физикалық шамалар: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А ) Маятниктің массасына;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В ) Жіптің ұзындығы мен еркін түсу үдеуіне;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С ) Жүктің массасы мен қатаңдыққа;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Д ) Тек маятниктің ұзындығына;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Е) Тек еркін түсу үдеуіне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3. Материалдық нүктенің гармоникалық тербелісінің теңдеуі: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X=A cos ( wt+</a:t>
            </a: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</a:rPr>
              <a:t>φ0).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Осы өрнектегі физикалық шамалардың қайсысы тербелмелі қозғалыстың бастапқы фазасын анықтайды?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А )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cos ( wt+</a:t>
            </a: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</a:rPr>
              <a:t>φ0);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В ) (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wt+</a:t>
            </a: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</a:rPr>
              <a:t>φ0) 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С) </a:t>
            </a: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</a:rPr>
              <a:t>φ0 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Д) А 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Е) Х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4. Ұзындығы 2,45 м, ал тербеліс амплитудасы 0,4 м математикалық маятниктің тербелісінің теңдеуі: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А) Х=0,1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sin 2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П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t;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В)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X=0,1 sin 2t 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С) Х=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sin 2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П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t;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Д) Х=0,1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sin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П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t;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Е) Х=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sin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П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t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5.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Тербеліс теңдеуі: Х=5 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co s ( 2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П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</a:rPr>
              <a:t>t+8 ).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Тербеліс жиілігі неге тең?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А) 16 Гц; В) 1/16 Гц; С) 1/8 Гц; Д) 8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2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nodeType="clickEffect" fill="hold">
                      <p:stCondLst>
                        <p:cond delay="indefinite"/>
                      </p:stCondLst>
                      <p:childTnLst>
                        <p:par>
                          <p:cTn id="20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2004-02-07T19:43:38Z</dcterms:created>
  <dc:creator>qz</dc:creator>
  <dc:description/>
  <dc:language>en-US</dc:language>
  <cp:lastModifiedBy>Пользователь Lenovo</cp:lastModifiedBy>
  <dcterms:modified xsi:type="dcterms:W3CDTF">2020-12-11T13:29:51Z</dcterms:modified>
  <cp:revision>303</cp:revision>
  <dc:subject/>
  <dc:title>第六章 振动</dc:title>
</cp:coreProperties>
</file>