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1"/>
  </p:notesMasterIdLst>
  <p:sldIdLst>
    <p:sldId id="293" r:id="rId2"/>
    <p:sldId id="256" r:id="rId3"/>
    <p:sldId id="257" r:id="rId4"/>
    <p:sldId id="264" r:id="rId5"/>
    <p:sldId id="266" r:id="rId6"/>
    <p:sldId id="269" r:id="rId7"/>
    <p:sldId id="271" r:id="rId8"/>
    <p:sldId id="273" r:id="rId9"/>
    <p:sldId id="275" r:id="rId10"/>
    <p:sldId id="277" r:id="rId11"/>
    <p:sldId id="279" r:id="rId12"/>
    <p:sldId id="281" r:id="rId13"/>
    <p:sldId id="290" r:id="rId14"/>
    <p:sldId id="283" r:id="rId15"/>
    <p:sldId id="285" r:id="rId16"/>
    <p:sldId id="292" r:id="rId17"/>
    <p:sldId id="258" r:id="rId18"/>
    <p:sldId id="287" r:id="rId19"/>
    <p:sldId id="29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F57A5-6542-473C-93FC-BFCBAF51E0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43F2D-9202-4899-AB97-C12D19201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43F2D-9202-4899-AB97-C12D1920130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479293D-61A3-4232-AEA5-D2B499D712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D37D647-2BC8-4A68-BB25-B0C10E01F6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117F1B-2601-4A0C-B5B6-20A146912D7D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4BBABD-6BBB-4537-AFB6-24D0215580A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070E6A-5D6D-4513-80AB-B79E79CA6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kk-KZ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</a:t>
            </a:r>
            <a:br>
              <a:rPr lang="kk-KZ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9-сынып</a:t>
            </a:r>
            <a:endParaRPr lang="ru-KZ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113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229600" cy="935038"/>
          </a:xfrm>
        </p:spPr>
        <p:txBody>
          <a:bodyPr/>
          <a:lstStyle/>
          <a:p>
            <a:r>
              <a:rPr lang="kk-KZ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Столетов заңдары: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229600" cy="4525962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Фотоэлектрондардың максимал </a:t>
            </a:r>
            <a:r>
              <a:rPr lang="kk-KZ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жылдамдығы</a:t>
            </a: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түскен жарықтың интенсивтігіне тәуелді емес, ол тек жарықтың  </a:t>
            </a:r>
            <a:r>
              <a:rPr lang="kk-KZ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жиілігіне</a:t>
            </a: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тәуелді.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Қанығу </a:t>
            </a:r>
            <a:r>
              <a:rPr lang="kk-KZ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фототок күші</a:t>
            </a: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(фотоэлектрондар саны) түскен жарықтың </a:t>
            </a:r>
            <a:r>
              <a:rPr lang="kk-KZ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интенсивтігіне </a:t>
            </a: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пропорционал өседі, бірақ жарықтың жиілігіне тәуелді емес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kk-KZ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Әр металл үшін фотоэффектінің қызыл шекарасы, яғни одан төменгі жиілікте фотоэффект байқалмайтын шекті ең аз жиілік бар.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1905 жылы Фотоэффект құбылысын теориялық тұр</a:t>
            </a:r>
            <a:r>
              <a:rPr lang="kk-KZ" sz="3200" b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ғыда түсіндірген</a:t>
            </a:r>
            <a:endParaRPr lang="ru-RU" sz="3200" b="1">
              <a:solidFill>
                <a:srgbClr val="502A3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630738" cy="452596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Альберт Э</a:t>
            </a:r>
            <a:r>
              <a:rPr lang="kk-KZ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нштейн</a:t>
            </a:r>
            <a:r>
              <a:rPr lang="ru-RU" sz="2800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(1879-1955)</a:t>
            </a:r>
            <a:r>
              <a:rPr lang="ru-RU" sz="2800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ғасырдың ұлы физигі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уақыт 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кеңістік туралы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жаңа ғылым 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салыстырмалылық теориясын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жасады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Эйнштейн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жарық бөлшектері 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фотондар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ұғым енгізді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фотоэффект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құбылысын түсіндірді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броундық қозғалыстың теориясын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жасады</a:t>
            </a:r>
            <a:r>
              <a:rPr lang="ru-RU" sz="2800" b="1" dirty="0">
                <a:solidFill>
                  <a:srgbClr val="502A3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970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54713" y="2514600"/>
            <a:ext cx="1425575" cy="2693988"/>
          </a:xfrm>
          <a:noFill/>
          <a:ln/>
        </p:spPr>
      </p:pic>
      <p:pic>
        <p:nvPicPr>
          <p:cNvPr id="29703" name="Picture 7" descr="эй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773238"/>
            <a:ext cx="2954338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404813"/>
            <a:ext cx="8569325" cy="57610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Эйнштейн эксперимент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бөлшектер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фотондар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ағыны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дәлелдеп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берді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ru-RU" sz="28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Фотон </a:t>
            </a:r>
            <a:r>
              <a:rPr lang="ru-RU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энергиясы</a:t>
            </a:r>
            <a:r>
              <a:rPr lang="ru-RU" sz="28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None/>
            </a:pPr>
            <a:endParaRPr lang="ru-RU" sz="2800" u="sng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</a:pPr>
            <a:r>
              <a:rPr lang="ru-RU" sz="28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</a:p>
          <a:p>
            <a:pPr>
              <a:buFontTx/>
              <a:buNone/>
            </a:pPr>
            <a:r>
              <a:rPr lang="ru-RU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электрондарды</a:t>
            </a:r>
            <a:r>
              <a:rPr lang="kk-K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ң шығу жұмысына және электрондарға кинетикалық энергия беруге жұмсалады</a:t>
            </a:r>
            <a:r>
              <a:rPr lang="ru-RU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1751" name="Picture 7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3768" y="2470944"/>
            <a:ext cx="3168650" cy="814387"/>
          </a:xfrm>
          <a:noFill/>
          <a:ln/>
        </p:spPr>
      </p:pic>
      <p:graphicFrame>
        <p:nvGraphicFramePr>
          <p:cNvPr id="317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07837"/>
              </p:ext>
            </p:extLst>
          </p:nvPr>
        </p:nvGraphicFramePr>
        <p:xfrm>
          <a:off x="2359298" y="4883925"/>
          <a:ext cx="4425404" cy="156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939600" imgH="419040" progId="Equation.3">
                  <p:embed/>
                </p:oleObj>
              </mc:Choice>
              <mc:Fallback>
                <p:oleObj name="Формула" r:id="rId3" imgW="93960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298" y="4883925"/>
                        <a:ext cx="4425404" cy="1569262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rgbClr val="8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763688" y="1556792"/>
          <a:ext cx="4932362" cy="177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927100" imgH="419100" progId="Equation.3">
                  <p:embed/>
                </p:oleObj>
              </mc:Choice>
              <mc:Fallback>
                <p:oleObj name="Формула" r:id="rId3" imgW="927100" imgH="419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556792"/>
                        <a:ext cx="4932362" cy="1773237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rgbClr val="8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 flipH="1">
            <a:off x="323528" y="3573016"/>
            <a:ext cx="88204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мұндағы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 6,62*10</a:t>
            </a:r>
            <a:r>
              <a:rPr lang="ru-RU" sz="2800" b="1" baseline="30000" dirty="0">
                <a:latin typeface="Times New Roman" pitchFamily="18" charset="0"/>
                <a:cs typeface="Times New Roman" pitchFamily="18" charset="0"/>
              </a:rPr>
              <a:t>-34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Дж*с     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Планк тұрақтысы</a:t>
            </a:r>
          </a:p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v –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жарық жиілігі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А-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шығу жұмысы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υ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 /2-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кинетикалық энергиясы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1521" y="692696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Эйнштейннің фотоэффектіге арналған теңдеуі.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76672"/>
            <a:ext cx="856895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i="0" dirty="0">
                <a:latin typeface="Times New Roman" pitchFamily="18" charset="0"/>
                <a:cs typeface="Times New Roman" pitchFamily="18" charset="0"/>
              </a:rPr>
              <a:t>Фотоэффект байқалмайтын  ең аз шектік жиілікті немесе соған сәйкес келетін толқын ұзындығын фотоэффектінің </a:t>
            </a:r>
            <a:r>
              <a:rPr lang="kk-KZ" sz="3600" b="1" i="0" dirty="0">
                <a:latin typeface="Times New Roman" pitchFamily="18" charset="0"/>
                <a:cs typeface="Times New Roman" pitchFamily="18" charset="0"/>
              </a:rPr>
              <a:t>қызыл шекарасы</a:t>
            </a:r>
            <a:r>
              <a:rPr lang="en-US" sz="3600" b="1" dirty="0">
                <a:solidFill>
                  <a:srgbClr val="50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>
                <a:solidFill>
                  <a:srgbClr val="50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>
                <a:solidFill>
                  <a:srgbClr val="502A35"/>
                </a:solidFill>
                <a:latin typeface="Times New Roman" pitchFamily="18" charset="0"/>
                <a:cs typeface="Times New Roman" pitchFamily="18" charset="0"/>
              </a:rPr>
              <a:t>деп атайды.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kk-K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kk-K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3200" i="0" dirty="0">
                <a:latin typeface="Times New Roman" pitchFamily="18" charset="0"/>
                <a:cs typeface="Times New Roman" pitchFamily="18" charset="0"/>
              </a:rPr>
              <a:t>Шығу жұмысы заттың тегіне тәуелді,сондықтан әртүрлі заттар үшін фотоэффектінің қызыл шекарасы түрліше болады.</a:t>
            </a: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Мырыш үшін-370мкм, калий үшін -450мкм,</a:t>
            </a: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3200" i="0" dirty="0">
                <a:latin typeface="Times New Roman" pitchFamily="18" charset="0"/>
                <a:cs typeface="Times New Roman" pitchFamily="18" charset="0"/>
              </a:rPr>
              <a:t>атрий үшін- 680мкм.</a:t>
            </a:r>
            <a:endParaRPr lang="ru-RU" sz="3200" i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24744"/>
            <a:ext cx="82837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i="0" dirty="0">
                <a:latin typeface="Times New Roman" pitchFamily="18" charset="0"/>
                <a:cs typeface="Times New Roman" pitchFamily="18" charset="0"/>
              </a:rPr>
              <a:t>Жарық  таралуы кезінде толқындық қасиетке, ал заттармен әсерлескенде  корпускулалық  қасиетке ие болады. Жарықтың </a:t>
            </a:r>
            <a:r>
              <a:rPr lang="kk-KZ" sz="3200" b="1" i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толқындық</a:t>
            </a:r>
            <a:r>
              <a:rPr lang="kk-KZ" sz="3200" b="1" i="0" dirty="0">
                <a:latin typeface="Times New Roman" pitchFamily="18" charset="0"/>
                <a:cs typeface="Times New Roman" pitchFamily="18" charset="0"/>
              </a:rPr>
              <a:t> және </a:t>
            </a:r>
            <a:r>
              <a:rPr lang="kk-KZ" sz="3200" b="1" i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бөлшектік</a:t>
            </a:r>
            <a:r>
              <a:rPr lang="kk-KZ" sz="3200" b="1" i="0" dirty="0">
                <a:latin typeface="Times New Roman" pitchFamily="18" charset="0"/>
                <a:cs typeface="Times New Roman" pitchFamily="18" charset="0"/>
              </a:rPr>
              <a:t> қасиеттерінің бірлігі – </a:t>
            </a:r>
            <a:r>
              <a:rPr lang="kk-KZ" sz="3200" b="1" i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жарықтың </a:t>
            </a:r>
            <a:r>
              <a:rPr lang="kk-KZ" sz="3200" b="1" i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дуализмі </a:t>
            </a:r>
            <a:r>
              <a:rPr lang="kk-KZ" sz="3200" b="1">
                <a:latin typeface="Times New Roman" pitchFamily="18" charset="0"/>
                <a:cs typeface="Times New Roman" pitchFamily="18" charset="0"/>
              </a:rPr>
              <a:t>(екіжақтылығы)  </a:t>
            </a:r>
            <a:r>
              <a:rPr lang="kk-KZ" sz="3200" b="1" i="0">
                <a:latin typeface="Times New Roman" pitchFamily="18" charset="0"/>
                <a:cs typeface="Times New Roman" pitchFamily="18" charset="0"/>
              </a:rPr>
              <a:t>деп </a:t>
            </a:r>
            <a:r>
              <a:rPr lang="kk-KZ" sz="3200" b="1" i="0" dirty="0">
                <a:latin typeface="Times New Roman" pitchFamily="18" charset="0"/>
                <a:cs typeface="Times New Roman" pitchFamily="18" charset="0"/>
              </a:rPr>
              <a:t>аталады.</a:t>
            </a:r>
            <a:endParaRPr lang="ru-RU" sz="3200" b="1" i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0892A5-C62E-4BE7-ADC5-40BBFC8B1D2F}"/>
              </a:ext>
            </a:extLst>
          </p:cNvPr>
          <p:cNvSpPr txBox="1"/>
          <p:nvPr/>
        </p:nvSpPr>
        <p:spPr>
          <a:xfrm>
            <a:off x="1070015" y="548680"/>
            <a:ext cx="70039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>
                <a:solidFill>
                  <a:schemeClr val="accent1">
                    <a:lumMod val="75000"/>
                  </a:schemeClr>
                </a:solidFill>
              </a:rPr>
              <a:t>Фотоэффектінің қолданылуы</a:t>
            </a:r>
            <a:endParaRPr lang="ru-KZ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5FC671-FA91-45EA-8677-27632BAEBFF6}"/>
              </a:ext>
            </a:extLst>
          </p:cNvPr>
          <p:cNvSpPr txBox="1"/>
          <p:nvPr/>
        </p:nvSpPr>
        <p:spPr>
          <a:xfrm>
            <a:off x="668783" y="1412776"/>
            <a:ext cx="78064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Фотоэлемент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 жарық әсерінен электр тогы 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 болатын құрылғы.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33344B4-56FE-4285-8A20-5AF667A9A1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483" t="32688" r="42124" b="32639"/>
          <a:stretch/>
        </p:blipFill>
        <p:spPr>
          <a:xfrm>
            <a:off x="467544" y="2852936"/>
            <a:ext cx="2592288" cy="259228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45783E5-28F3-4CAB-9D6B-6E6630C70F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50" t="32379" r="34154" b="31791"/>
          <a:stretch/>
        </p:blipFill>
        <p:spPr>
          <a:xfrm>
            <a:off x="3127433" y="2873504"/>
            <a:ext cx="2889132" cy="257172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47599C6-FFAD-4A2A-85AF-648FB5C9FA6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9763" t="34593" r="39763" b="33192"/>
          <a:stretch/>
        </p:blipFill>
        <p:spPr>
          <a:xfrm>
            <a:off x="6110632" y="2882562"/>
            <a:ext cx="2565824" cy="256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262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kk-KZ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Деңгейлік тапсырмалар: </a:t>
            </a:r>
            <a:br>
              <a:rPr lang="kk-KZ" sz="2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B92C061-B850-4E78-85DA-65745A37A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31356"/>
            <a:ext cx="8712968" cy="620210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деңгейі</a:t>
            </a:r>
            <a:br>
              <a:rPr lang="kk-K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Кванттың энергиясы 3,96·10</a:t>
            </a:r>
            <a:r>
              <a:rPr lang="kk-KZ" sz="2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-19</a:t>
            </a: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Дж болатын жарық сәулесінің толқын ұзындығын анықтаңыз. Планк тұрақтысы Һ = 6,63·10</a:t>
            </a:r>
            <a:r>
              <a:rPr lang="kk-KZ" sz="2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-34</a:t>
            </a: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Дж·с. </a:t>
            </a:r>
            <a:br>
              <a:rPr lang="kk-K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деңгейі</a:t>
            </a:r>
            <a:br>
              <a:rPr lang="kk-K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Рентген түтікшесі 60 кВ кернеуде жұмыс істейді. Рентген сәулелерін тудыратын электронның жылдамдығын анықтаңыз. Электронның заряды e = 1,6·10</a:t>
            </a:r>
            <a:r>
              <a:rPr lang="kk-KZ" sz="2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-19</a:t>
            </a: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Кл, ал оның массасы m = 9,11·10</a:t>
            </a:r>
            <a:r>
              <a:rPr lang="kk-KZ" sz="2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-31</a:t>
            </a: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кг.</a:t>
            </a:r>
            <a:br>
              <a:rPr lang="kk-K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деңгейі</a:t>
            </a:r>
            <a:br>
              <a:rPr lang="kk-K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Толқын ұзындығы 0,59·10</a:t>
            </a:r>
            <a:r>
              <a:rPr lang="kk-KZ" sz="2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-6</a:t>
            </a: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 бағдаршамның сары сәулесінің фотонының массасын анықтаңыз. Планк тұрақтысы Һ = 6,63·10</a:t>
            </a:r>
            <a:r>
              <a:rPr lang="kk-KZ" sz="2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-34</a:t>
            </a:r>
            <a:r>
              <a:rPr lang="kk-K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Дж·с</a:t>
            </a:r>
            <a:endParaRPr lang="ru-KZ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3682752" cy="638944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әйкестендір:</a:t>
            </a:r>
            <a:endParaRPr lang="ru-KZ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963BF2E9-E8B3-444E-B279-21F81A557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81443"/>
              </p:ext>
            </p:extLst>
          </p:nvPr>
        </p:nvGraphicFramePr>
        <p:xfrm>
          <a:off x="467544" y="1065571"/>
          <a:ext cx="8208912" cy="50998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589933015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946618096"/>
                    </a:ext>
                  </a:extLst>
                </a:gridCol>
              </a:tblGrid>
              <a:tr h="483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kk-KZ" sz="2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Фотоэффект дегеніміз не?</a:t>
                      </a:r>
                      <a:endParaRPr lang="ru-KZ" sz="2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Жарық бөлшегі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30451"/>
                  </a:ext>
                </a:extLst>
              </a:tr>
              <a:tr h="483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Фотон дегеніміз не?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 Макс Планк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83956"/>
                  </a:ext>
                </a:extLst>
              </a:tr>
              <a:tr h="483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Квант дегеніміз не?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 А.Г.Столетов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508894"/>
                  </a:ext>
                </a:extLst>
              </a:tr>
              <a:tr h="483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Кванттық теорияның негізін қалаған кім?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 А.Эйнштейн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646908"/>
                  </a:ext>
                </a:extLst>
              </a:tr>
              <a:tr h="993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Фотоэффект құбылысын ашқан кім?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Е. Жарық әсерінен зат бетінен электрондардың ыршып шығуы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727408"/>
                  </a:ext>
                </a:extLst>
              </a:tr>
              <a:tr h="480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Фотоэффект заңдарын ашқан кім?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 </a:t>
                      </a: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үлесі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6777"/>
                  </a:ext>
                </a:extLst>
              </a:tr>
              <a:tr h="483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Фотоэффект теориясын жасақтаған кім?</a:t>
                      </a:r>
                      <a:endParaRPr lang="ru-KZ" sz="24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G. </a:t>
                      </a:r>
                      <a:r>
                        <a:rPr lang="kk-KZ" sz="2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Генрих Герц</a:t>
                      </a:r>
                      <a:endParaRPr lang="ru-KZ" sz="2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1322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804BE-D362-44C7-BC64-18BA30EF7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kk-KZ" sz="4400" dirty="0"/>
              <a:t>Үй тапсырмасы:</a:t>
            </a:r>
            <a:br>
              <a:rPr lang="kk-KZ" sz="4400" dirty="0"/>
            </a:br>
            <a:r>
              <a:rPr lang="kk-K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</a:t>
            </a:r>
            <a: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33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33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жаттығу №</a:t>
            </a:r>
            <a:r>
              <a:rPr lang="en-US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KZ" sz="4400" dirty="0"/>
          </a:p>
        </p:txBody>
      </p:sp>
    </p:spTree>
    <p:extLst>
      <p:ext uri="{BB962C8B-B14F-4D97-AF65-F5344CB8AC3E}">
        <p14:creationId xmlns:p14="http://schemas.microsoft.com/office/powerpoint/2010/main" val="284646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7772400" cy="93610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Фотоэффект </a:t>
            </a:r>
            <a:r>
              <a:rPr lang="kk-KZ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құбылысы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7"/>
            <a:ext cx="8229600" cy="885731"/>
          </a:xfrm>
        </p:spPr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543" y="1090424"/>
            <a:ext cx="8229600" cy="233857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.6.1.3 фотоэффект құбылысын сипаттау және фотоэффект құбылысының техникада пайдаланылуына мысалдар келтіру;</a:t>
            </a:r>
            <a:endParaRPr lang="ru-K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9.6.1.4 фотоэффект үшін Эйнштейн формуласын есептер шығаруда қолдану;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E6BF986-7790-40AD-BF95-9079E1600895}"/>
              </a:ext>
            </a:extLst>
          </p:cNvPr>
          <p:cNvSpPr txBox="1">
            <a:spLocks/>
          </p:cNvSpPr>
          <p:nvPr/>
        </p:nvSpPr>
        <p:spPr>
          <a:xfrm>
            <a:off x="121543" y="3460297"/>
            <a:ext cx="8229600" cy="611450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Бағалау критерийі: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6D415AF2-2F3C-454C-A54A-B09FC110A009}"/>
              </a:ext>
            </a:extLst>
          </p:cNvPr>
          <p:cNvSpPr txBox="1">
            <a:spLocks/>
          </p:cNvSpPr>
          <p:nvPr/>
        </p:nvSpPr>
        <p:spPr>
          <a:xfrm>
            <a:off x="121543" y="4258777"/>
            <a:ext cx="8229600" cy="243893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фотоэффект құбылысын сипаттайды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фотоэффект құбылысының техникада пайдаланылуына мысалдар келтіреді;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kk-KZ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фотоэффект үшін Эйнштейн формуласын есептер шығаруда қолдан</a:t>
            </a:r>
            <a:r>
              <a:rPr lang="kk-KZ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ады</a:t>
            </a:r>
            <a:r>
              <a:rPr lang="kk-KZ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1208087"/>
          </a:xfrm>
        </p:spPr>
        <p:txBody>
          <a:bodyPr/>
          <a:lstStyle/>
          <a:p>
            <a:pPr algn="ctr"/>
            <a:r>
              <a:rPr lang="ru-RU" sz="3600" b="1" dirty="0" err="1">
                <a:solidFill>
                  <a:srgbClr val="FFFF00"/>
                </a:solidFill>
                <a:latin typeface="Times New Roman" pitchFamily="18" charset="0"/>
              </a:rPr>
              <a:t>Кванттық физиканың негізін</a:t>
            </a:r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ru-RU" sz="3600" b="1" dirty="0" err="1">
                <a:solidFill>
                  <a:srgbClr val="FFFF00"/>
                </a:solidFill>
                <a:latin typeface="Times New Roman" pitchFamily="18" charset="0"/>
              </a:rPr>
              <a:t>қалаушы </a:t>
            </a:r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</a:rPr>
              <a:t>Макс Планк</a:t>
            </a:r>
          </a:p>
        </p:txBody>
      </p:sp>
      <p:sp>
        <p:nvSpPr>
          <p:cNvPr id="962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420888"/>
            <a:ext cx="4105275" cy="3673475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Әйгілі неміс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физигі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 – теоретик,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кванттық теорияның негізін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қалады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–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микроскопиялық бөлшектердің қозғалысы, әсерлесуі және түрленуі туралы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қазіргі теорияны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</a:rPr>
              <a:t>жасаған.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96260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2800" y="4716463"/>
            <a:ext cx="711200" cy="92075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pic>
        <p:nvPicPr>
          <p:cNvPr id="96263" name="Picture 7" descr="ак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492375"/>
            <a:ext cx="2592388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544" y="1340768"/>
            <a:ext cx="8497887" cy="44640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  Макс Планк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атомдар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энергияны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үлестермен 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–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</a:rPr>
              <a:t>кванттармен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шығарады деген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болжам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жасады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 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Бір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кванттың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</a:rPr>
              <a:t>энергиясы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</a:p>
          <a:p>
            <a:pPr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</a:rPr>
              <a:t>Е = 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</a:rPr>
              <a:t>h</a:t>
            </a:r>
            <a:r>
              <a:rPr lang="el-GR" sz="4000" b="1" dirty="0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ν</a:t>
            </a:r>
            <a:endParaRPr lang="kk-KZ" sz="4000" b="1" dirty="0">
              <a:solidFill>
                <a:srgbClr val="C00000"/>
              </a:solidFill>
              <a:latin typeface="Times New Roman" pitchFamily="18" charset="0"/>
              <a:cs typeface="Arial" charset="0"/>
            </a:endParaRP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= 6,62*10</a:t>
            </a:r>
            <a:r>
              <a:rPr lang="ru-RU" b="1" baseline="30000" dirty="0">
                <a:latin typeface="Times New Roman" pitchFamily="18" charset="0"/>
                <a:cs typeface="Times New Roman" pitchFamily="18" charset="0"/>
              </a:rPr>
              <a:t>-34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Дж*с</a:t>
            </a: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– Планк тұрақтысы;</a:t>
            </a:r>
          </a:p>
          <a:p>
            <a:pPr>
              <a:buFont typeface="Wingdings" pitchFamily="2" charset="2"/>
              <a:buNone/>
            </a:pP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v – </a:t>
            </a: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жарық жиілігі</a:t>
            </a:r>
            <a:endParaRPr lang="el-GR" b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97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7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72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972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6" name="Rectangle 14"/>
          <p:cNvSpPr>
            <a:spLocks noGrp="1" noChangeArrowheads="1"/>
          </p:cNvSpPr>
          <p:nvPr>
            <p:ph type="title"/>
          </p:nvPr>
        </p:nvSpPr>
        <p:spPr>
          <a:xfrm>
            <a:off x="457200" y="47851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273657"/>
                </a:solidFill>
                <a:latin typeface="Times New Roman" pitchFamily="18" charset="0"/>
              </a:rPr>
              <a:t>1887  жылы  Г.Герц  фотоэффект құбылысын ашты</a:t>
            </a:r>
            <a:endParaRPr lang="ru-RU" sz="3600" b="1" dirty="0">
              <a:solidFill>
                <a:srgbClr val="273657"/>
              </a:solidFill>
              <a:latin typeface="Times New Roman" pitchFamily="18" charset="0"/>
            </a:endParaRPr>
          </a:p>
        </p:txBody>
      </p:sp>
      <p:pic>
        <p:nvPicPr>
          <p:cNvPr id="100370" name="Picture 18" descr="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227763" y="1853590"/>
            <a:ext cx="2376487" cy="2598738"/>
          </a:xfrm>
          <a:noFill/>
          <a:ln/>
        </p:spPr>
      </p:pic>
      <p:pic>
        <p:nvPicPr>
          <p:cNvPr id="100371" name="Picture 19" descr="2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483759" y="1867694"/>
            <a:ext cx="2520950" cy="2598737"/>
          </a:xfrm>
          <a:noFill/>
          <a:ln/>
        </p:spPr>
      </p:pic>
      <p:pic>
        <p:nvPicPr>
          <p:cNvPr id="100374" name="Picture 22" descr="генрих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51520" y="2060848"/>
            <a:ext cx="2944813" cy="3979863"/>
          </a:xfrm>
          <a:noFill/>
          <a:ln/>
        </p:spPr>
      </p:pic>
      <p:pic>
        <p:nvPicPr>
          <p:cNvPr id="100375" name="Picture 23" descr="7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37844" y="4916487"/>
            <a:ext cx="377983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99269" y="639763"/>
            <a:ext cx="8297862" cy="1008062"/>
          </a:xfrm>
        </p:spPr>
        <p:txBody>
          <a:bodyPr/>
          <a:lstStyle/>
          <a:p>
            <a:r>
              <a:rPr lang="ru-RU" sz="3600" b="1" dirty="0">
                <a:solidFill>
                  <a:srgbClr val="1637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1839-1896 ж.</a:t>
            </a:r>
            <a:r>
              <a:rPr lang="ru-RU" sz="3600" b="1" dirty="0">
                <a:solidFill>
                  <a:srgbClr val="163768"/>
                </a:solidFill>
                <a:latin typeface="Times New Roman" pitchFamily="18" charset="0"/>
              </a:rPr>
              <a:t>  </a:t>
            </a:r>
            <a:r>
              <a:rPr lang="ru-RU" sz="3600" b="1" dirty="0" err="1">
                <a:solidFill>
                  <a:srgbClr val="1637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Фотоэффектіні</a:t>
            </a:r>
            <a:r>
              <a:rPr lang="ru-RU" sz="3600" b="1" dirty="0">
                <a:solidFill>
                  <a:srgbClr val="1637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dirty="0" err="1">
                <a:solidFill>
                  <a:srgbClr val="1637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зерттеген</a:t>
            </a:r>
            <a:r>
              <a:rPr lang="ru-RU" sz="3200" b="1" i="1" dirty="0">
                <a:solidFill>
                  <a:srgbClr val="1637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2775" y="2276872"/>
            <a:ext cx="4035425" cy="41211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А.Г. Столетов</a:t>
            </a: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400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–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орыс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физигі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Фотоэффектіні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зерттеу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оған әлемдік атақ әкелді.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Столетов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фотоэффектінің практикада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қолданылу жолдарын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көрсетті</a:t>
            </a:r>
            <a:r>
              <a:rPr lang="ru-RU" sz="2400" b="1" dirty="0">
                <a:solidFill>
                  <a:srgbClr val="2736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2516188"/>
            <a:ext cx="4038600" cy="2693987"/>
          </a:xfrm>
          <a:noFill/>
          <a:ln/>
        </p:spPr>
        <p:txBody>
          <a:bodyPr/>
          <a:lstStyle/>
          <a:p>
            <a:pPr lvl="4">
              <a:lnSpc>
                <a:spcPct val="90000"/>
              </a:lnSpc>
            </a:pPr>
            <a:fld id="{928C212E-5CCE-4120-BEDD-2C77D4163B0C}" type="slidenum">
              <a:rPr lang="ru-RU" sz="1200"/>
              <a:pPr lvl="4">
                <a:lnSpc>
                  <a:spcPct val="90000"/>
                </a:lnSpc>
              </a:pPr>
              <a:t>7</a:t>
            </a:fld>
            <a:endParaRPr lang="ru-RU" sz="1200"/>
          </a:p>
        </p:txBody>
      </p:sp>
      <p:pic>
        <p:nvPicPr>
          <p:cNvPr id="17418" name="Picture 10" descr="stolet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276872"/>
            <a:ext cx="2998788" cy="36718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80" name="Picture 8" descr="5-2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0"/>
            <a:ext cx="5292725" cy="6858000"/>
          </a:xfrm>
          <a:prstGeom prst="rect">
            <a:avLst/>
          </a:prstGeom>
          <a:noFill/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795963" y="2060575"/>
            <a:ext cx="3348037" cy="3573463"/>
            <a:chOff x="567" y="1026"/>
            <a:chExt cx="2676" cy="2132"/>
          </a:xfrm>
        </p:grpSpPr>
        <p:pic>
          <p:nvPicPr>
            <p:cNvPr id="105483" name="Picture 11" descr="5-2-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7" y="1026"/>
              <a:ext cx="2676" cy="2132"/>
            </a:xfrm>
            <a:prstGeom prst="rect">
              <a:avLst/>
            </a:prstGeom>
            <a:noFill/>
          </p:spPr>
        </p:pic>
        <p:sp>
          <p:nvSpPr>
            <p:cNvPr id="105484" name="Text Box 12"/>
            <p:cNvSpPr txBox="1">
              <a:spLocks noChangeArrowheads="1"/>
            </p:cNvSpPr>
            <p:nvPr/>
          </p:nvSpPr>
          <p:spPr bwMode="auto">
            <a:xfrm>
              <a:off x="2244" y="2069"/>
              <a:ext cx="681" cy="4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50000"/>
                </a:spcBef>
              </a:pPr>
              <a:r>
                <a:rPr lang="el-GR" sz="2400" b="0" i="0">
                  <a:solidFill>
                    <a:schemeClr val="tx1"/>
                  </a:solidFill>
                  <a:cs typeface="Times New Roman" pitchFamily="18" charset="0"/>
                </a:rPr>
                <a:t>ν</a:t>
              </a:r>
              <a:r>
                <a:rPr lang="el-GR" sz="2400" b="0" i="0" baseline="-25000">
                  <a:solidFill>
                    <a:schemeClr val="tx1"/>
                  </a:solidFill>
                  <a:cs typeface="Times New Roman" pitchFamily="18" charset="0"/>
                </a:rPr>
                <a:t>1</a:t>
              </a:r>
              <a:r>
                <a:rPr lang="ru-RU" sz="2400" b="0" i="0" baseline="-25000">
                  <a:solidFill>
                    <a:schemeClr val="tx1"/>
                  </a:solidFill>
                  <a:cs typeface="Times New Roman" pitchFamily="18" charset="0"/>
                </a:rPr>
                <a:t>=</a:t>
              </a:r>
              <a:r>
                <a:rPr lang="ru-RU" sz="2400" b="0" i="0">
                  <a:solidFill>
                    <a:schemeClr val="tx1"/>
                  </a:solidFill>
                  <a:cs typeface="Times New Roman" pitchFamily="18" charset="0"/>
                </a:rPr>
                <a:t> </a:t>
              </a:r>
              <a:r>
                <a:rPr lang="el-GR" sz="2400" b="0" i="0">
                  <a:solidFill>
                    <a:schemeClr val="tx1"/>
                  </a:solidFill>
                  <a:cs typeface="Times New Roman" pitchFamily="18" charset="0"/>
                </a:rPr>
                <a:t>ν</a:t>
              </a:r>
              <a:r>
                <a:rPr lang="ru-RU" sz="2400" b="0" i="0" baseline="-25000">
                  <a:solidFill>
                    <a:schemeClr val="tx1"/>
                  </a:solidFill>
                  <a:cs typeface="Times New Roman" pitchFamily="18" charset="0"/>
                </a:rPr>
                <a:t>2</a:t>
              </a:r>
              <a:endParaRPr lang="el-GR" sz="2400" b="0" i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9431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5C2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Фотоэффект</a:t>
            </a:r>
            <a:br>
              <a:rPr lang="ru-RU" b="1" dirty="0">
                <a:solidFill>
                  <a:srgbClr val="5C2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b="1" dirty="0">
              <a:solidFill>
                <a:srgbClr val="5C2C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99939" y="2168525"/>
            <a:ext cx="8544122" cy="252095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kk-KZ" sz="3600" b="1" dirty="0">
                <a:solidFill>
                  <a:srgbClr val="371E64"/>
                </a:solidFill>
                <a:latin typeface="Times New Roman" pitchFamily="18" charset="0"/>
              </a:rPr>
              <a:t>Фотоэффект дегеніміз –  түскен</a:t>
            </a:r>
          </a:p>
          <a:p>
            <a:pPr algn="ctr">
              <a:buFontTx/>
              <a:buNone/>
            </a:pPr>
            <a:r>
              <a:rPr lang="kk-KZ" sz="3600" b="1" dirty="0">
                <a:solidFill>
                  <a:srgbClr val="371E64"/>
                </a:solidFill>
                <a:latin typeface="Times New Roman" pitchFamily="18" charset="0"/>
              </a:rPr>
              <a:t>жарықтың әсерінен  заттардан (металдан және сұйықтардан) электрондардың ұшып шығу құбылысы.</a:t>
            </a:r>
            <a:endParaRPr lang="ru-RU" sz="3600" b="1" dirty="0">
              <a:solidFill>
                <a:srgbClr val="371E64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ru-RU" sz="3600" dirty="0">
              <a:solidFill>
                <a:srgbClr val="371E64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ru-RU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1904</TotalTime>
  <Words>633</Words>
  <Application>Microsoft Office PowerPoint</Application>
  <PresentationFormat>Экран (4:3)</PresentationFormat>
  <Paragraphs>72</Paragraphs>
  <Slides>19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Calibri</vt:lpstr>
      <vt:lpstr>Constantia</vt:lpstr>
      <vt:lpstr>Times New Roman</vt:lpstr>
      <vt:lpstr>Wingdings</vt:lpstr>
      <vt:lpstr>Wingdings 2</vt:lpstr>
      <vt:lpstr>Поток</vt:lpstr>
      <vt:lpstr>Формула</vt:lpstr>
      <vt:lpstr>Физика 9-сынып</vt:lpstr>
      <vt:lpstr>Фотоэффект құбылысы</vt:lpstr>
      <vt:lpstr>Оқу мақсаты:</vt:lpstr>
      <vt:lpstr>Кванттық физиканың негізін қалаушы Макс Планк</vt:lpstr>
      <vt:lpstr>Презентация PowerPoint</vt:lpstr>
      <vt:lpstr>1887  жылы  Г.Герц  фотоэффект құбылысын ашты</vt:lpstr>
      <vt:lpstr>1839-1896 ж.  Фотоэффектіні зерттеген </vt:lpstr>
      <vt:lpstr>Презентация PowerPoint</vt:lpstr>
      <vt:lpstr>Фотоэффект </vt:lpstr>
      <vt:lpstr>Столетов заңдары:</vt:lpstr>
      <vt:lpstr>1905 жылы Фотоэффект құбылысын теориялық тұрғыда түсіндірген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Деңгейлік тапсырмалар:  </vt:lpstr>
      <vt:lpstr>Cәйкестендір:</vt:lpstr>
      <vt:lpstr>Үй тапсырмасы: §33 оқу, 33-жаттығу №4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Фотоэффект құбылысы. Эйнштейн теңдеуі. Фотоэффект құбылысын техникада пайдалану.</dc:title>
  <dc:creator>Админ</dc:creator>
  <cp:lastModifiedBy>Серікжан Іңкәр</cp:lastModifiedBy>
  <cp:revision>53</cp:revision>
  <dcterms:created xsi:type="dcterms:W3CDTF">2015-02-16T14:20:28Z</dcterms:created>
  <dcterms:modified xsi:type="dcterms:W3CDTF">2021-04-06T04:14:49Z</dcterms:modified>
</cp:coreProperties>
</file>