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83" r:id="rId2"/>
    <p:sldId id="268" r:id="rId3"/>
    <p:sldId id="256" r:id="rId4"/>
    <p:sldId id="257" r:id="rId5"/>
    <p:sldId id="258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7" r:id="rId15"/>
    <p:sldId id="284" r:id="rId16"/>
    <p:sldId id="288" r:id="rId17"/>
    <p:sldId id="285" r:id="rId18"/>
    <p:sldId id="286" r:id="rId19"/>
    <p:sldId id="262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3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1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1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18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9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1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09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3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73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9 - сынып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5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сәулелерініy 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табиғаты</a:t>
            </a:r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рентгендік сәулелену жиілігі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1317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сәулелері екі себептен туындайды.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 біріншісі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жылдам электрондардың кедергі арқылы тежелуі. Бұл жағдайдағы сәу­ лелену </a:t>
            </a:r>
            <a:r>
              <a:rPr lang="kk-KZ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тежеулік рентгендік сәулелену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 аталады.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Екінші себебі: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жылдам электрондар металл бетінде тежелу кезінде металдың беткі қабатында орналасқан атомдардың электронда­ рының ыршып шығуы.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3762375" cy="15906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093" y="4123556"/>
            <a:ext cx="34385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89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3"/>
            <a:ext cx="7543800" cy="864096"/>
          </a:xfrm>
        </p:spPr>
        <p:txBody>
          <a:bodyPr>
            <a:normAutofit/>
          </a:bodyPr>
          <a:lstStyle/>
          <a:p>
            <a:pPr algn="ctr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Энергияның сақталу заңының негізінде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тежеу­лік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рентгендік сәулелену жиілігін анықтайық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1" cy="5400600"/>
          </a:xfrm>
        </p:spPr>
        <p:txBody>
          <a:bodyPr/>
          <a:lstStyle/>
          <a:p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 разрядты түтікше электродтарындағы үдеткіш кернеу электрондардың орын ауыс­тыруы барысында жұмыс жасайды:</a:t>
            </a:r>
            <a:r>
              <a:rPr lang="kk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eU.</a:t>
            </a:r>
            <a:endPara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Электронның кинетикалық энергиясы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артып, мына мәнге дейін жетеді: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860" y="1865626"/>
            <a:ext cx="1608866" cy="5670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08519" y="2780928"/>
            <a:ext cx="5112568" cy="53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8950">
              <a:lnSpc>
                <a:spcPts val="1265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Кенеттен тежелу кезінде барлық 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3050" algn="just">
              <a:spcBef>
                <a:spcPts val="40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сәулелену энергиясына айналады: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44" y="2770949"/>
            <a:ext cx="1800200" cy="5460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9512" y="3655235"/>
            <a:ext cx="6912768" cy="56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35"/>
              </a:lnSpc>
              <a:spcAft>
                <a:spcPts val="0"/>
              </a:spcAft>
              <a:tabLst>
                <a:tab pos="793750" algn="l"/>
                <a:tab pos="1591945" algn="l"/>
                <a:tab pos="2192655" algn="l"/>
              </a:tabLst>
            </a:pPr>
            <a:r>
              <a:rPr lang="kk-KZ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Сонымен, сәулелену жиілігі</a:t>
            </a:r>
            <a:r>
              <a:rPr lang="kk-KZ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kk-KZ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түтікшедегі</a:t>
            </a:r>
            <a:r>
              <a:rPr lang="kk-K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pc="-2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катод </a:t>
            </a:r>
            <a:r>
              <a:rPr lang="kk-KZ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 анодтың   </a:t>
            </a:r>
          </a:p>
          <a:p>
            <a:pPr>
              <a:lnSpc>
                <a:spcPts val="1235"/>
              </a:lnSpc>
              <a:spcAft>
                <a:spcPts val="0"/>
              </a:spcAft>
              <a:tabLst>
                <a:tab pos="793750" algn="l"/>
                <a:tab pos="1591945" algn="l"/>
                <a:tab pos="2192655" algn="l"/>
              </a:tabLst>
            </a:pPr>
            <a:endParaRPr lang="kk-KZ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235"/>
              </a:lnSpc>
              <a:spcAft>
                <a:spcPts val="0"/>
              </a:spcAft>
              <a:tabLst>
                <a:tab pos="793750" algn="l"/>
                <a:tab pos="1591945" algn="l"/>
                <a:tab pos="2192655" algn="l"/>
              </a:tabLst>
            </a:pPr>
            <a:r>
              <a:rPr lang="kk-KZ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арасындағы </a:t>
            </a:r>
            <a:r>
              <a:rPr lang="kk-KZ" spc="25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кернеумен анықталады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895" y="4165074"/>
            <a:ext cx="1943100" cy="64807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10800000" flipV="1">
            <a:off x="179512" y="388710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мұндағы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 заряды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катод пен анодтың арасындағы кернеу;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Планк тұрақтысы.</a:t>
            </a:r>
          </a:p>
        </p:txBody>
      </p:sp>
    </p:spTree>
    <p:extLst>
      <p:ext uri="{BB962C8B-B14F-4D97-AF65-F5344CB8AC3E}">
        <p14:creationId xmlns:p14="http://schemas.microsoft.com/office/powerpoint/2010/main" val="18149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57645"/>
            <a:ext cx="489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Рентгендік түтікше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17032"/>
            <a:ext cx="3804194" cy="16819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046" y="1871109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Рентгендік түтікше – рентгендік сәулелену алуға арналған электровакуумдық </a:t>
            </a:r>
            <a:r>
              <a:rPr lang="kk-KZ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құрылғы.</a:t>
            </a:r>
            <a:r>
              <a:rPr lang="kk-KZ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Ол металл элек­тродтар</a:t>
            </a:r>
            <a:r>
              <a:rPr lang="kk-KZ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электрон алу үшін К </a:t>
            </a:r>
            <a:r>
              <a:rPr lang="kk-KZ" sz="20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катоды</a:t>
            </a:r>
            <a:r>
              <a:rPr lang="kk-KZ" sz="2000" spc="2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және оларды тежеу үшін А аноды орналастырылған вакуумдық шыны </a:t>
            </a:r>
            <a:r>
              <a:rPr lang="kk-KZ" sz="20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баллон. 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2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764704"/>
            <a:ext cx="7925505" cy="5040560"/>
          </a:xfrm>
        </p:spPr>
        <p:txBody>
          <a:bodyPr/>
          <a:lstStyle/>
          <a:p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 </a:t>
            </a: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сәулелерін қолдану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сәулелері әртүрлі салаларда, соның ішінде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медицинада,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техникада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кеңінен қолданылады. Сонымен бірге рентген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сәулелері әуежайдағы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жүктердің ішіндегі заттарды көруге, түрлі қондырғылардағы ақауларды анықтауға мүмкіндік береді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36727"/>
            <a:ext cx="4716861" cy="21785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46" y="5355994"/>
            <a:ext cx="4086225" cy="361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941" y="2924944"/>
            <a:ext cx="2800218" cy="244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196753"/>
            <a:ext cx="7505700" cy="40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7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16832"/>
            <a:ext cx="574409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764704"/>
            <a:ext cx="7543801" cy="510439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пайдасы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зиянын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түсінігіңізді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өмірдегі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келтіріңіз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/>
              <a:t>……………………………………………………………………………………………..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53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4176464" cy="3114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548680"/>
            <a:ext cx="3816424" cy="3114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89040"/>
            <a:ext cx="33909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9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Жауаптары: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 bwMode="auto">
          <a:prstGeom prst="ribbon2">
            <a:avLst>
              <a:gd name="adj1" fmla="val 22197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Үй тапсырмасы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959" y="2132856"/>
            <a:ext cx="7543801" cy="3736238"/>
          </a:xfrm>
        </p:spPr>
        <p:txBody>
          <a:bodyPr>
            <a:normAutofit/>
          </a:bodyPr>
          <a:lstStyle/>
          <a:p>
            <a:pPr algn="ctr"/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оқу,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1196752"/>
            <a:ext cx="8937376" cy="1215751"/>
          </a:xfrm>
          <a:prstGeom prst="ribbon2">
            <a:avLst>
              <a:gd name="adj1" fmla="val 23136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Сабақтың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тақырыбы: 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3244334"/>
            <a:ext cx="6006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latin typeface="Times New Roman" panose="02020603050405020304" pitchFamily="18" charset="0"/>
              </a:rPr>
              <a:t>Рентіген сәулелері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39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63066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29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332655"/>
            <a:ext cx="9144000" cy="1040953"/>
          </a:xfrm>
          <a:prstGeom prst="ribbon2">
            <a:avLst>
              <a:gd name="adj1" fmla="val 2314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Оқу </a:t>
            </a:r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мақсаттары: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916833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9.6.1.5 рентген сәулесін электромагниттік сәулелердің басқа түрлерімен салыстыру;</a:t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9.6.1.6 рентген сәулесін қолдануға мысалдар келтіру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260648"/>
            <a:ext cx="9144000" cy="1040953"/>
          </a:xfrm>
          <a:prstGeom prst="ribbon2">
            <a:avLst>
              <a:gd name="adj1" fmla="val 24479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420888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сәулесін электромагниттік сәулелердің басқа түрлерімен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салыстырады;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 сәулесін қолдануға мысалдар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келтіреді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1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0" y="188640"/>
            <a:ext cx="9144000" cy="1040953"/>
          </a:xfrm>
          <a:prstGeom prst="ribbon2">
            <a:avLst>
              <a:gd name="adj1" fmla="val 23148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Өткен тақырыпты қайталау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0768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" algn="ctr">
              <a:spcAft>
                <a:spcPts val="0"/>
              </a:spcAft>
            </a:pPr>
            <a:r>
              <a:rPr lang="kk-K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Тапсырма 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1.Фотоэффект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2.Электронның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3.Фотоэффект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Эйнштейн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жазылады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4.Жарықтың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дуализмі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дегеніміз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не?</a:t>
            </a: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5.Фотоэффект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сипаттайды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spcAft>
                <a:spcPts val="0"/>
              </a:spcAft>
              <a:tabLst>
                <a:tab pos="161290" algn="l"/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6.Фотоэффект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 rot="10800000">
            <a:off x="159096" y="411480"/>
            <a:ext cx="52565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 rot="10800000" flipV="1">
            <a:off x="539552" y="-134236"/>
            <a:ext cx="5328592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en-US" sz="2800" b="1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en-US" sz="2800" b="1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en-US" sz="2800" b="1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5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altLang="en-US" sz="28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 сәулелері 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түтікшенің катодтық сәу­ лелер шыны қабырғамен соқтығысатын бөлі­гінде пайда болған. Соқтығысу орындарында шыны жасыл түспен жарқырайды. В.Рентген бұл сәулелерді </a:t>
            </a:r>
            <a:r>
              <a:rPr kumimoji="0" lang="kk-KZ" alt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икс-сәулелер 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 атаған. Кейінірек бұл сәулелер оны ашқан ғалымның құрметіне </a:t>
            </a:r>
            <a:r>
              <a:rPr kumimoji="0" lang="kk-KZ" alt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 сәулелері 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 аталды</a:t>
            </a:r>
            <a:r>
              <a:rPr kumimoji="0" lang="kk-KZ" alt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kk-KZ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40768"/>
            <a:ext cx="252028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2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 рентген сәулелерінің қасиеттерін зерттей отырып, мынадай қорытындылар жасады: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 жоғары өтімділік қабілетіне ие, олар қалыңдығы 10 см алюминий пласти­ надан оңай өтіп кетеді;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өрісі рентген сәулелерін ығыстыра алмайды;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 химиялық активтілікке ие, олардың әсерінен қара қағазбен жабылып тұрған фотопленка да қараяды;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сәулелер </a:t>
            </a:r>
            <a:r>
              <a:rPr lang="kk-KZ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таралу көзінен сфералық түрде таралмайды, олардың белгілі бағыты болады.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268760"/>
            <a:ext cx="39048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 </a:t>
            </a:r>
            <a:r>
              <a:rPr lang="kk-KZ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сәулелерінің қасиеттері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15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68" y="1782108"/>
            <a:ext cx="2476500" cy="20882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412776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Вильгельм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</a:t>
            </a:r>
            <a:r>
              <a:rPr lang="kk-KZ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 </a:t>
            </a:r>
            <a:r>
              <a:rPr lang="kk-KZ" b="1" spc="-2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b="1" spc="-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ентген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2545" y="1782108"/>
            <a:ext cx="4752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 сәулелерінің </a:t>
            </a:r>
            <a:r>
              <a:rPr lang="kk-KZ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қасиеттерін </a:t>
            </a:r>
            <a:r>
              <a:rPr lang="kk-KZ" sz="24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зерттеу </a:t>
            </a:r>
            <a:r>
              <a:rPr lang="kk-KZ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барысында </a:t>
            </a:r>
            <a:r>
              <a:rPr lang="kk-KZ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физиктер </a:t>
            </a:r>
            <a:r>
              <a:rPr lang="kk-KZ" sz="2400" i="1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рентген сәулелері жиілігі </a:t>
            </a:r>
            <a:r>
              <a:rPr lang="kk-KZ" sz="2400" i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улaтракүлгін </a:t>
            </a:r>
            <a:r>
              <a:rPr lang="kk-KZ" sz="2400" i="1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сәулелердің жиілігінен </a:t>
            </a:r>
            <a:r>
              <a:rPr lang="kk-KZ" sz="2400" i="1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жоғары электромагниттік толқындар </a:t>
            </a:r>
            <a:r>
              <a:rPr lang="kk-KZ" sz="2400" i="1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болып </a:t>
            </a:r>
            <a:r>
              <a:rPr lang="kk-KZ" sz="2400" i="1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табылады </a:t>
            </a:r>
            <a:r>
              <a:rPr lang="kk-KZ" sz="24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деген қорытындыға </a:t>
            </a:r>
            <a:r>
              <a:rPr lang="kk-KZ" sz="2400" spc="-2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келді</a:t>
            </a:r>
            <a:r>
              <a:rPr lang="kk-KZ" sz="24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87719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772</TotalTime>
  <Words>443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Ретро</vt:lpstr>
      <vt:lpstr>Microsoft Equation 3.0</vt:lpstr>
      <vt:lpstr>   Физика 9 - сынып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Рентген сәулелерініy табиғаты, рентгендік сәулелену жиілігі</vt:lpstr>
      <vt:lpstr>Энергияның сақталу заңының негізінде тежеу­лік рентгендік сәулелену жиілігін анықтайық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 тапсырмасы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Lenovo</cp:lastModifiedBy>
  <cp:revision>114</cp:revision>
  <dcterms:created xsi:type="dcterms:W3CDTF">2020-12-20T19:54:55Z</dcterms:created>
  <dcterms:modified xsi:type="dcterms:W3CDTF">2021-03-13T19:52:11Z</dcterms:modified>
</cp:coreProperties>
</file>