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ac2543abf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9ac2543ab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71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61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4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Ахмет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поэт и гражданин</a:t>
            </a:r>
            <a:endParaRPr lang="ru-RU"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"/>
          <p:cNvSpPr txBox="1"/>
          <p:nvPr/>
        </p:nvSpPr>
        <p:spPr>
          <a:xfrm>
            <a:off x="775607" y="468087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39" name="Google Shape;439;p10"/>
          <p:cNvGraphicFramePr/>
          <p:nvPr>
            <p:extLst>
              <p:ext uri="{D42A27DB-BD31-4B8C-83A1-F6EECF244321}">
                <p14:modId xmlns:p14="http://schemas.microsoft.com/office/powerpoint/2010/main" val="1115458330"/>
              </p:ext>
            </p:extLst>
          </p:nvPr>
        </p:nvGraphicFramePr>
        <p:xfrm>
          <a:off x="761872" y="609741"/>
          <a:ext cx="6041044" cy="3017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4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endParaRPr sz="2200" b="1" u="none" strike="noStrike" cap="none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0" name="Google Shape;440;p10" descr="C:\Users\Компьютер-8\Desktop\Ахмет_Байтурсынов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265" y="2276872"/>
            <a:ext cx="2195736" cy="18179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698919"/>
            <a:ext cx="6462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 1913 году А. </a:t>
            </a:r>
            <a:r>
              <a:rPr lang="ru-RU" sz="2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открывает в Оренбурге газету «</a:t>
            </a:r>
            <a:r>
              <a:rPr lang="ru-RU" sz="2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Қазақ</a:t>
            </a: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». В программной статье он пишет: «Никогда не нужно забывать, что на самостоятельную жизнь вправе претендовать только тот народ, который говорит на своём языке  и имеет свою литературу».</a:t>
            </a:r>
          </a:p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С приходом Советской власти </a:t>
            </a:r>
            <a:r>
              <a:rPr lang="ru-RU" sz="2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вступает в ряды партии большевиков и продолжает в её рядах отстаивать права собственного народа. В 1929 году он становится арестантом уже новой власти и сидит в Кызыл-</a:t>
            </a:r>
            <a:r>
              <a:rPr lang="ru-RU" sz="2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Ординской</a:t>
            </a: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тюрьме, а затем на выселке в Архангельской области до 1934 года. Но на воле он проводит не более трёх лет: в 1937 году его вновь арестовывают, приговаривают к смерти как врага советского народа. Выдающийся казах был реабилитирован лишь спустя 51 год после несправедливого расстрела. </a:t>
            </a:r>
          </a:p>
        </p:txBody>
      </p:sp>
    </p:spTree>
    <p:extLst>
      <p:ext uri="{BB962C8B-B14F-4D97-AF65-F5344CB8AC3E}">
        <p14:creationId xmlns:p14="http://schemas.microsoft.com/office/powerpoint/2010/main" val="34618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"/>
          <p:cNvSpPr txBox="1"/>
          <p:nvPr/>
        </p:nvSpPr>
        <p:spPr>
          <a:xfrm>
            <a:off x="816428" y="947058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8" name="Google Shape;448;p11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49" name="Google Shape;449;p11"/>
          <p:cNvGraphicFramePr/>
          <p:nvPr>
            <p:extLst>
              <p:ext uri="{D42A27DB-BD31-4B8C-83A1-F6EECF244321}">
                <p14:modId xmlns:p14="http://schemas.microsoft.com/office/powerpoint/2010/main" val="3636310105"/>
              </p:ext>
            </p:extLst>
          </p:nvPr>
        </p:nvGraphicFramePr>
        <p:xfrm>
          <a:off x="228600" y="762000"/>
          <a:ext cx="5201119" cy="335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0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000"/>
                        <a:buFont typeface="Tahoma"/>
                        <a:buNone/>
                      </a:pPr>
                      <a:r>
                        <a:rPr lang="ru-RU" sz="22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endParaRPr sz="2200" b="1" dirty="0">
                        <a:solidFill>
                          <a:srgbClr val="434343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0" name="Google Shape;450;p11" descr="C:\Users\Компьютер-8\Desktop\Akhmet_Baytursynov's_bust_in_Almat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208" y="2204864"/>
            <a:ext cx="2522700" cy="252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57200"/>
            <a:ext cx="5544616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ts val="2000"/>
            </a:pP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У казахов говорят, что человека в его жизни сопровождают пять коней: четыре дерзких – детство, отрочество, юность, зрелость и один послушный – старость. У Ахмета Байтурсынова их было только четыре... </a:t>
            </a:r>
            <a:endParaRPr lang="ru-RU" sz="2000" b="1" dirty="0">
              <a:solidFill>
                <a:srgbClr val="434343"/>
              </a:solidFill>
            </a:endParaRPr>
          </a:p>
          <a:p>
            <a:pPr lvl="0">
              <a:spcBef>
                <a:spcPts val="1000"/>
              </a:spcBef>
              <a:buClr>
                <a:schemeClr val="accent1"/>
              </a:buClr>
              <a:buSzPts val="2000"/>
            </a:pP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В память о просветителе в  Алматы в доме, где он жил в 30-е годы, открыт дом-музей Ахмета </a:t>
            </a:r>
            <a:r>
              <a:rPr lang="ru-RU" sz="2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Байтурсынулы</a:t>
            </a: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 и в сквере около него установлен памятник-бюст. Ему установлены памятники в </a:t>
            </a:r>
            <a:r>
              <a:rPr lang="ru-RU" sz="2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Костанае</a:t>
            </a: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и Шымкенте, его именем названы улицы, школы  во многих городах Казахстана. Имя Ахмета Байтурсынова носит </a:t>
            </a:r>
            <a:r>
              <a:rPr lang="ru-RU" sz="2000" b="1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Костанайский</a:t>
            </a:r>
            <a:r>
              <a:rPr lang="ru-RU" sz="2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государственный университет. </a:t>
            </a:r>
            <a:endParaRPr lang="ru-RU" sz="2000" b="1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"/>
          <p:cNvSpPr/>
          <p:nvPr/>
        </p:nvSpPr>
        <p:spPr>
          <a:xfrm>
            <a:off x="323528" y="188640"/>
            <a:ext cx="8496944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Тезисы – это кратко сформулированные основные положения текста, в которых сжато и последовательно раскрываются его тема и основная мысль.</a:t>
            </a:r>
            <a:endParaRPr sz="23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endParaRPr sz="20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Алгоритм  формулирования конспекта и тезиса</a:t>
            </a:r>
            <a:endParaRPr sz="20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-2296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ahoma"/>
              <a:buAutoNum type="arabicPeriod"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Прежде всего надо внимательно прочитать текст, чтобы определить его тему и понять цель автора (основную мысль).</a:t>
            </a:r>
            <a:endParaRPr sz="1600" dirty="0">
              <a:solidFill>
                <a:srgbClr val="434343"/>
              </a:solidFill>
            </a:endParaRPr>
          </a:p>
          <a:p>
            <a:pPr marL="269999" marR="0" lvl="0" indent="-2296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ahoma"/>
              <a:buAutoNum type="arabicPeriod"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Затем следует проанализировать содержание каждого абзаца и выделить в них самую главную мысль. Иногда абзацы нужно объединять.</a:t>
            </a:r>
            <a:endParaRPr sz="1600" dirty="0">
              <a:solidFill>
                <a:srgbClr val="434343"/>
              </a:solidFill>
            </a:endParaRPr>
          </a:p>
          <a:p>
            <a:pPr marL="269999" marR="0" lvl="0" indent="-2296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Tahoma"/>
              <a:buAutoNum type="arabicPeriod"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Исключив из абзацев часть информации: авторские </a:t>
            </a:r>
            <a:endParaRPr sz="22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отступления, ссылки на других авторов, иллюстрации, </a:t>
            </a:r>
            <a:endParaRPr sz="22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примеры, не играющие смысловой роли в понимании </a:t>
            </a:r>
            <a:endParaRPr sz="22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содержания, мы и получим </a:t>
            </a:r>
            <a:r>
              <a:rPr lang="ru-RU" sz="2200" b="1" i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тезисы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2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0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</a:pPr>
            <a:r>
              <a:rPr lang="ru-RU" sz="2200" b="0" i="0" u="none" strike="noStrike" cap="none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4. Записав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тезисы в логической последовательности, снабдив </a:t>
            </a:r>
            <a:r>
              <a:rPr lang="ru-RU" sz="2200" b="0" i="0" u="none" strike="noStrike" cap="none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40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ru-RU" sz="2200" b="0" i="0" u="none" strike="noStrike" cap="none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их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примерами (не больше двух), мы получим </a:t>
            </a:r>
            <a:r>
              <a:rPr lang="ru-RU" sz="2200" b="1" i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конспект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600" dirty="0">
              <a:solidFill>
                <a:srgbClr val="43434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634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"/>
          <p:cNvSpPr/>
          <p:nvPr/>
        </p:nvSpPr>
        <p:spPr>
          <a:xfrm>
            <a:off x="3250856" y="633125"/>
            <a:ext cx="2563875" cy="6306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Чтение текста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61" name="Google Shape;461;p13"/>
          <p:cNvSpPr/>
          <p:nvPr/>
        </p:nvSpPr>
        <p:spPr>
          <a:xfrm>
            <a:off x="1763689" y="3804250"/>
            <a:ext cx="2375056" cy="630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без примеров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462" name="Google Shape;462;p13"/>
          <p:cNvSpPr/>
          <p:nvPr/>
        </p:nvSpPr>
        <p:spPr>
          <a:xfrm>
            <a:off x="3039956" y="1601200"/>
            <a:ext cx="2985750" cy="63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тема, цель автора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63" name="Google Shape;463;p13"/>
          <p:cNvSpPr/>
          <p:nvPr/>
        </p:nvSpPr>
        <p:spPr>
          <a:xfrm>
            <a:off x="2619169" y="2662025"/>
            <a:ext cx="3827250" cy="63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основная мысль абзаца (-ев)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64" name="Google Shape;464;p13"/>
          <p:cNvSpPr/>
          <p:nvPr/>
        </p:nvSpPr>
        <p:spPr>
          <a:xfrm>
            <a:off x="4930144" y="3804250"/>
            <a:ext cx="2522176" cy="630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 примерами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465" name="Google Shape;465;p13"/>
          <p:cNvSpPr/>
          <p:nvPr/>
        </p:nvSpPr>
        <p:spPr>
          <a:xfrm>
            <a:off x="1763689" y="4690925"/>
            <a:ext cx="2373405" cy="630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тезис (-ы)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66" name="Google Shape;466;p13"/>
          <p:cNvSpPr/>
          <p:nvPr/>
        </p:nvSpPr>
        <p:spPr>
          <a:xfrm>
            <a:off x="4928494" y="4690925"/>
            <a:ext cx="2523826" cy="630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конспект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467" name="Google Shape;467;p13"/>
          <p:cNvSpPr/>
          <p:nvPr/>
        </p:nvSpPr>
        <p:spPr>
          <a:xfrm>
            <a:off x="4467437" y="1263725"/>
            <a:ext cx="130725" cy="40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8" name="Google Shape;468;p13"/>
          <p:cNvSpPr/>
          <p:nvPr/>
        </p:nvSpPr>
        <p:spPr>
          <a:xfrm>
            <a:off x="4467431" y="2213705"/>
            <a:ext cx="130725" cy="511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9" name="Google Shape;469;p13"/>
          <p:cNvSpPr/>
          <p:nvPr/>
        </p:nvSpPr>
        <p:spPr>
          <a:xfrm>
            <a:off x="3142144" y="3292625"/>
            <a:ext cx="130725" cy="545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0" name="Google Shape;470;p13"/>
          <p:cNvSpPr/>
          <p:nvPr/>
        </p:nvSpPr>
        <p:spPr>
          <a:xfrm>
            <a:off x="5792719" y="3292625"/>
            <a:ext cx="130725" cy="545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1" name="Google Shape;471;p13"/>
          <p:cNvSpPr/>
          <p:nvPr/>
        </p:nvSpPr>
        <p:spPr>
          <a:xfrm>
            <a:off x="3142144" y="4365096"/>
            <a:ext cx="130725" cy="40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2" name="Google Shape;472;p13"/>
          <p:cNvSpPr/>
          <p:nvPr/>
        </p:nvSpPr>
        <p:spPr>
          <a:xfrm>
            <a:off x="5792719" y="4365096"/>
            <a:ext cx="130725" cy="40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656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4"/>
          <p:cNvSpPr/>
          <p:nvPr/>
        </p:nvSpPr>
        <p:spPr>
          <a:xfrm>
            <a:off x="796019" y="113045"/>
            <a:ext cx="75519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-RU" sz="2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рочитайте в хрестоматии статью  </a:t>
            </a:r>
            <a:endParaRPr lang="ru-RU" sz="2600" b="1" i="0" u="none" strike="noStrike" cap="none" dirty="0" smtClean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2600" b="1" i="0" u="none" strike="noStrike" cap="none" dirty="0" smtClean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А</a:t>
            </a:r>
            <a:r>
              <a:rPr lang="ru-RU" sz="2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. Байтурсынова «Главный поэт казахов». Прокомментируйте е</a:t>
            </a:r>
            <a:r>
              <a:rPr lang="ru-RU" sz="2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 название. Составьте  тезисный план статьи.</a:t>
            </a:r>
            <a:endParaRPr sz="2600" b="1" dirty="0">
              <a:solidFill>
                <a:schemeClr val="tx2"/>
              </a:solidFill>
            </a:endParaRPr>
          </a:p>
        </p:txBody>
      </p:sp>
      <p:pic>
        <p:nvPicPr>
          <p:cNvPr id="478" name="Google Shape;478;p14" descr="C:\Users\Компьютер-8\Desktop\809cb6_405ad974e14d499e9ba4b051bde4fec5_mv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720" y="2420888"/>
            <a:ext cx="5276250" cy="4013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3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5"/>
          <p:cNvSpPr/>
          <p:nvPr/>
        </p:nvSpPr>
        <p:spPr>
          <a:xfrm>
            <a:off x="539552" y="116632"/>
            <a:ext cx="8064896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ru-RU" sz="2400" b="1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Ахмет</a:t>
            </a:r>
            <a:r>
              <a:rPr lang="ru-RU" sz="24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 b="1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4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дает исключительно высокую оценку творчеству Абая, называя его «главным поэтом».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-2423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•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Читатель должен быть готов к восприятию глубоких мыслей Абая.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-2423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•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Мастерство Абая как переводчика и критика.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-2423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•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Абай – противник власти богатства и сторонник власти 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ума и знаний. 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-2423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•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Самое уважаемое дело просвещ</a:t>
            </a: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нных народов </a:t>
            </a: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4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искусство сочинения стихов и прозы.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-2423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•"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Великое наследие Абая, открывшее мир и обн</a:t>
            </a: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</a:t>
            </a: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жившее </a:t>
            </a:r>
            <a:endParaRPr sz="24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пороки.</a:t>
            </a:r>
            <a:endParaRPr sz="24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6"/>
          <p:cNvSpPr/>
          <p:nvPr/>
        </p:nvSpPr>
        <p:spPr>
          <a:xfrm>
            <a:off x="467544" y="116632"/>
            <a:ext cx="820891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8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-RU" sz="28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рочитайте фрагмент статьи «Главный поэт казахов» и заполните двухчастный дневник.</a:t>
            </a:r>
            <a:endParaRPr sz="2800" b="1" dirty="0">
              <a:solidFill>
                <a:schemeClr val="tx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</a:pPr>
            <a:endParaRPr sz="2800" b="1" i="0" u="none" strike="noStrike" cap="none" dirty="0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1" name="Google Shape;491;p16"/>
          <p:cNvSpPr/>
          <p:nvPr/>
        </p:nvSpPr>
        <p:spPr>
          <a:xfrm>
            <a:off x="251520" y="1453475"/>
            <a:ext cx="864096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4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ru-RU" sz="2400" b="1" i="1" u="none" strike="noStrike" cap="none" dirty="0">
                <a:latin typeface="Tahoma"/>
                <a:ea typeface="Tahoma"/>
                <a:cs typeface="Tahoma"/>
                <a:sym typeface="Tahoma"/>
              </a:rPr>
              <a:t>Если человек раньше не слышал стихов Абая и начнет читать быстро, то многого не поймет и упустит глубину содержания. Чтобы понять некоторые слова, надо иметь привычку вникать глубже в значение слова, иначе хоть сотни раз перечитывай, но пока кто-то не растолкует со стороны, не поймешь глубины слова и мысли. </a:t>
            </a:r>
            <a:endParaRPr sz="2400" b="1" i="1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400" b="1" i="1" u="none" strike="noStrike" cap="none" dirty="0">
                <a:latin typeface="Tahoma"/>
                <a:ea typeface="Tahoma"/>
                <a:cs typeface="Tahoma"/>
                <a:sym typeface="Tahoma"/>
              </a:rPr>
              <a:t>Поэтому слова Абая действительно нелегки для </a:t>
            </a:r>
            <a:endParaRPr sz="2400" b="1" i="1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400" b="1" i="1" u="none" strike="noStrike" cap="none" dirty="0">
                <a:latin typeface="Tahoma"/>
                <a:ea typeface="Tahoma"/>
                <a:cs typeface="Tahoma"/>
                <a:sym typeface="Tahoma"/>
              </a:rPr>
              <a:t>понимания и осмысления. Однако это происходит </a:t>
            </a:r>
            <a:endParaRPr sz="2400" b="1" i="1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400" b="1" i="1" u="none" strike="noStrike" cap="none" dirty="0">
                <a:latin typeface="Tahoma"/>
                <a:ea typeface="Tahoma"/>
                <a:cs typeface="Tahoma"/>
                <a:sym typeface="Tahoma"/>
              </a:rPr>
              <a:t>не от того, что Абай не умел высказать мысль, </a:t>
            </a:r>
            <a:endParaRPr sz="2400" b="1" i="1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400" b="1" i="1" u="none" strike="noStrike" cap="none" dirty="0">
                <a:latin typeface="Tahoma"/>
                <a:ea typeface="Tahoma"/>
                <a:cs typeface="Tahoma"/>
                <a:sym typeface="Tahoma"/>
              </a:rPr>
              <a:t>а вследствие неподготовленности самого читателя восприятию глубоких мыслей. Выходит, вина не </a:t>
            </a:r>
            <a:endParaRPr sz="2400" b="1" i="1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400" b="1" i="1" u="none" strike="noStrike" cap="none" dirty="0">
                <a:latin typeface="Tahoma"/>
                <a:ea typeface="Tahoma"/>
                <a:cs typeface="Tahoma"/>
                <a:sym typeface="Tahoma"/>
              </a:rPr>
              <a:t>в писателе, а в читателе.</a:t>
            </a:r>
            <a:endParaRPr sz="2400" b="1" i="1" dirty="0"/>
          </a:p>
        </p:txBody>
      </p:sp>
    </p:spTree>
    <p:extLst>
      <p:ext uri="{BB962C8B-B14F-4D97-AF65-F5344CB8AC3E}">
        <p14:creationId xmlns:p14="http://schemas.microsoft.com/office/powerpoint/2010/main" val="37758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"/>
          <p:cNvSpPr/>
          <p:nvPr/>
        </p:nvSpPr>
        <p:spPr>
          <a:xfrm>
            <a:off x="1738993" y="1796144"/>
            <a:ext cx="44576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Google Shape;497;p17"/>
          <p:cNvSpPr/>
          <p:nvPr/>
        </p:nvSpPr>
        <p:spPr>
          <a:xfrm>
            <a:off x="1043608" y="728025"/>
            <a:ext cx="69127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Двухчастный дневник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98" name="Google Shape;498;p17"/>
          <p:cNvGraphicFramePr/>
          <p:nvPr>
            <p:extLst>
              <p:ext uri="{D42A27DB-BD31-4B8C-83A1-F6EECF244321}">
                <p14:modId xmlns:p14="http://schemas.microsoft.com/office/powerpoint/2010/main" val="313715543"/>
              </p:ext>
            </p:extLst>
          </p:nvPr>
        </p:nvGraphicFramePr>
        <p:xfrm>
          <a:off x="1227156" y="1669737"/>
          <a:ext cx="6500907" cy="34000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6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6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Что, на ваш взгляд, может способствовать «подготовленности» читателя восприятию глубоких мыслей?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4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8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"/>
          <p:cNvSpPr/>
          <p:nvPr/>
        </p:nvSpPr>
        <p:spPr>
          <a:xfrm>
            <a:off x="1738993" y="1796144"/>
            <a:ext cx="44576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04" name="Google Shape;504;p18"/>
          <p:cNvGraphicFramePr/>
          <p:nvPr/>
        </p:nvGraphicFramePr>
        <p:xfrm>
          <a:off x="1227156" y="1669737"/>
          <a:ext cx="6500907" cy="46619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6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6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Что, на ваш взгляд, может способствовать «подготовленности» читателя восприятию глубоких мыслей?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 Я думаю, что «подготовленности» читателя восприятию глубоких мыслей способствует чтение художественной литературы, содержательные беседы, окружение, посещение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дебатного клуба. 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5" name="Google Shape;505;p18"/>
          <p:cNvSpPr/>
          <p:nvPr/>
        </p:nvSpPr>
        <p:spPr>
          <a:xfrm>
            <a:off x="1738993" y="631075"/>
            <a:ext cx="5641319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Вариант ответа</a:t>
            </a:r>
            <a:endParaRPr sz="36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20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/>
          <p:nvPr/>
        </p:nvSpPr>
        <p:spPr>
          <a:xfrm>
            <a:off x="395536" y="332656"/>
            <a:ext cx="835292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Прочитайте первую строфу произведения «Сеятель человечности», посвящённое Абаю. Объясните название стихотворения.</a:t>
            </a:r>
            <a:endParaRPr sz="28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2800" b="1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Google Shape;512;p19"/>
          <p:cNvSpPr/>
          <p:nvPr/>
        </p:nvSpPr>
        <p:spPr>
          <a:xfrm>
            <a:off x="395536" y="2312600"/>
            <a:ext cx="8208912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Сеятель человечности</a:t>
            </a:r>
            <a:endParaRPr sz="3000" b="1" i="1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Посеять человечность он решил</a:t>
            </a:r>
            <a:endParaRPr sz="3000" b="1" i="1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 сердцах, закоченевших изнутри,</a:t>
            </a:r>
            <a:endParaRPr sz="3000" b="1" i="1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Для всех несчастных, не жалея сил,</a:t>
            </a:r>
            <a:endParaRPr sz="3000" b="1" i="1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Трудился от зари до зари. </a:t>
            </a:r>
            <a:endParaRPr sz="3000" b="1" i="1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213" y="1412776"/>
            <a:ext cx="7291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93700"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 уроке вы узнаете о жизненном пути и творчестве Ахмета Байтурсынова;</a:t>
            </a:r>
          </a:p>
          <a:p>
            <a:pPr marL="457200" lvl="0" indent="-393700"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составите тезисный план;</a:t>
            </a:r>
          </a:p>
          <a:p>
            <a:pPr marL="457200" lvl="0" indent="-393700"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используете простые и сложные предложения, соответствующие ситуации устного или письменного общения.</a:t>
            </a:r>
            <a:endParaRPr lang="ru-RU"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0"/>
          <p:cNvSpPr/>
          <p:nvPr/>
        </p:nvSpPr>
        <p:spPr>
          <a:xfrm>
            <a:off x="804245" y="840475"/>
            <a:ext cx="5031450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b="1"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Ахмет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отмечает гуманизм в творчестве Абая, который должен отвратить от пороков и обратить души и сердца казахов к знаниям, к умению довольствоваться малым.</a:t>
            </a:r>
            <a:endParaRPr sz="28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28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9" name="Google Shape;519;p20" descr="C:\Users\Компьютер-8\Desktop\Без названия (5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184" y="2060848"/>
            <a:ext cx="2661525" cy="2361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" name="Google Shape;524;p21"/>
          <p:cNvGraphicFramePr/>
          <p:nvPr/>
        </p:nvGraphicFramePr>
        <p:xfrm>
          <a:off x="1343026" y="2090611"/>
          <a:ext cx="6457932" cy="254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3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Знаю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Узнал 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Могу  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5" name="Google Shape;525;p21"/>
          <p:cNvSpPr txBox="1">
            <a:spLocks noGrp="1"/>
          </p:cNvSpPr>
          <p:nvPr>
            <p:ph type="ctrTitle"/>
          </p:nvPr>
        </p:nvSpPr>
        <p:spPr>
          <a:xfrm>
            <a:off x="993338" y="459059"/>
            <a:ext cx="715725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r>
              <a:rPr lang="ru-RU" sz="24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Трёхчастный дневник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641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2"/>
          <p:cNvSpPr txBox="1">
            <a:spLocks noGrp="1"/>
          </p:cNvSpPr>
          <p:nvPr>
            <p:ph type="ctrTitle"/>
          </p:nvPr>
        </p:nvSpPr>
        <p:spPr>
          <a:xfrm>
            <a:off x="993338" y="459059"/>
            <a:ext cx="715725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36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r>
              <a:rPr lang="ru-RU" sz="24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Трехчастный дневник</a:t>
            </a:r>
            <a:br>
              <a:rPr lang="ru-RU" sz="2400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31" name="Google Shape;531;p22"/>
          <p:cNvGraphicFramePr/>
          <p:nvPr>
            <p:extLst>
              <p:ext uri="{D42A27DB-BD31-4B8C-83A1-F6EECF244321}">
                <p14:modId xmlns:p14="http://schemas.microsoft.com/office/powerpoint/2010/main" val="2282687528"/>
              </p:ext>
            </p:extLst>
          </p:nvPr>
        </p:nvGraphicFramePr>
        <p:xfrm>
          <a:off x="611559" y="2090611"/>
          <a:ext cx="7776865" cy="3461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Знаю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Узнал 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Могу  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том, что </a:t>
                      </a:r>
                      <a:r>
                        <a:rPr lang="ru-RU" sz="2000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Ахмет</a:t>
                      </a:r>
                      <a:r>
                        <a:rPr lang="ru-RU" sz="2000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000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Байтурсынов</a:t>
                      </a:r>
                      <a:r>
                        <a:rPr lang="ru-RU" sz="2000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известный казахский прозаик, автор алфавита, лидер «</a:t>
                      </a:r>
                      <a:r>
                        <a:rPr lang="ru-RU" sz="2000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Алаш</a:t>
                      </a:r>
                      <a:r>
                        <a:rPr lang="ru-RU" sz="2000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-Орды».</a:t>
                      </a:r>
                      <a:endParaRPr sz="2000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его широкой государственной деятельности. О взглядах, которые актуальны и поныне. О несправедливой судьбе, которая так рано оборвала жизнь  гордости казахского народа.</a:t>
                      </a:r>
                      <a:endParaRPr sz="2000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Использовать полученные знания и умения в дальнейшей деятельности.</a:t>
                      </a:r>
                      <a:endParaRPr sz="2000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213" y="1412776"/>
            <a:ext cx="7291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93700"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узнали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 жизненном пути и творчестве Ахмета Байтурсынова;</a:t>
            </a:r>
          </a:p>
          <a:p>
            <a:pPr marL="457200" lvl="0" indent="-393700"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составили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тезисный план;</a:t>
            </a:r>
          </a:p>
          <a:p>
            <a:pPr marL="457200" lvl="0" indent="-393700">
              <a:buClr>
                <a:schemeClr val="dk1"/>
              </a:buClr>
              <a:buSzPts val="2600"/>
              <a:buFont typeface="Tahoma"/>
              <a:buChar char="●"/>
            </a:pP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использовали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простые и сложные предложения, соответствующие ситуации устного или письменного общения.</a:t>
            </a:r>
            <a:endParaRPr lang="ru-RU"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65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Google Shape;369;p4"/>
          <p:cNvSpPr/>
          <p:nvPr/>
        </p:nvSpPr>
        <p:spPr>
          <a:xfrm>
            <a:off x="0" y="0"/>
            <a:ext cx="1649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4" descr="C:\Users\Компьютер-8\Desktop\1415554569_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974" y="635723"/>
            <a:ext cx="1340100" cy="2552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1" name="Google Shape;371;p4" descr="C:\Users\Компьютер-8\Desktop\1415554746_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0356" y="635724"/>
            <a:ext cx="1492650" cy="2552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2" name="Google Shape;372;p4" descr="C:\Users\Компьютер-8\Desktop\1415553994_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4288" y="630625"/>
            <a:ext cx="1492650" cy="254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3" name="Google Shape;373;p4" descr="C:\Users\Компьютер-8\Desktop\1415554181_l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8218" y="646226"/>
            <a:ext cx="1340100" cy="253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4" name="Google Shape;374;p4" descr="C:\Users\Компьютер-8\Desktop\1415554839_l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9601" y="646223"/>
            <a:ext cx="1253250" cy="253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375" name="Google Shape;375;p4"/>
          <p:cNvGraphicFramePr/>
          <p:nvPr/>
        </p:nvGraphicFramePr>
        <p:xfrm>
          <a:off x="948983" y="3555668"/>
          <a:ext cx="5759250" cy="2286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5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Рассмотрите постер. </a:t>
                      </a:r>
                      <a:endParaRPr sz="3000" b="1" u="none" strike="noStrike" cap="none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Какие исторические личности изображены на нём? </a:t>
                      </a:r>
                      <a:endParaRPr sz="3000" b="1" u="none" strike="noStrike" cap="none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вы знаете о них?</a:t>
                      </a:r>
                      <a:endParaRPr sz="3000" b="1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6" name="Google Shape;376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4388" y="4382165"/>
            <a:ext cx="2197686" cy="2117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6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"/>
          <p:cNvSpPr txBox="1"/>
          <p:nvPr/>
        </p:nvSpPr>
        <p:spPr>
          <a:xfrm>
            <a:off x="2514600" y="500744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82" name="Google Shape;382;p5"/>
          <p:cNvGraphicFramePr/>
          <p:nvPr>
            <p:extLst>
              <p:ext uri="{D42A27DB-BD31-4B8C-83A1-F6EECF244321}">
                <p14:modId xmlns:p14="http://schemas.microsoft.com/office/powerpoint/2010/main" val="3326256405"/>
              </p:ext>
            </p:extLst>
          </p:nvPr>
        </p:nvGraphicFramePr>
        <p:xfrm>
          <a:off x="395536" y="1328828"/>
          <a:ext cx="8352928" cy="44165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постере изображены лидеры</a:t>
                      </a:r>
                      <a:r>
                        <a:rPr lang="ru-RU" sz="28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«</a:t>
                      </a:r>
                      <a:r>
                        <a:rPr lang="ru-RU" sz="2800" b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Алаш</a:t>
                      </a:r>
                      <a:r>
                        <a:rPr lang="ru-RU" sz="28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-Орды»: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Шакарим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Кудайбердиев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Магжан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Жумабаев,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Жусипбек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Аймауытов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Мыржакып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Дулатов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Ахмет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i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Байтурсынов</a:t>
                      </a:r>
                      <a:r>
                        <a:rPr lang="ru-RU" sz="2800" b="1" i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r>
                        <a:rPr lang="ru-RU" sz="28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Они являются известными поэтами, писателями, просветителями. Боролись за 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права казахского населения на землю, самоуправление, сохранение языка, 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национальной культуры и традиций. 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3" name="Google Shape;383;p5"/>
          <p:cNvSpPr txBox="1"/>
          <p:nvPr/>
        </p:nvSpPr>
        <p:spPr>
          <a:xfrm>
            <a:off x="755576" y="500750"/>
            <a:ext cx="6912768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1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0" name="Google Shape;390;p6" descr="C:\Users\Компьютер-8\Desktop\Ахмет_Байтұрсынұлы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999" y="589325"/>
            <a:ext cx="2134125" cy="369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1" name="Google Shape;391;p6"/>
          <p:cNvSpPr/>
          <p:nvPr/>
        </p:nvSpPr>
        <p:spPr>
          <a:xfrm>
            <a:off x="2982431" y="260648"/>
            <a:ext cx="5384250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ahoma"/>
              <a:buNone/>
            </a:pPr>
            <a:r>
              <a:rPr lang="ru-RU" sz="2600" b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 конце тридцатых годов XX века по Казахстану прокатился каток Большого террора. Он затронул жизни многих политических и общественных деятелей. Попал под репрессии и </a:t>
            </a:r>
            <a:endParaRPr sz="2600" b="1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ahoma"/>
              <a:buNone/>
            </a:pPr>
            <a:r>
              <a:rPr lang="ru-RU" sz="2600" b="1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Ахмет</a:t>
            </a:r>
            <a:r>
              <a:rPr lang="ru-RU" sz="2600" b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600" b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 Его биографии можно дать заголовок</a:t>
            </a:r>
            <a:endParaRPr sz="26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ahoma"/>
              <a:buNone/>
            </a:pPr>
            <a:r>
              <a:rPr lang="ru-RU" sz="2600" b="1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«Борьба против невежества и несправедливости». </a:t>
            </a:r>
            <a:endParaRPr sz="2600" b="1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ahoma"/>
              <a:buNone/>
            </a:pPr>
            <a:r>
              <a:rPr lang="ru-RU" sz="2600" b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Узнайте, что преодолел </a:t>
            </a:r>
            <a:endParaRPr sz="2600" b="1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ahoma"/>
              <a:buNone/>
            </a:pPr>
            <a:r>
              <a:rPr lang="ru-RU" sz="2600" b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великий просветитель, чем </a:t>
            </a:r>
            <a:endParaRPr sz="2600" b="1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ahoma"/>
              <a:buNone/>
            </a:pPr>
            <a:r>
              <a:rPr lang="ru-RU" sz="2600" b="1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обязаны ему </a:t>
            </a:r>
            <a:r>
              <a:rPr lang="ru-RU" sz="2600" b="1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казахстанцы</a:t>
            </a:r>
            <a:r>
              <a:rPr lang="ru-RU" sz="26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2600" b="1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279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8" name="Google Shape;398;p7"/>
          <p:cNvSpPr/>
          <p:nvPr/>
        </p:nvSpPr>
        <p:spPr>
          <a:xfrm>
            <a:off x="726622" y="3548744"/>
            <a:ext cx="65314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2C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9" name="Google Shape;399;p7"/>
          <p:cNvSpPr/>
          <p:nvPr/>
        </p:nvSpPr>
        <p:spPr>
          <a:xfrm>
            <a:off x="251520" y="224777"/>
            <a:ext cx="6552728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200" b="1" i="0" u="none" strike="noStrike" cap="none" dirty="0" err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Ахмет</a:t>
            </a:r>
            <a:r>
              <a:rPr lang="ru-RU" sz="22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1" i="0" u="none" strike="noStrike" cap="none" dirty="0" err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200" b="0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– казахский общественный и государственный деятель, член партии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Алаш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(репрессирован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1937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году),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просветитель, учёный-лингвист,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литературовед,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тюрколог, поэт и переводчик. В Казахстане почитается как «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Ұлт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ұстазы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»(«Учитель нации»). Он реформировал казахскую письменность на основе арабской графики, дав возможность пользоваться ею миллионам казахов, живущих за границей. В 1912 году 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Ахмет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Байтурсын</a:t>
            </a:r>
            <a:r>
              <a:rPr lang="ru-RU" sz="22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ов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исключил все арабские буквы, не используемые в казахском языке, и добавил буквы, специфические для казахского языка. Новый алфавит, получивший название «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Жаңа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Емле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» («Новая орфография»), до сих пор применяется казахами, живущими в Китае, Афганистане, Иране. Разработал основы научн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ой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терминологи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для определения казахской грамматики.</a:t>
            </a:r>
            <a:endParaRPr sz="1600" dirty="0">
              <a:solidFill>
                <a:srgbClr val="434343"/>
              </a:solidFill>
            </a:endParaRPr>
          </a:p>
        </p:txBody>
      </p:sp>
      <p:pic>
        <p:nvPicPr>
          <p:cNvPr id="400" name="Google Shape;400;p7" descr="C:\Users\Компьютер-8\Desktop\85c6e824932e281b048ed15795b2b1c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069" y="1484784"/>
            <a:ext cx="1991411" cy="342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"/>
          <p:cNvSpPr/>
          <p:nvPr/>
        </p:nvSpPr>
        <p:spPr>
          <a:xfrm>
            <a:off x="0" y="63121"/>
            <a:ext cx="7020272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Будущий видный общественный деятель, выдающийся лингвист и литературовед родился в крестьянской семье в Тургайском уезде в 1872 году. Первоначальное образование мальчик получил в родном ауле у мулл. Затем в 1886 году поступил в Тургайское училище, а после его окончания в 1891-м пош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л учиться в учительскую семинарию просветителя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Ибрая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Алтынсарина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в Оренбурге. Сразу после окончания семинарии в 1895 году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Ахмет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стал работать учителем в волостных и аульных училищах. Учительская деятельность в Кустанайском уезде стала судьбоносной для Байтурсынова. В то время он проживал у местного лесника, где познакомился с его красавицей дочерью Александрой. Молодые люди полюбили друг друга и вскоре решили пожениться. После заключения брака девушка взяла имя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Бадрисафа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b="0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Мухаметсадыковна</a:t>
            </a:r>
            <a:r>
              <a:rPr lang="ru-RU" sz="2200" b="0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Байтурсынова. </a:t>
            </a:r>
            <a:endParaRPr sz="1600" dirty="0">
              <a:solidFill>
                <a:srgbClr val="434343"/>
              </a:solidFill>
            </a:endParaRPr>
          </a:p>
        </p:txBody>
      </p:sp>
      <p:pic>
        <p:nvPicPr>
          <p:cNvPr id="407" name="Google Shape;407;p8" descr="C:\Users\Компьютер-8\Desktop\c183c7585a81580c372905040b6befe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4" y="2924944"/>
            <a:ext cx="1669950" cy="18168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08" name="Google Shape;408;p8" descr="C:\Users\Компьютер-8\Desktop\alash.jpg"/>
          <p:cNvPicPr preferRelativeResize="0"/>
          <p:nvPr/>
        </p:nvPicPr>
        <p:blipFill rotWithShape="1">
          <a:blip r:embed="rId4">
            <a:alphaModFix/>
          </a:blip>
          <a:srcRect t="20351" b="17525"/>
          <a:stretch/>
        </p:blipFill>
        <p:spPr>
          <a:xfrm>
            <a:off x="7329423" y="836712"/>
            <a:ext cx="1703925" cy="1706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7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7" name="Google Shape;417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8" name="Google Shape;418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9" name="Google Shape;419;p9"/>
          <p:cNvSpPr/>
          <p:nvPr/>
        </p:nvSpPr>
        <p:spPr>
          <a:xfrm>
            <a:off x="875344" y="1076650"/>
            <a:ext cx="7393275" cy="48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ru-RU" sz="2600" b="1" i="1" dirty="0">
                <a:latin typeface="Tahoma"/>
                <a:ea typeface="Tahoma"/>
                <a:cs typeface="Tahoma"/>
                <a:sym typeface="Tahoma"/>
              </a:rPr>
              <a:t>Классовую несправедливость </a:t>
            </a:r>
            <a:r>
              <a:rPr lang="ru-RU" sz="2600" b="1" i="1" dirty="0" err="1">
                <a:latin typeface="Tahoma"/>
                <a:ea typeface="Tahoma"/>
                <a:cs typeface="Tahoma"/>
                <a:sym typeface="Tahoma"/>
              </a:rPr>
              <a:t>Ахмет</a:t>
            </a:r>
            <a:r>
              <a:rPr lang="ru-RU" sz="2600" b="1" i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i="1" dirty="0" err="1"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600" b="1" i="1" dirty="0">
                <a:latin typeface="Tahoma"/>
                <a:ea typeface="Tahoma"/>
                <a:cs typeface="Tahoma"/>
                <a:sym typeface="Tahoma"/>
              </a:rPr>
              <a:t> увидел ещё в детстве. Когда мальчику было 13 лет, он стал свидетелем жестокого погрома аула полицейскими. Отец Ахмета и трое его старших сыновей не смогли стерпеть унижения — они избили жестокого полковника, за что были сосланы в Сибирь на долгие 15 лет. Это трагическое событие </a:t>
            </a:r>
            <a:endParaRPr sz="26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>
                <a:latin typeface="Tahoma"/>
                <a:ea typeface="Tahoma"/>
                <a:cs typeface="Tahoma"/>
                <a:sym typeface="Tahoma"/>
              </a:rPr>
              <a:t>оставило в душе будущего просветителя </a:t>
            </a:r>
            <a:endParaRPr sz="26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>
                <a:latin typeface="Tahoma"/>
                <a:ea typeface="Tahoma"/>
                <a:cs typeface="Tahoma"/>
                <a:sym typeface="Tahoma"/>
              </a:rPr>
              <a:t>глубочайший след. </a:t>
            </a:r>
            <a:endParaRPr sz="2600" b="1" i="1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24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ac2543abf_0_28"/>
          <p:cNvSpPr txBox="1"/>
          <p:nvPr/>
        </p:nvSpPr>
        <p:spPr>
          <a:xfrm>
            <a:off x="702128" y="2699657"/>
            <a:ext cx="64089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Google Shape;427;g9ac2543abf_0_28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8" name="Google Shape;428;g9ac2543abf_0_28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9" name="Google Shape;429;g9ac2543abf_0_28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0" name="Google Shape;430;g9ac2543abf_0_28"/>
          <p:cNvSpPr/>
          <p:nvPr/>
        </p:nvSpPr>
        <p:spPr>
          <a:xfrm>
            <a:off x="821024" y="160337"/>
            <a:ext cx="7501950" cy="5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В 1905 году А. </a:t>
            </a:r>
            <a:r>
              <a:rPr lang="ru-RU" sz="2400" b="1" i="1" dirty="0" err="1">
                <a:latin typeface="Tahoma"/>
                <a:ea typeface="Tahoma"/>
                <a:cs typeface="Tahoma"/>
                <a:sym typeface="Tahoma"/>
              </a:rPr>
              <a:t>Байтурсынов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 начал активную политическую деятельность, вошёл в число авторов «</a:t>
            </a:r>
            <a:r>
              <a:rPr lang="ru-RU" sz="2400" b="1" i="1" dirty="0" err="1">
                <a:latin typeface="Tahoma"/>
                <a:ea typeface="Tahoma"/>
                <a:cs typeface="Tahoma"/>
                <a:sym typeface="Tahoma"/>
              </a:rPr>
              <a:t>Каркаралинской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 петиции», где в ряде других декларировались такие требования: остановить экспроприацию земель у казахского народа; учредить </a:t>
            </a:r>
            <a:endParaRPr sz="24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народные земства; остановить поток переселенцев. </a:t>
            </a:r>
            <a:endParaRPr sz="2400" b="1" i="1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Спустя два года полиция впервые арестовывает великого казахского просветителя за критику </a:t>
            </a:r>
            <a:endParaRPr sz="24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царского аппарата, а ещё через два года он </a:t>
            </a:r>
            <a:endParaRPr sz="24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вторично попадает в заключение и проводит </a:t>
            </a:r>
            <a:endParaRPr sz="24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в семипалатинской тюрьме восемь месяцев. </a:t>
            </a:r>
            <a:endParaRPr sz="24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Это стало началом сложного жизненного пути </a:t>
            </a:r>
            <a:endParaRPr sz="24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за социальную справедливость и права </a:t>
            </a:r>
            <a:endParaRPr sz="24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казахского народа.</a:t>
            </a:r>
            <a:endParaRPr sz="2400" b="1" i="1" dirty="0"/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535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1243</Words>
  <Application>Microsoft Office PowerPoint</Application>
  <PresentationFormat>Экран (4:3)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Трёхчастный дневник</vt:lpstr>
      <vt:lpstr>Рефлексия Трехчастный дневник Примерные ответы</vt:lpstr>
      <vt:lpstr>Сегодня на уроке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71</cp:revision>
  <dcterms:created xsi:type="dcterms:W3CDTF">2020-07-18T05:19:20Z</dcterms:created>
  <dcterms:modified xsi:type="dcterms:W3CDTF">2024-12-13T13:23:51Z</dcterms:modified>
</cp:coreProperties>
</file>