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75" r:id="rId4"/>
    <p:sldId id="279" r:id="rId5"/>
    <p:sldId id="280" r:id="rId6"/>
    <p:sldId id="282" r:id="rId7"/>
    <p:sldId id="283" r:id="rId8"/>
    <p:sldId id="284" r:id="rId9"/>
    <p:sldId id="285" r:id="rId10"/>
    <p:sldId id="290" r:id="rId11"/>
    <p:sldId id="286" r:id="rId12"/>
    <p:sldId id="289" r:id="rId13"/>
    <p:sldId id="264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32" autoAdjust="0"/>
  </p:normalViewPr>
  <p:slideViewPr>
    <p:cSldViewPr>
      <p:cViewPr varScale="1">
        <p:scale>
          <a:sx n="82" d="100"/>
          <a:sy n="82" d="100"/>
        </p:scale>
        <p:origin x="147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Тема урока: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Century Gothic" pitchFamily="34" charset="0"/>
              </a:rPr>
              <a:t>«Жизнь – это море»</a:t>
            </a:r>
          </a:p>
          <a:p>
            <a:endParaRPr lang="ru-RU" altLang="ru-RU" sz="2500" b="1" dirty="0" smtClean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081020"/>
              </p:ext>
            </p:extLst>
          </p:nvPr>
        </p:nvGraphicFramePr>
        <p:xfrm>
          <a:off x="539552" y="692696"/>
          <a:ext cx="8424936" cy="56824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11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3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38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3. Что означает высказывание, адресованное мальчику: «Ты отверг то, с чем не мирилась твоя детская душа»?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387" marR="5638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 приказу </a:t>
                      </a:r>
                      <a:r>
                        <a:rPr lang="ru-RU" sz="1600" dirty="0" err="1">
                          <a:effectLst/>
                        </a:rPr>
                        <a:t>Орозкула</a:t>
                      </a:r>
                      <a:r>
                        <a:rPr lang="ru-RU" sz="1600" dirty="0">
                          <a:effectLst/>
                        </a:rPr>
                        <a:t> дед застрелил Рогатую мать–</a:t>
                      </a:r>
                      <a:r>
                        <a:rPr lang="ru-RU" sz="1600" dirty="0" err="1">
                          <a:effectLst/>
                        </a:rPr>
                        <a:t>олениху</a:t>
                      </a:r>
                      <a:r>
                        <a:rPr lang="ru-RU" sz="1600" dirty="0">
                          <a:effectLst/>
                        </a:rPr>
                        <a:t> –  воплощение добра для каждого </a:t>
                      </a:r>
                      <a:r>
                        <a:rPr lang="ru-RU" sz="1600" dirty="0" err="1">
                          <a:effectLst/>
                        </a:rPr>
                        <a:t>бугинца</a:t>
                      </a:r>
                      <a:r>
                        <a:rPr lang="ru-RU" sz="1600" dirty="0">
                          <a:effectLst/>
                        </a:rPr>
                        <a:t>. Увидев отрубленную голову </a:t>
                      </a:r>
                      <a:r>
                        <a:rPr lang="ru-RU" sz="1600" dirty="0" err="1">
                          <a:effectLst/>
                        </a:rPr>
                        <a:t>оленихи</a:t>
                      </a:r>
                      <a:r>
                        <a:rPr lang="ru-RU" sz="1600" dirty="0">
                          <a:effectLst/>
                        </a:rPr>
                        <a:t>, пьяного деда и веселящихся вокруг людей, мальчик не смог оставаться рядом с ними. Поэтому превратился в рыбу и уплыл к белому пароходу. «Ты отверг то, с чем не мирилась твоя детская душа… Ты прожил, как молния, однажды сверкнувшая и угасшая», - напишет автор.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387" marR="5638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4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4. Почему </a:t>
                      </a:r>
                      <a:r>
                        <a:rPr lang="ru-RU" sz="1600" dirty="0" err="1">
                          <a:effectLst/>
                        </a:rPr>
                        <a:t>Орозкул</a:t>
                      </a:r>
                      <a:r>
                        <a:rPr lang="ru-RU" sz="1600" dirty="0">
                          <a:effectLst/>
                        </a:rPr>
                        <a:t>, знавший о любви </a:t>
                      </a:r>
                      <a:r>
                        <a:rPr lang="ru-RU" sz="1600" dirty="0" err="1">
                          <a:effectLst/>
                        </a:rPr>
                        <a:t>Момуна</a:t>
                      </a:r>
                      <a:r>
                        <a:rPr lang="ru-RU" sz="1600" dirty="0">
                          <a:effectLst/>
                        </a:rPr>
                        <a:t> к сказкам о Рогатой матери-</a:t>
                      </a:r>
                      <a:r>
                        <a:rPr lang="ru-RU" sz="1600" dirty="0" err="1">
                          <a:effectLst/>
                        </a:rPr>
                        <a:t>оленихи</a:t>
                      </a:r>
                      <a:r>
                        <a:rPr lang="ru-RU" sz="1600" dirty="0">
                          <a:effectLst/>
                        </a:rPr>
                        <a:t>, составил план, осуществление которого разбило сердце старика? 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387" marR="563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Злоба и жалость к себе душат </a:t>
                      </a:r>
                      <a:r>
                        <a:rPr lang="ru-RU" sz="1600" dirty="0" err="1">
                          <a:effectLst/>
                        </a:rPr>
                        <a:t>Орозкула</a:t>
                      </a:r>
                      <a:r>
                        <a:rPr lang="ru-RU" sz="1600" dirty="0">
                          <a:effectLst/>
                        </a:rPr>
                        <a:t>. Он едет домой и знает, что сегодня будет бить свою жену. Он всегда так поступает. Ведь это </a:t>
                      </a:r>
                      <a:r>
                        <a:rPr lang="ru-RU" sz="1600" dirty="0" err="1">
                          <a:effectLst/>
                        </a:rPr>
                        <a:t>Бекей</a:t>
                      </a:r>
                      <a:r>
                        <a:rPr lang="ru-RU" sz="1600" dirty="0">
                          <a:effectLst/>
                        </a:rPr>
                        <a:t> виновата во всех его горестях. Она вот уже который год не может родить.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Орозкул</a:t>
                      </a:r>
                      <a:r>
                        <a:rPr lang="ru-RU" sz="1600" dirty="0">
                          <a:effectLst/>
                        </a:rPr>
                        <a:t> хотел настроить дочь против отца, говоря при избиении её, что во всех бедах виновен </a:t>
                      </a:r>
                      <a:r>
                        <a:rPr lang="ru-RU" sz="1600" dirty="0" err="1">
                          <a:effectLst/>
                        </a:rPr>
                        <a:t>Момун</a:t>
                      </a:r>
                      <a:r>
                        <a:rPr lang="ru-RU" sz="1600" dirty="0"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Орозкул</a:t>
                      </a:r>
                      <a:r>
                        <a:rPr lang="ru-RU" sz="1600" dirty="0">
                          <a:effectLst/>
                        </a:rPr>
                        <a:t> решил убить маралов для того, чтобы окончательно разбить сердце старика.  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387" marR="5638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2687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28498"/>
            <a:ext cx="813690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Упр. 18. Заполните «Литературную пирамиду», взяв за основу героя из прочитанной повести «Белый пароход» деда </a:t>
            </a:r>
            <a:r>
              <a:rPr lang="ru-RU" sz="2400" b="1" dirty="0" err="1"/>
              <a:t>Момуна</a:t>
            </a:r>
            <a:r>
              <a:rPr lang="ru-RU" sz="2400" b="1" dirty="0" smtClean="0"/>
              <a:t>.</a:t>
            </a:r>
          </a:p>
          <a:p>
            <a:endParaRPr lang="ru-RU" sz="800" dirty="0"/>
          </a:p>
          <a:p>
            <a:pPr lvl="0"/>
            <a:r>
              <a:rPr lang="ru-RU" sz="2400" dirty="0"/>
              <a:t>А</a:t>
            </a:r>
            <a:r>
              <a:rPr lang="ru-RU" sz="2400" dirty="0" smtClean="0"/>
              <a:t>. 1 </a:t>
            </a:r>
            <a:r>
              <a:rPr lang="ru-RU" sz="2400" dirty="0"/>
              <a:t>слово. Имя героя. </a:t>
            </a:r>
            <a:r>
              <a:rPr lang="ru-RU" sz="2400" b="1" dirty="0" err="1"/>
              <a:t>Момун</a:t>
            </a:r>
            <a:endParaRPr lang="ru-RU" sz="2400" dirty="0"/>
          </a:p>
          <a:p>
            <a:pPr lvl="0"/>
            <a:r>
              <a:rPr lang="ru-RU" sz="2400" dirty="0"/>
              <a:t>Б</a:t>
            </a:r>
            <a:r>
              <a:rPr lang="ru-RU" sz="2400" dirty="0" smtClean="0"/>
              <a:t>. 2 </a:t>
            </a:r>
            <a:r>
              <a:rPr lang="ru-RU" sz="2400" dirty="0"/>
              <a:t>слова. Характеристика героя. </a:t>
            </a:r>
            <a:r>
              <a:rPr lang="ru-RU" sz="2400" b="1" dirty="0"/>
              <a:t>Добрый, чуткий.</a:t>
            </a:r>
            <a:endParaRPr lang="ru-RU" sz="2400" dirty="0"/>
          </a:p>
          <a:p>
            <a:pPr lvl="0"/>
            <a:r>
              <a:rPr lang="ru-RU" sz="2400" dirty="0"/>
              <a:t>В</a:t>
            </a:r>
            <a:r>
              <a:rPr lang="ru-RU" sz="2400" dirty="0" smtClean="0"/>
              <a:t>. 3 </a:t>
            </a:r>
            <a:r>
              <a:rPr lang="ru-RU" sz="2400" dirty="0"/>
              <a:t>слова. Его отношение к людям. </a:t>
            </a:r>
            <a:r>
              <a:rPr lang="ru-RU" sz="2400" b="1" dirty="0"/>
              <a:t>Входит в положение.</a:t>
            </a:r>
            <a:endParaRPr lang="ru-RU" sz="2400" dirty="0"/>
          </a:p>
          <a:p>
            <a:pPr lvl="0"/>
            <a:r>
              <a:rPr lang="ru-RU" sz="2400" dirty="0"/>
              <a:t>Г</a:t>
            </a:r>
            <a:r>
              <a:rPr lang="ru-RU" sz="2400" dirty="0" smtClean="0"/>
              <a:t>. 4 </a:t>
            </a:r>
            <a:r>
              <a:rPr lang="ru-RU" sz="2400" dirty="0"/>
              <a:t>слова отношение к близким</a:t>
            </a:r>
            <a:r>
              <a:rPr lang="ru-RU" sz="2400" b="1" dirty="0"/>
              <a:t>. Заботится о дочерях, внуке.</a:t>
            </a:r>
            <a:endParaRPr lang="ru-RU" sz="2400" dirty="0"/>
          </a:p>
          <a:p>
            <a:pPr lvl="0" algn="just"/>
            <a:r>
              <a:rPr lang="ru-RU" sz="2400" dirty="0"/>
              <a:t>Д</a:t>
            </a:r>
            <a:r>
              <a:rPr lang="ru-RU" sz="2400" dirty="0" smtClean="0"/>
              <a:t>. 5 </a:t>
            </a:r>
            <a:r>
              <a:rPr lang="ru-RU" sz="2400" dirty="0"/>
              <a:t>слов отношение к </a:t>
            </a:r>
            <a:r>
              <a:rPr lang="ru-RU" sz="2400" dirty="0" err="1"/>
              <a:t>к</a:t>
            </a:r>
            <a:r>
              <a:rPr lang="ru-RU" sz="2400" dirty="0"/>
              <a:t> </a:t>
            </a:r>
            <a:r>
              <a:rPr lang="ru-RU" sz="2400" dirty="0" err="1"/>
              <a:t>Орозкулу</a:t>
            </a:r>
            <a:r>
              <a:rPr lang="ru-RU" sz="2400" dirty="0"/>
              <a:t>. </a:t>
            </a:r>
            <a:r>
              <a:rPr lang="ru-RU" sz="2400" b="1" dirty="0"/>
              <a:t>Относится с пониманием и прощением.</a:t>
            </a:r>
            <a:endParaRPr lang="ru-RU" sz="2400" dirty="0"/>
          </a:p>
          <a:p>
            <a:pPr lvl="0"/>
            <a:r>
              <a:rPr lang="ru-RU" sz="2400" dirty="0"/>
              <a:t>Е</a:t>
            </a:r>
            <a:r>
              <a:rPr lang="ru-RU" sz="2400" dirty="0" smtClean="0"/>
              <a:t>. 6 </a:t>
            </a:r>
            <a:r>
              <a:rPr lang="ru-RU" sz="2400" dirty="0"/>
              <a:t>слов. Отношение к внуку. Не чает души в любимом внуке.</a:t>
            </a:r>
          </a:p>
          <a:p>
            <a:r>
              <a:rPr lang="ru-RU" sz="2400" dirty="0"/>
              <a:t>Ё</a:t>
            </a:r>
            <a:r>
              <a:rPr lang="ru-RU" sz="2400" dirty="0" smtClean="0"/>
              <a:t>. 7 </a:t>
            </a:r>
            <a:r>
              <a:rPr lang="ru-RU" sz="2400" dirty="0"/>
              <a:t>слов. Легенда о </a:t>
            </a:r>
            <a:r>
              <a:rPr lang="ru-RU" sz="2400" dirty="0" err="1"/>
              <a:t>маралихе</a:t>
            </a:r>
            <a:r>
              <a:rPr lang="ru-RU" sz="2400" dirty="0"/>
              <a:t>. Рогатая </a:t>
            </a:r>
            <a:r>
              <a:rPr lang="ru-RU" sz="2400" dirty="0" smtClean="0"/>
              <a:t>мать-</a:t>
            </a:r>
            <a:r>
              <a:rPr lang="ru-RU" sz="2400" dirty="0" err="1" smtClean="0"/>
              <a:t>олениха</a:t>
            </a:r>
            <a:r>
              <a:rPr lang="ru-RU" sz="2400" dirty="0" smtClean="0"/>
              <a:t>  </a:t>
            </a:r>
            <a:r>
              <a:rPr lang="ru-RU" sz="2400" dirty="0"/>
              <a:t>- родоначальница и покровительница рода Бугу.</a:t>
            </a:r>
          </a:p>
        </p:txBody>
      </p:sp>
      <p:cxnSp>
        <p:nvCxnSpPr>
          <p:cNvPr id="4" name="Google Shape;77;p1"/>
          <p:cNvCxnSpPr>
            <a:cxnSpLocks noChangeShapeType="1"/>
          </p:cNvCxnSpPr>
          <p:nvPr/>
        </p:nvCxnSpPr>
        <p:spPr bwMode="auto">
          <a:xfrm>
            <a:off x="395536" y="6165304"/>
            <a:ext cx="8280920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Google Shape;78;p1"/>
          <p:cNvCxnSpPr>
            <a:cxnSpLocks noChangeShapeType="1"/>
          </p:cNvCxnSpPr>
          <p:nvPr/>
        </p:nvCxnSpPr>
        <p:spPr bwMode="auto">
          <a:xfrm>
            <a:off x="539552" y="6309320"/>
            <a:ext cx="8136904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27304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79512" y="1268760"/>
            <a:ext cx="8784976" cy="53014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>
            <a:off x="445221" y="6165304"/>
            <a:ext cx="7894052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843808" y="1477022"/>
            <a:ext cx="3127094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Посмотрите видео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5221" y="1988840"/>
            <a:ext cx="736346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/>
              <a:t>https://www.youtube.com/watch?v=d2so_3QskHI</a:t>
            </a:r>
            <a:endParaRPr lang="ru-RU" sz="2400" dirty="0"/>
          </a:p>
          <a:p>
            <a:endParaRPr lang="en-US" sz="22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419180" y="6021288"/>
            <a:ext cx="7920093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57786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81792" y="604304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12676" y="6165304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449881" y="550036"/>
            <a:ext cx="2151250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86002" y="4725144"/>
            <a:ext cx="2854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038350" y="3652869"/>
          <a:ext cx="5067300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7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61110" y="2375596"/>
            <a:ext cx="7128792" cy="255454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3200" b="1" dirty="0"/>
              <a:t>Рефлексия</a:t>
            </a:r>
            <a:endParaRPr lang="ru-RU" sz="3200" dirty="0"/>
          </a:p>
          <a:p>
            <a:r>
              <a:rPr lang="ru-RU" sz="3200" dirty="0"/>
              <a:t>Я узнал (а)…</a:t>
            </a:r>
          </a:p>
          <a:p>
            <a:r>
              <a:rPr lang="ru-RU" sz="3200" dirty="0"/>
              <a:t>Мне понравилось…</a:t>
            </a:r>
          </a:p>
          <a:p>
            <a:r>
              <a:rPr lang="ru-RU" sz="3200" dirty="0"/>
              <a:t>Я научился (</a:t>
            </a:r>
            <a:r>
              <a:rPr lang="ru-RU" sz="3200" dirty="0" err="1"/>
              <a:t>лась</a:t>
            </a:r>
            <a:r>
              <a:rPr lang="ru-RU" sz="3200" dirty="0"/>
              <a:t>)…</a:t>
            </a:r>
          </a:p>
          <a:p>
            <a:r>
              <a:rPr lang="ru-RU" sz="3200" dirty="0"/>
              <a:t>Мне захотелось...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13629" y="476672"/>
            <a:ext cx="8987332" cy="58233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915816" y="640013"/>
            <a:ext cx="3615305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1844824"/>
            <a:ext cx="78488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dirty="0"/>
              <a:t>Домашнее задание</a:t>
            </a:r>
          </a:p>
          <a:p>
            <a:r>
              <a:rPr lang="ru-RU" sz="2800" dirty="0"/>
              <a:t>Посмотрите художественный фильм </a:t>
            </a:r>
            <a:r>
              <a:rPr lang="ru-RU" sz="2800" dirty="0" smtClean="0"/>
              <a:t>  «</a:t>
            </a:r>
            <a:r>
              <a:rPr lang="ru-RU" sz="2800" dirty="0"/>
              <a:t>Белый пароход» по одноименной повести Ч. Айтматова (режиссёр Б. </a:t>
            </a:r>
            <a:r>
              <a:rPr lang="ru-RU" sz="2800" dirty="0" err="1"/>
              <a:t>Шамшиев</a:t>
            </a:r>
            <a:r>
              <a:rPr lang="ru-RU" sz="2800" dirty="0"/>
              <a:t>; 1975 г.).</a:t>
            </a:r>
          </a:p>
          <a:p>
            <a:r>
              <a:rPr lang="ru-RU" sz="2800" dirty="0"/>
              <a:t>Поделитесь своими впечатлениями о фильме в своём эссе.</a:t>
            </a: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539552" y="548680"/>
            <a:ext cx="751772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B050"/>
                </a:solidFill>
              </a:rPr>
              <a:t>Сегодня на уроке вы:</a:t>
            </a:r>
          </a:p>
          <a:p>
            <a:pPr marL="342900" indent="-342900" algn="just">
              <a:buFontTx/>
              <a:buChar char="-"/>
            </a:pPr>
            <a:r>
              <a:rPr lang="ru-RU" sz="2400" dirty="0" smtClean="0"/>
              <a:t>рассмотрите нравственные проблемы, поднятые   Ч.Т. Айтматовым в повести «Белый пароход»; </a:t>
            </a:r>
          </a:p>
          <a:p>
            <a:pPr marL="342900" indent="-342900" algn="just">
              <a:buFontTx/>
              <a:buChar char="-"/>
            </a:pPr>
            <a:r>
              <a:rPr lang="ru-RU" sz="2400" dirty="0" smtClean="0"/>
              <a:t>узнаете, как через отношение образа – персонажа к миру раскрывается характер человека; </a:t>
            </a:r>
          </a:p>
          <a:p>
            <a:pPr marL="342900" indent="-342900" algn="just">
              <a:buFontTx/>
              <a:buChar char="-"/>
            </a:pPr>
            <a:r>
              <a:rPr lang="ru-RU" sz="2400" dirty="0" smtClean="0"/>
              <a:t>дадите портретные характеристики героев произведения; </a:t>
            </a:r>
          </a:p>
          <a:p>
            <a:pPr marL="342900" indent="-342900" algn="just">
              <a:buFontTx/>
              <a:buChar char="-"/>
            </a:pPr>
            <a:r>
              <a:rPr lang="ru-RU" sz="2400" dirty="0" smtClean="0"/>
              <a:t>объясните значение реального и сказочного в повести для понимания идеи произведения;</a:t>
            </a:r>
          </a:p>
          <a:p>
            <a:pPr marL="342900" indent="-342900" algn="just">
              <a:buFontTx/>
              <a:buChar char="-"/>
            </a:pPr>
            <a:r>
              <a:rPr lang="ru-RU" sz="2400" dirty="0" smtClean="0"/>
              <a:t> будете грамотно и аргументированно высказывать свою точку зрения; </a:t>
            </a:r>
          </a:p>
          <a:p>
            <a:pPr marL="342900" indent="-342900" algn="just">
              <a:buFontTx/>
              <a:buChar char="-"/>
            </a:pPr>
            <a:r>
              <a:rPr lang="ru-RU" sz="2400" dirty="0" smtClean="0"/>
              <a:t>рассуждать о бережном отношении к окружающему миру; </a:t>
            </a:r>
          </a:p>
          <a:p>
            <a:pPr marL="342900" indent="-342900" algn="just">
              <a:buFontTx/>
              <a:buChar char="-"/>
            </a:pPr>
            <a:r>
              <a:rPr lang="ru-RU" sz="2400" dirty="0" smtClean="0"/>
              <a:t>поделитесь </a:t>
            </a:r>
            <a:r>
              <a:rPr lang="ru-RU" sz="2400" dirty="0"/>
              <a:t>своими впечатлениями </a:t>
            </a:r>
            <a:r>
              <a:rPr lang="ru-RU" sz="2400" dirty="0" smtClean="0"/>
              <a:t>о повести в </a:t>
            </a:r>
            <a:r>
              <a:rPr lang="ru-RU" sz="2400" dirty="0"/>
              <a:t>своём эссе</a:t>
            </a:r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484784"/>
            <a:ext cx="7688979" cy="4508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600" dirty="0"/>
              <a:t>Давайте улыбнемся друг другу. Пусть урок принесет нам всем радость общения. Сегодня на уроке, ребята, вас ожидает много интересных заданий, новых открытий, а помощниками вам будут: внимание,</a:t>
            </a:r>
          </a:p>
          <a:p>
            <a:r>
              <a:rPr lang="ru-RU" sz="3600" dirty="0"/>
              <a:t>находчивость, смекалка.</a:t>
            </a:r>
          </a:p>
          <a:p>
            <a:pPr algn="just"/>
            <a:endParaRPr lang="ru-RU" sz="3500" dirty="0"/>
          </a:p>
        </p:txBody>
      </p:sp>
      <p:cxnSp>
        <p:nvCxnSpPr>
          <p:cNvPr id="6" name="Google Shape;78;p1"/>
          <p:cNvCxnSpPr>
            <a:cxnSpLocks noChangeShapeType="1"/>
          </p:cNvCxnSpPr>
          <p:nvPr/>
        </p:nvCxnSpPr>
        <p:spPr bwMode="auto">
          <a:xfrm>
            <a:off x="539552" y="6237312"/>
            <a:ext cx="7776864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Google Shape;77;p1"/>
          <p:cNvCxnSpPr>
            <a:cxnSpLocks noChangeShapeType="1"/>
          </p:cNvCxnSpPr>
          <p:nvPr/>
        </p:nvCxnSpPr>
        <p:spPr bwMode="auto">
          <a:xfrm>
            <a:off x="539552" y="6093296"/>
            <a:ext cx="7776864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484509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284379"/>
            <a:ext cx="8208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Прогнозирование.</a:t>
            </a:r>
            <a:endParaRPr lang="ru-RU" sz="2400" dirty="0"/>
          </a:p>
          <a:p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Учитель предлагает прочитать  вспомнить, что изучали на прошлом уроке. </a:t>
            </a:r>
          </a:p>
          <a:p>
            <a:endParaRPr lang="ru-RU" sz="2400" dirty="0" smtClean="0"/>
          </a:p>
          <a:p>
            <a:pPr algn="just"/>
            <a:r>
              <a:rPr lang="kk-KZ" sz="2400" dirty="0"/>
              <a:t>Вспомнить краткое содержание 1-5 части</a:t>
            </a:r>
            <a:r>
              <a:rPr lang="ru-RU" sz="2400" dirty="0"/>
              <a:t> повести </a:t>
            </a:r>
            <a:r>
              <a:rPr lang="ru-RU" sz="2400" dirty="0" smtClean="0"/>
              <a:t>                  Ч</a:t>
            </a:r>
            <a:r>
              <a:rPr lang="ru-RU" sz="2400" dirty="0"/>
              <a:t>. Айтматова «Белый пароход». </a:t>
            </a:r>
            <a:r>
              <a:rPr lang="kk-KZ" sz="2400" dirty="0"/>
              <a:t>Ответить на вопросы: </a:t>
            </a:r>
            <a:r>
              <a:rPr lang="ru-RU" sz="2400" dirty="0"/>
              <a:t>почему собеседниками мальчика были камни, бинокль, а потом и новенький портфель? Почему ему иногда хотелось стать рыбой и уплыть далеко?</a:t>
            </a:r>
            <a:r>
              <a:rPr lang="kk-KZ" sz="2400" dirty="0"/>
              <a:t> Обсудить легенду о Рогатой матери-оленихе. Отношения Момуна и мальчика и др.</a:t>
            </a:r>
            <a:endParaRPr lang="ru-RU" sz="2400" dirty="0">
              <a:solidFill>
                <a:srgbClr val="FF0000"/>
              </a:solidFill>
            </a:endParaRPr>
          </a:p>
        </p:txBody>
      </p:sp>
      <p:cxnSp>
        <p:nvCxnSpPr>
          <p:cNvPr id="4" name="Google Shape;77;p1"/>
          <p:cNvCxnSpPr>
            <a:cxnSpLocks noChangeShapeType="1"/>
          </p:cNvCxnSpPr>
          <p:nvPr/>
        </p:nvCxnSpPr>
        <p:spPr bwMode="auto">
          <a:xfrm>
            <a:off x="611560" y="5805264"/>
            <a:ext cx="7992888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Google Shape;78;p1"/>
          <p:cNvCxnSpPr>
            <a:cxnSpLocks noChangeShapeType="1"/>
          </p:cNvCxnSpPr>
          <p:nvPr/>
        </p:nvCxnSpPr>
        <p:spPr bwMode="auto">
          <a:xfrm>
            <a:off x="611560" y="5949280"/>
            <a:ext cx="7992888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33553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5186" y="401328"/>
            <a:ext cx="75608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Упр</a:t>
            </a:r>
            <a:r>
              <a:rPr lang="ru-RU" sz="2000" b="1" dirty="0"/>
              <a:t>. 14. Охарактеризуйте главных героев повести, дополнив данную таблицу цитатами из текста</a:t>
            </a:r>
            <a:r>
              <a:rPr lang="ru-RU" sz="2000" b="1" dirty="0" smtClean="0"/>
              <a:t>.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582901"/>
              </p:ext>
            </p:extLst>
          </p:nvPr>
        </p:nvGraphicFramePr>
        <p:xfrm>
          <a:off x="251520" y="1140364"/>
          <a:ext cx="8458110" cy="53980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4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3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3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5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Старик </a:t>
                      </a:r>
                      <a:r>
                        <a:rPr lang="ru-RU" sz="1400" dirty="0" err="1">
                          <a:effectLst/>
                        </a:rPr>
                        <a:t>Момун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Характеристика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Мальчик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«Лицо его было улыбчивое и морщинистое-морщинистое…»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Портрет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«Ты чего, ушастый?»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2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«Он у меня смышлёный, - отозвался </a:t>
                      </a:r>
                      <a:r>
                        <a:rPr lang="ru-RU" sz="1400" dirty="0" err="1">
                          <a:effectLst/>
                        </a:rPr>
                        <a:t>Момун</a:t>
                      </a:r>
                      <a:r>
                        <a:rPr lang="ru-RU" sz="1400" dirty="0">
                          <a:effectLst/>
                        </a:rPr>
                        <a:t>, пересчитывая сдачу.»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Отношение героев друг к другу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«Верный, надёжный, родной, быть может, единственный на свете человек, который души в мальчике не чаял…»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3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Тосковал Момун и о жене своей умершей, с которой прожил весь век. Но самой большой бедой было то, что дочерям не выпало счастье.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Дед коня (Орозкула) уже овсом накормил.(После пьянки Орозкула)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Отношение к другим персонажам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«А никто не догадывается, что такого, как </a:t>
                      </a:r>
                      <a:r>
                        <a:rPr lang="ru-RU" sz="1400" dirty="0" err="1">
                          <a:effectLst/>
                        </a:rPr>
                        <a:t>Орозкул</a:t>
                      </a:r>
                      <a:r>
                        <a:rPr lang="ru-RU" sz="1400" dirty="0">
                          <a:effectLst/>
                        </a:rPr>
                        <a:t>, давно уже пора бросить в реку.»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2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Когда дядя Орозкул приезжает пьяный, так, вместо того чтобы плюнуть в его бессовестные глаза, дед подбегает к нему, ссаживает с лошади, отводит в дом, укладывает на кровать.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Поведение героя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«Ликуя и хвалясь, он обежал тотчас всех жителей кордона.» (делился своей радостью со всеми)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2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Смешной, тощий, с реденькой своей бородёнкой, в мокрых,облипших на теле штанах, целый день возился он с этой запроудой. 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Авторское отношение к герою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«Но это нисколько не обидело мальчика.» (пренебрежительное отношение </a:t>
                      </a:r>
                      <a:r>
                        <a:rPr lang="ru-RU" sz="1400" dirty="0" err="1">
                          <a:effectLst/>
                        </a:rPr>
                        <a:t>Сейдахмата</a:t>
                      </a:r>
                      <a:r>
                        <a:rPr lang="ru-RU" sz="1400" dirty="0">
                          <a:effectLst/>
                        </a:rPr>
                        <a:t> не обижает мальчика, он великодушный)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2345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2717" y="476672"/>
            <a:ext cx="69847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Упр.15. Ознакомьтесь с тезисом. Приведите доказательства-примеры, используя текст повести</a:t>
            </a:r>
            <a:r>
              <a:rPr lang="ru-RU" sz="2400" dirty="0"/>
              <a:t>. Прочитайте текст упр. 15 на стр. 181. </a:t>
            </a:r>
          </a:p>
          <a:p>
            <a:r>
              <a:rPr lang="ru-RU" sz="2400" dirty="0"/>
              <a:t> </a:t>
            </a:r>
          </a:p>
          <a:p>
            <a:r>
              <a:rPr lang="ru-RU" sz="2400" dirty="0"/>
              <a:t>- А ты хорошенько подумала? – засмеялась Рябая Хромая Старуха. – Ведь они дети человеческие. Они вырастут и будут убивать твоих оленят.</a:t>
            </a:r>
          </a:p>
          <a:p>
            <a:r>
              <a:rPr lang="ru-RU" sz="2400" dirty="0"/>
              <a:t>- Когда они вырастут, они не станут убивать моих оленят, - отвечала ей матка маралья.- Я им буду матерью, а они - моими детьми. Разве станут они убивать своих братьев и сестёр? …</a:t>
            </a:r>
          </a:p>
          <a:p>
            <a:r>
              <a:rPr lang="ru-RU" sz="2400" dirty="0"/>
              <a:t>- Этот </a:t>
            </a:r>
            <a:r>
              <a:rPr lang="ru-RU" sz="2400" dirty="0" err="1"/>
              <a:t>Бешик</a:t>
            </a:r>
            <a:r>
              <a:rPr lang="ru-RU" sz="2400" dirty="0"/>
              <a:t> для вашего первенца, - сказала Рогатая мать-</a:t>
            </a:r>
            <a:r>
              <a:rPr lang="ru-RU" sz="2400" dirty="0" err="1"/>
              <a:t>олениха</a:t>
            </a:r>
            <a:r>
              <a:rPr lang="ru-RU" sz="2400" dirty="0"/>
              <a:t>. – И будет у вас много детей. Семеро сыновей, семеро дочерей!...</a:t>
            </a:r>
          </a:p>
        </p:txBody>
      </p:sp>
      <p:cxnSp>
        <p:nvCxnSpPr>
          <p:cNvPr id="4" name="Google Shape;77;p1"/>
          <p:cNvCxnSpPr>
            <a:cxnSpLocks noChangeShapeType="1"/>
          </p:cNvCxnSpPr>
          <p:nvPr/>
        </p:nvCxnSpPr>
        <p:spPr bwMode="auto">
          <a:xfrm>
            <a:off x="539552" y="6093296"/>
            <a:ext cx="7920880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Google Shape;78;p1"/>
          <p:cNvCxnSpPr>
            <a:cxnSpLocks noChangeShapeType="1"/>
          </p:cNvCxnSpPr>
          <p:nvPr/>
        </p:nvCxnSpPr>
        <p:spPr bwMode="auto">
          <a:xfrm>
            <a:off x="539552" y="6237312"/>
            <a:ext cx="7920880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638898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268760"/>
            <a:ext cx="83529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Упр.16. Дайте оценку прочитанной повести, используя метод 6 шляп.</a:t>
            </a:r>
            <a:endParaRPr lang="ru-RU" sz="2400" dirty="0"/>
          </a:p>
          <a:p>
            <a:r>
              <a:rPr lang="ru-RU" sz="2400" b="1" dirty="0"/>
              <a:t> </a:t>
            </a:r>
            <a:endParaRPr lang="ru-RU" sz="2400" dirty="0"/>
          </a:p>
          <a:p>
            <a:r>
              <a:rPr lang="ru-RU" sz="2400" b="1" dirty="0"/>
              <a:t>Критерии оценивания данного задания:</a:t>
            </a:r>
            <a:endParaRPr lang="ru-RU" sz="2400" dirty="0"/>
          </a:p>
          <a:p>
            <a:r>
              <a:rPr lang="ru-RU" sz="2400" dirty="0"/>
              <a:t>- участвуют в диалоге;</a:t>
            </a:r>
          </a:p>
          <a:p>
            <a:r>
              <a:rPr lang="ru-RU" sz="2400" dirty="0"/>
              <a:t>- обмениваются мнениями отвечая на поставленные вопросы;</a:t>
            </a:r>
          </a:p>
          <a:p>
            <a:r>
              <a:rPr lang="ru-RU" sz="2400" dirty="0"/>
              <a:t>- соблюдает структуру текста-рассуждения;</a:t>
            </a:r>
          </a:p>
          <a:p>
            <a:r>
              <a:rPr lang="ru-RU" sz="2400" dirty="0"/>
              <a:t>- использует в тексте СПП с придаточными определительными,</a:t>
            </a:r>
          </a:p>
          <a:p>
            <a:r>
              <a:rPr lang="ru-RU" sz="2400" dirty="0"/>
              <a:t>изъяснительными, обстоятельственными.</a:t>
            </a:r>
          </a:p>
          <a:p>
            <a:r>
              <a:rPr lang="ru-RU" sz="2400" dirty="0"/>
              <a:t> </a:t>
            </a:r>
          </a:p>
        </p:txBody>
      </p:sp>
      <p:cxnSp>
        <p:nvCxnSpPr>
          <p:cNvPr id="4" name="Google Shape;77;p1"/>
          <p:cNvCxnSpPr>
            <a:cxnSpLocks noChangeShapeType="1"/>
          </p:cNvCxnSpPr>
          <p:nvPr/>
        </p:nvCxnSpPr>
        <p:spPr bwMode="auto">
          <a:xfrm>
            <a:off x="467544" y="5661248"/>
            <a:ext cx="8208912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Google Shape;78;p1"/>
          <p:cNvCxnSpPr>
            <a:cxnSpLocks noChangeShapeType="1"/>
          </p:cNvCxnSpPr>
          <p:nvPr/>
        </p:nvCxnSpPr>
        <p:spPr bwMode="auto">
          <a:xfrm>
            <a:off x="467544" y="5805264"/>
            <a:ext cx="8208912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002574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818862"/>
              </p:ext>
            </p:extLst>
          </p:nvPr>
        </p:nvGraphicFramePr>
        <p:xfrm>
          <a:off x="971600" y="404664"/>
          <a:ext cx="6624736" cy="60439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1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2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8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 шляп мышления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Вопросы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B0F0"/>
                          </a:solidFill>
                          <a:effectLst/>
                        </a:rPr>
                        <a:t>Факты</a:t>
                      </a:r>
                      <a:endParaRPr lang="ru-RU" sz="2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Что я узнал(а) из повести «Белый пароход»?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5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92D05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Позитивное мышление</a:t>
                      </a:r>
                      <a:endParaRPr lang="ru-RU" sz="2400" dirty="0">
                        <a:solidFill>
                          <a:srgbClr val="92D05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Что было позитивным, важным в прочитанном произведении? Почему?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27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highlight>
                            <a:srgbClr val="FF0000"/>
                          </a:highlight>
                        </a:rPr>
                        <a:t>Эмоции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Какие чувства возникали при чтении этого произведения?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1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Проблемы, противоречия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Что было неясным и негативным? Почему?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1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highlight>
                            <a:srgbClr val="00FF00"/>
                          </a:highlight>
                        </a:rPr>
                        <a:t>Творчество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Что можно было бы изменить в финале повести? 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15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highlight>
                            <a:srgbClr val="0000FF"/>
                          </a:highlight>
                        </a:rPr>
                        <a:t>Обобщение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Обобщите высказывания других групп. Сделайте выводы по  прочитанной повести.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7255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85500"/>
            <a:ext cx="7992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Упр. 17. Диалог с </a:t>
            </a:r>
            <a:r>
              <a:rPr lang="ru-RU" sz="2800" b="1" dirty="0" smtClean="0"/>
              <a:t>автором</a:t>
            </a:r>
            <a:endParaRPr lang="ru-RU" sz="2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859337"/>
              </p:ext>
            </p:extLst>
          </p:nvPr>
        </p:nvGraphicFramePr>
        <p:xfrm>
          <a:off x="683568" y="1412776"/>
          <a:ext cx="7272808" cy="5047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5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6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Вопросы автору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Предположения учащихся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Почему старик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Момун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«этот  смиренный тихий человек, не обидевший за всю свою жизнь и мухи, вдруг осмелился перечить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Орозкулу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»?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Потому что это было его твёрдое убеждение: всегда встречать внука со школы. 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Почему герои повести Айтматова «Белый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пороход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 - люди несчастные?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Бекей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несчастна оттого, что её регулярно избивает муж. Но 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сс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мужеи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её объединяет общее горе – отсутствие детей.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Момун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горюет, потому что старшего сына убили на войне, а дочери не обрели счастья в семейной жизни . Старуха, жена деда мальчика, вспоминает об умерших детях и покойном муже. Она не так давно появилась в этом доме – после смерти родной бабушки главного героя. 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1943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982</Words>
  <Application>Microsoft Office PowerPoint</Application>
  <PresentationFormat>Экран (4:3)</PresentationFormat>
  <Paragraphs>103</Paragraphs>
  <Slides>14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54</cp:revision>
  <dcterms:created xsi:type="dcterms:W3CDTF">2020-07-18T05:19:20Z</dcterms:created>
  <dcterms:modified xsi:type="dcterms:W3CDTF">2024-12-13T13:28:38Z</dcterms:modified>
</cp:coreProperties>
</file>