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91" r:id="rId4"/>
    <p:sldId id="279" r:id="rId5"/>
    <p:sldId id="280" r:id="rId6"/>
    <p:sldId id="282" r:id="rId7"/>
    <p:sldId id="284" r:id="rId8"/>
    <p:sldId id="285" r:id="rId9"/>
    <p:sldId id="290" r:id="rId10"/>
    <p:sldId id="286" r:id="rId11"/>
    <p:sldId id="264" r:id="rId12"/>
    <p:sldId id="269" r:id="rId13"/>
    <p:sldId id="29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32" autoAdjust="0"/>
  </p:normalViewPr>
  <p:slideViewPr>
    <p:cSldViewPr>
      <p:cViewPr varScale="1">
        <p:scale>
          <a:sx n="82" d="100"/>
          <a:sy n="82" d="100"/>
        </p:scale>
        <p:origin x="1474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39"/>
            <a:ext cx="7711857" cy="167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Тема урока: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Century Gothic" pitchFamily="34" charset="0"/>
              </a:rPr>
              <a:t>«Жизнь – это море</a:t>
            </a:r>
            <a:r>
              <a:rPr lang="ru-RU" alt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Century Gothic" pitchFamily="34" charset="0"/>
              </a:rPr>
              <a:t>»</a:t>
            </a:r>
            <a:endParaRPr lang="ru-RU" altLang="ru-RU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764704"/>
            <a:ext cx="568863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Заполните </a:t>
            </a:r>
            <a:r>
              <a:rPr lang="ru-RU" sz="2000" b="1" dirty="0"/>
              <a:t>«Литературную пирамиду», взяв за основу героя из прочитанной повести «Белый пароход» деда </a:t>
            </a:r>
            <a:r>
              <a:rPr lang="ru-RU" sz="2000" b="1" dirty="0" err="1"/>
              <a:t>Момуна</a:t>
            </a:r>
            <a:r>
              <a:rPr lang="ru-RU" sz="2000" b="1" dirty="0" smtClean="0"/>
              <a:t>.</a:t>
            </a:r>
          </a:p>
          <a:p>
            <a:endParaRPr lang="ru-RU" sz="2000" dirty="0"/>
          </a:p>
          <a:p>
            <a:pPr lvl="0"/>
            <a:r>
              <a:rPr lang="ru-RU" sz="2000" dirty="0"/>
              <a:t>А</a:t>
            </a:r>
            <a:r>
              <a:rPr lang="ru-RU" sz="2000" dirty="0" smtClean="0"/>
              <a:t>. 1 </a:t>
            </a:r>
            <a:r>
              <a:rPr lang="ru-RU" sz="2000" dirty="0"/>
              <a:t>слово. Имя героя. </a:t>
            </a:r>
            <a:r>
              <a:rPr lang="ru-RU" sz="2000" b="1" dirty="0" err="1"/>
              <a:t>Момун</a:t>
            </a:r>
            <a:endParaRPr lang="ru-RU" sz="2000" dirty="0"/>
          </a:p>
          <a:p>
            <a:pPr lvl="0"/>
            <a:r>
              <a:rPr lang="ru-RU" sz="2000" dirty="0"/>
              <a:t>Б</a:t>
            </a:r>
            <a:r>
              <a:rPr lang="ru-RU" sz="2000" dirty="0" smtClean="0"/>
              <a:t>. 2 </a:t>
            </a:r>
            <a:r>
              <a:rPr lang="ru-RU" sz="2000" dirty="0"/>
              <a:t>слова. Характеристика героя. </a:t>
            </a:r>
            <a:r>
              <a:rPr lang="ru-RU" sz="2000" b="1" dirty="0"/>
              <a:t>Добрый, чуткий.</a:t>
            </a:r>
            <a:endParaRPr lang="ru-RU" sz="2000" dirty="0"/>
          </a:p>
          <a:p>
            <a:pPr lvl="0"/>
            <a:r>
              <a:rPr lang="ru-RU" sz="2000" dirty="0"/>
              <a:t>В</a:t>
            </a:r>
            <a:r>
              <a:rPr lang="ru-RU" sz="2000" dirty="0" smtClean="0"/>
              <a:t>. 3 </a:t>
            </a:r>
            <a:r>
              <a:rPr lang="ru-RU" sz="2000" dirty="0"/>
              <a:t>слова. Его отношение к людям. </a:t>
            </a:r>
            <a:r>
              <a:rPr lang="ru-RU" sz="2000" b="1" dirty="0"/>
              <a:t>Входит в положение.</a:t>
            </a:r>
            <a:endParaRPr lang="ru-RU" sz="2000" dirty="0"/>
          </a:p>
          <a:p>
            <a:pPr lvl="0"/>
            <a:r>
              <a:rPr lang="ru-RU" sz="2000" dirty="0"/>
              <a:t>Г</a:t>
            </a:r>
            <a:r>
              <a:rPr lang="ru-RU" sz="2000" dirty="0" smtClean="0"/>
              <a:t>. 4 </a:t>
            </a:r>
            <a:r>
              <a:rPr lang="ru-RU" sz="2000" dirty="0"/>
              <a:t>слова отношение к близким</a:t>
            </a:r>
            <a:r>
              <a:rPr lang="ru-RU" sz="2000" b="1" dirty="0"/>
              <a:t>. Заботится о дочерях, внуке.</a:t>
            </a:r>
            <a:endParaRPr lang="ru-RU" sz="2000" dirty="0"/>
          </a:p>
          <a:p>
            <a:pPr lvl="0" algn="just"/>
            <a:r>
              <a:rPr lang="ru-RU" sz="2000" dirty="0"/>
              <a:t>Д</a:t>
            </a:r>
            <a:r>
              <a:rPr lang="ru-RU" sz="2000" dirty="0" smtClean="0"/>
              <a:t>. 5 </a:t>
            </a:r>
            <a:r>
              <a:rPr lang="ru-RU" sz="2000" dirty="0"/>
              <a:t>слов отношение к </a:t>
            </a:r>
            <a:r>
              <a:rPr lang="ru-RU" sz="2000" dirty="0" err="1"/>
              <a:t>к</a:t>
            </a:r>
            <a:r>
              <a:rPr lang="ru-RU" sz="2000" dirty="0"/>
              <a:t> </a:t>
            </a:r>
            <a:r>
              <a:rPr lang="ru-RU" sz="2000" dirty="0" err="1"/>
              <a:t>Орозкулу</a:t>
            </a:r>
            <a:r>
              <a:rPr lang="ru-RU" sz="2000" dirty="0"/>
              <a:t>. </a:t>
            </a:r>
            <a:r>
              <a:rPr lang="ru-RU" sz="2000" b="1" dirty="0"/>
              <a:t>Относится с пониманием и прощением.</a:t>
            </a:r>
            <a:endParaRPr lang="ru-RU" sz="2000" dirty="0"/>
          </a:p>
          <a:p>
            <a:pPr lvl="0"/>
            <a:r>
              <a:rPr lang="ru-RU" sz="2000" dirty="0"/>
              <a:t>Е</a:t>
            </a:r>
            <a:r>
              <a:rPr lang="ru-RU" sz="2000" dirty="0" smtClean="0"/>
              <a:t>. 6 </a:t>
            </a:r>
            <a:r>
              <a:rPr lang="ru-RU" sz="2000" dirty="0"/>
              <a:t>слов. Отношение к внуку. Не чает души в любимом внуке.</a:t>
            </a:r>
          </a:p>
          <a:p>
            <a:r>
              <a:rPr lang="ru-RU" sz="2000" dirty="0"/>
              <a:t>Ё</a:t>
            </a:r>
            <a:r>
              <a:rPr lang="ru-RU" sz="2000" dirty="0" smtClean="0"/>
              <a:t>. 7 </a:t>
            </a:r>
            <a:r>
              <a:rPr lang="ru-RU" sz="2000" dirty="0"/>
              <a:t>слов. Легенда о </a:t>
            </a:r>
            <a:r>
              <a:rPr lang="ru-RU" sz="2000" dirty="0" err="1"/>
              <a:t>маралихе</a:t>
            </a:r>
            <a:r>
              <a:rPr lang="ru-RU" sz="2000" dirty="0"/>
              <a:t>. Рогатая </a:t>
            </a:r>
            <a:r>
              <a:rPr lang="ru-RU" sz="2000" dirty="0" smtClean="0"/>
              <a:t>мать-</a:t>
            </a:r>
            <a:r>
              <a:rPr lang="ru-RU" sz="2000" dirty="0" err="1" smtClean="0"/>
              <a:t>олениха</a:t>
            </a:r>
            <a:r>
              <a:rPr lang="ru-RU" sz="2000" dirty="0" smtClean="0"/>
              <a:t>  </a:t>
            </a:r>
            <a:r>
              <a:rPr lang="ru-RU" sz="2000" dirty="0"/>
              <a:t>- родоначальница и покровительница рода Бугу.</a:t>
            </a:r>
          </a:p>
        </p:txBody>
      </p:sp>
      <p:cxnSp>
        <p:nvCxnSpPr>
          <p:cNvPr id="4" name="Google Shape;77;p1"/>
          <p:cNvCxnSpPr>
            <a:cxnSpLocks noChangeShapeType="1"/>
          </p:cNvCxnSpPr>
          <p:nvPr/>
        </p:nvCxnSpPr>
        <p:spPr bwMode="auto">
          <a:xfrm>
            <a:off x="474823" y="6453336"/>
            <a:ext cx="8280920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Google Shape;78;p1"/>
          <p:cNvCxnSpPr>
            <a:cxnSpLocks noChangeShapeType="1"/>
          </p:cNvCxnSpPr>
          <p:nvPr/>
        </p:nvCxnSpPr>
        <p:spPr bwMode="auto">
          <a:xfrm>
            <a:off x="546831" y="6597352"/>
            <a:ext cx="8136904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TextBox 4"/>
          <p:cNvSpPr txBox="1"/>
          <p:nvPr/>
        </p:nvSpPr>
        <p:spPr>
          <a:xfrm>
            <a:off x="0" y="1341"/>
            <a:ext cx="9144000" cy="4001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ПРАКТИЧЕСКОЕ ЗАДАНИЕ № 2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6055709" y="2060848"/>
            <a:ext cx="2914650" cy="30956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8839200" y="7315200"/>
            <a:ext cx="9525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8991600" y="7467600"/>
            <a:ext cx="9525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448300" y="7562850"/>
            <a:ext cx="9525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146229" y="2839842"/>
            <a:ext cx="733609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983130" y="3212976"/>
            <a:ext cx="1066353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9" idx="1"/>
            <a:endCxn id="9" idx="5"/>
          </p:cNvCxnSpPr>
          <p:nvPr/>
        </p:nvCxnSpPr>
        <p:spPr>
          <a:xfrm>
            <a:off x="6784372" y="3608661"/>
            <a:ext cx="1457325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660232" y="3935557"/>
            <a:ext cx="1728192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400800" y="4365104"/>
            <a:ext cx="2231015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300192" y="4725144"/>
            <a:ext cx="2455551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304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81792" y="604304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12676" y="6165304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449881" y="550036"/>
            <a:ext cx="2151250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39552" y="1395868"/>
            <a:ext cx="4773821" cy="206210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3200" dirty="0" smtClean="0"/>
              <a:t>Я </a:t>
            </a:r>
            <a:r>
              <a:rPr lang="ru-RU" sz="3200" dirty="0"/>
              <a:t>узнал (а)…</a:t>
            </a:r>
          </a:p>
          <a:p>
            <a:r>
              <a:rPr lang="ru-RU" sz="3200" dirty="0"/>
              <a:t>Мне понравилось…</a:t>
            </a:r>
          </a:p>
          <a:p>
            <a:r>
              <a:rPr lang="ru-RU" sz="3200" dirty="0"/>
              <a:t>Я научился (</a:t>
            </a:r>
            <a:r>
              <a:rPr lang="ru-RU" sz="3200" dirty="0" err="1"/>
              <a:t>лась</a:t>
            </a:r>
            <a:r>
              <a:rPr lang="ru-RU" sz="3200" dirty="0"/>
              <a:t>)…</a:t>
            </a:r>
          </a:p>
          <a:p>
            <a:r>
              <a:rPr lang="ru-RU" sz="3200" dirty="0"/>
              <a:t>Мне захотелось...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7450"/>
            <a:ext cx="9144000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РЕФЛЕКСИЯ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12" name="Picture 2" descr="Что надо чтобы написать книгу и определить насколько она хороша?:  kiowa_mike — LiveJourn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4911" y="4149080"/>
            <a:ext cx="2865998" cy="1549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915816" y="640013"/>
            <a:ext cx="3615305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37071" y="940934"/>
            <a:ext cx="694324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800" dirty="0" smtClean="0"/>
              <a:t>1. Войдите </a:t>
            </a:r>
            <a:r>
              <a:rPr lang="ru-RU" sz="2800" dirty="0"/>
              <a:t>на портал </a:t>
            </a:r>
            <a:r>
              <a:rPr lang="en-US" sz="2800" dirty="0" err="1"/>
              <a:t>BilimLand</a:t>
            </a:r>
            <a:r>
              <a:rPr lang="ru-RU" sz="2800" dirty="0"/>
              <a:t> и получите информацию по сегодняшней теме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2. Посмотрите </a:t>
            </a:r>
            <a:r>
              <a:rPr lang="ru-RU" sz="2800" dirty="0"/>
              <a:t>художественный фильм   «Белый пароход» по одноименной повести Ч. Айтматова (режиссёр Б. </a:t>
            </a:r>
            <a:r>
              <a:rPr lang="ru-RU" sz="2800" dirty="0" err="1"/>
              <a:t>Шамшиев</a:t>
            </a:r>
            <a:r>
              <a:rPr lang="ru-RU" sz="2800" dirty="0"/>
              <a:t>; 1975 г.).</a:t>
            </a:r>
          </a:p>
          <a:p>
            <a:r>
              <a:rPr lang="ru-RU" sz="2800" dirty="0"/>
              <a:t>Поделитесь своими впечатлениями о фильме в своём эссе.</a:t>
            </a:r>
          </a:p>
          <a:p>
            <a:pPr marL="514350" indent="-514350" fontAlgn="base">
              <a:buAutoNum type="arabicPeriod"/>
            </a:pP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-27420" y="0"/>
            <a:ext cx="9171420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ДОМАШНЕЕ ЗАДАНИЕ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10" name="Picture 2" descr="Как нарисовать книги на столе – How to draw a book — step by step pencil  drawing? — Household items — Артист-Ойл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293096"/>
            <a:ext cx="2414682" cy="1719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9361" y="0"/>
            <a:ext cx="91085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pSp>
        <p:nvGrpSpPr>
          <p:cNvPr id="4" name="Группа 1"/>
          <p:cNvGrpSpPr>
            <a:grpSpLocks/>
          </p:cNvGrpSpPr>
          <p:nvPr/>
        </p:nvGrpSpPr>
        <p:grpSpPr bwMode="auto">
          <a:xfrm>
            <a:off x="1609873" y="1484784"/>
            <a:ext cx="5888758" cy="4398737"/>
            <a:chOff x="1037227" y="1115985"/>
            <a:chExt cx="7369006" cy="5190811"/>
          </a:xfrm>
        </p:grpSpPr>
        <p:sp>
          <p:nvSpPr>
            <p:cNvPr id="5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28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29" name="Oval 40"/>
              <p:cNvSpPr/>
              <p:nvPr/>
            </p:nvSpPr>
            <p:spPr>
              <a:xfrm>
                <a:off x="793823" y="4047098"/>
                <a:ext cx="1866889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7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26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27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8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24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25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9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22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23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0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20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21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1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18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19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" name="Group 69"/>
            <p:cNvGrpSpPr>
              <a:grpSpLocks/>
            </p:cNvGrpSpPr>
            <p:nvPr/>
          </p:nvGrpSpPr>
          <p:grpSpPr bwMode="auto">
            <a:xfrm>
              <a:off x="5493237" y="3047856"/>
              <a:ext cx="1387443" cy="1388978"/>
              <a:chOff x="628720" y="3771204"/>
              <a:chExt cx="2266488" cy="2268996"/>
            </a:xfrm>
          </p:grpSpPr>
          <p:sp>
            <p:nvSpPr>
              <p:cNvPr id="16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17" name="Oval 71"/>
              <p:cNvSpPr/>
              <p:nvPr/>
            </p:nvSpPr>
            <p:spPr>
              <a:xfrm>
                <a:off x="911402" y="4046077"/>
                <a:ext cx="1810061" cy="1719251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3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14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15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  <p:sp>
        <p:nvSpPr>
          <p:cNvPr id="30" name="Прямоугольник 29"/>
          <p:cNvSpPr/>
          <p:nvPr/>
        </p:nvSpPr>
        <p:spPr>
          <a:xfrm>
            <a:off x="-22702" y="600083"/>
            <a:ext cx="291727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err="1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-RU" sz="2000" b="1" dirty="0" err="1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-RU" b="1" dirty="0" err="1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</a:t>
            </a:r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-RU" b="1" dirty="0" err="1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</a:t>
            </a:r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сапалы</a:t>
            </a:r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білім</a:t>
            </a:r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!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581749" y="5774239"/>
            <a:ext cx="35417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>
              <a:defRPr/>
            </a:pPr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</a:p>
        </p:txBody>
      </p:sp>
    </p:spTree>
    <p:extLst>
      <p:ext uri="{BB962C8B-B14F-4D97-AF65-F5344CB8AC3E}">
        <p14:creationId xmlns:p14="http://schemas.microsoft.com/office/powerpoint/2010/main" val="1402879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/>
          <p:cNvSpPr/>
          <p:nvPr/>
        </p:nvSpPr>
        <p:spPr>
          <a:xfrm>
            <a:off x="539552" y="548680"/>
            <a:ext cx="7517721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>
                <a:latin typeface="Arial" panose="020B0604020202020204" pitchFamily="34" charset="0"/>
                <a:cs typeface="Arial" panose="020B0604020202020204" pitchFamily="34" charset="0"/>
              </a:rPr>
              <a:t>Цели урока:</a:t>
            </a:r>
          </a:p>
          <a:p>
            <a:r>
              <a:rPr lang="kk-KZ" sz="2000" b="1" dirty="0">
                <a:latin typeface="Arial" panose="020B0604020202020204" pitchFamily="34" charset="0"/>
                <a:cs typeface="Arial" panose="020B0604020202020204" pitchFamily="34" charset="0"/>
              </a:rPr>
              <a:t>ВЫ УЗНАЕТЕ:</a:t>
            </a:r>
          </a:p>
          <a:p>
            <a:r>
              <a:rPr lang="ru-RU" sz="2000" dirty="0"/>
              <a:t>-как использовать простые и сложные предложения, соответствующие ситуации устного или письменного общения.</a:t>
            </a:r>
            <a:endParaRPr lang="kk-K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kk-K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/>
              <a:t>ВЫ НАУЧИТЕСЬ:</a:t>
            </a:r>
          </a:p>
          <a:p>
            <a:r>
              <a:rPr lang="ru-RU" sz="2400" dirty="0"/>
              <a:t>- создавать высказывание (рассуждение, убеждение), используя приемы привлечения внимания и учитывая целевую аудиторию;</a:t>
            </a:r>
          </a:p>
          <a:p>
            <a:r>
              <a:rPr lang="ru-RU" sz="2400" dirty="0"/>
              <a:t>- извлекать и синтезировать информацию, делать выводы на основе полученных сведений, выражая собственное мнение</a:t>
            </a: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7666" y="0"/>
            <a:ext cx="9144000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ТЕМАТИЧЕСКИЙ СЛОВАРЬ  УРОКА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140364"/>
            <a:ext cx="489654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тосковал – а</a:t>
            </a:r>
            <a:r>
              <a:rPr lang="kk-KZ" sz="2800" dirty="0" smtClean="0"/>
              <a:t>ңсады</a:t>
            </a:r>
            <a:endParaRPr lang="ru-RU" sz="2800" dirty="0" smtClean="0"/>
          </a:p>
          <a:p>
            <a:r>
              <a:rPr lang="ru-RU" sz="2800" dirty="0" smtClean="0"/>
              <a:t>морщинистое – </a:t>
            </a:r>
            <a:r>
              <a:rPr lang="ru-RU" sz="2800" dirty="0" err="1" smtClean="0"/>
              <a:t>әжімді</a:t>
            </a:r>
            <a:endParaRPr lang="ru-RU" sz="2800" dirty="0" smtClean="0"/>
          </a:p>
          <a:p>
            <a:r>
              <a:rPr lang="ru-RU" sz="2800" dirty="0" smtClean="0"/>
              <a:t>ликуя – </a:t>
            </a:r>
            <a:r>
              <a:rPr lang="ru-RU" sz="2800" dirty="0" err="1" smtClean="0"/>
              <a:t>қуана</a:t>
            </a:r>
            <a:endParaRPr lang="ru-RU" sz="2800" dirty="0" smtClean="0"/>
          </a:p>
          <a:p>
            <a:r>
              <a:rPr lang="ru-RU" sz="2800" dirty="0" err="1" smtClean="0"/>
              <a:t>бугу</a:t>
            </a:r>
            <a:r>
              <a:rPr lang="ru-RU" sz="2800" dirty="0" smtClean="0"/>
              <a:t> – </a:t>
            </a:r>
            <a:r>
              <a:rPr lang="ru-RU" sz="2800" dirty="0" err="1" smtClean="0"/>
              <a:t>бұғы</a:t>
            </a:r>
            <a:endParaRPr lang="ru-RU" sz="2800" dirty="0" smtClean="0"/>
          </a:p>
          <a:p>
            <a:r>
              <a:rPr lang="ru-RU" sz="2800" dirty="0" smtClean="0"/>
              <a:t>смиренный – </a:t>
            </a:r>
            <a:r>
              <a:rPr lang="ru-RU" sz="2800" dirty="0" err="1" smtClean="0"/>
              <a:t>момын</a:t>
            </a:r>
            <a:endParaRPr lang="ru-RU" sz="2800" dirty="0" smtClean="0"/>
          </a:p>
          <a:p>
            <a:r>
              <a:rPr lang="ru-RU" sz="2800" dirty="0" smtClean="0"/>
              <a:t>рогатый – </a:t>
            </a:r>
            <a:r>
              <a:rPr lang="ru-RU" sz="2800" dirty="0" err="1" smtClean="0"/>
              <a:t>мүйізді</a:t>
            </a:r>
            <a:endParaRPr lang="ru-RU" sz="28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6702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284379"/>
            <a:ext cx="82089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Ребята, давайте вспомним, 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что изучали на прошлом 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уроке? </a:t>
            </a:r>
            <a:endParaRPr lang="ru-RU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ru-RU" sz="2400" dirty="0" smtClean="0"/>
          </a:p>
          <a:p>
            <a:pPr algn="just"/>
            <a:r>
              <a:rPr lang="kk-KZ" sz="2400" dirty="0" smtClean="0"/>
              <a:t>Вспомните </a:t>
            </a:r>
            <a:r>
              <a:rPr lang="kk-KZ" sz="2400" dirty="0"/>
              <a:t>краткое содержание 1-5 части</a:t>
            </a:r>
            <a:r>
              <a:rPr lang="ru-RU" sz="2400" dirty="0"/>
              <a:t> повести </a:t>
            </a:r>
            <a:r>
              <a:rPr lang="ru-RU" sz="2400" dirty="0" smtClean="0"/>
              <a:t>                  Ч</a:t>
            </a:r>
            <a:r>
              <a:rPr lang="ru-RU" sz="2400" dirty="0"/>
              <a:t>. Айтматова «Белый пароход». </a:t>
            </a:r>
            <a:r>
              <a:rPr lang="kk-KZ" sz="2400" dirty="0" smtClean="0"/>
              <a:t>Ответьте </a:t>
            </a:r>
            <a:r>
              <a:rPr lang="kk-KZ" sz="2400" dirty="0"/>
              <a:t>на вопросы: </a:t>
            </a:r>
            <a:r>
              <a:rPr lang="ru-RU" sz="2400" dirty="0"/>
              <a:t>почему собеседниками мальчика были камни, бинокль, а потом и новенький портфель? Почему ему иногда хотелось стать рыбой и уплыть далеко?</a:t>
            </a:r>
            <a:r>
              <a:rPr lang="kk-KZ" sz="2400" dirty="0"/>
              <a:t> </a:t>
            </a:r>
            <a:r>
              <a:rPr lang="kk-KZ" sz="2400" dirty="0" smtClean="0"/>
              <a:t>Вспомните </a:t>
            </a:r>
            <a:r>
              <a:rPr lang="kk-KZ" sz="2400" dirty="0"/>
              <a:t>легенду о Рогатой матери-оленихе. Отношения Момуна и </a:t>
            </a:r>
            <a:r>
              <a:rPr lang="kk-KZ" sz="2400" dirty="0" smtClean="0"/>
              <a:t>мальчика.</a:t>
            </a:r>
            <a:endParaRPr lang="ru-RU" sz="2400" dirty="0">
              <a:solidFill>
                <a:srgbClr val="FF0000"/>
              </a:solidFill>
            </a:endParaRPr>
          </a:p>
        </p:txBody>
      </p:sp>
      <p:cxnSp>
        <p:nvCxnSpPr>
          <p:cNvPr id="4" name="Google Shape;77;p1"/>
          <p:cNvCxnSpPr>
            <a:cxnSpLocks noChangeShapeType="1"/>
          </p:cNvCxnSpPr>
          <p:nvPr/>
        </p:nvCxnSpPr>
        <p:spPr bwMode="auto">
          <a:xfrm>
            <a:off x="611560" y="5805264"/>
            <a:ext cx="7992888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Google Shape;78;p1"/>
          <p:cNvCxnSpPr>
            <a:cxnSpLocks noChangeShapeType="1"/>
          </p:cNvCxnSpPr>
          <p:nvPr/>
        </p:nvCxnSpPr>
        <p:spPr bwMode="auto">
          <a:xfrm>
            <a:off x="611560" y="5949280"/>
            <a:ext cx="7992888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TextBox 4"/>
          <p:cNvSpPr txBox="1"/>
          <p:nvPr/>
        </p:nvSpPr>
        <p:spPr>
          <a:xfrm>
            <a:off x="0" y="7450"/>
            <a:ext cx="914400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ПРОГНОЗИРОВАНИЕ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55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Охарактеризуйте </a:t>
            </a:r>
            <a:r>
              <a:rPr lang="ru-RU" sz="2000" b="1" dirty="0">
                <a:solidFill>
                  <a:schemeClr val="bg1"/>
                </a:solidFill>
              </a:rPr>
              <a:t>главных героев повести, дополнив данную </a:t>
            </a:r>
            <a:endParaRPr lang="ru-RU" sz="20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таблицу цитатами </a:t>
            </a:r>
            <a:r>
              <a:rPr lang="ru-RU" sz="2000" b="1" dirty="0">
                <a:solidFill>
                  <a:schemeClr val="bg1"/>
                </a:solidFill>
              </a:rPr>
              <a:t>из текста</a:t>
            </a:r>
            <a:r>
              <a:rPr lang="ru-RU" sz="2000" b="1" dirty="0" smtClean="0">
                <a:solidFill>
                  <a:schemeClr val="bg1"/>
                </a:solidFill>
              </a:rPr>
              <a:t>.</a:t>
            </a:r>
            <a:endParaRPr lang="ru-RU" sz="2000" dirty="0">
              <a:solidFill>
                <a:schemeClr val="bg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265811"/>
              </p:ext>
            </p:extLst>
          </p:nvPr>
        </p:nvGraphicFramePr>
        <p:xfrm>
          <a:off x="251520" y="1140364"/>
          <a:ext cx="8458110" cy="5398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84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43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93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52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Старик </a:t>
                      </a:r>
                      <a:r>
                        <a:rPr lang="ru-RU" sz="1400" dirty="0" err="1">
                          <a:effectLst/>
                        </a:rPr>
                        <a:t>Момун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22" marR="343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Характеристика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22" marR="343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Мальчик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22" marR="3432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0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«Лицо его было улыбчивое и морщинистое-морщинистое…»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22" marR="343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Портрет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22" marR="343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«Ты чего, ушастый?»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22" marR="3432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2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«Он у меня смышлёный, - отозвался </a:t>
                      </a:r>
                      <a:r>
                        <a:rPr lang="ru-RU" sz="1400" dirty="0" err="1">
                          <a:effectLst/>
                        </a:rPr>
                        <a:t>Момун</a:t>
                      </a:r>
                      <a:r>
                        <a:rPr lang="ru-RU" sz="1400" dirty="0">
                          <a:effectLst/>
                        </a:rPr>
                        <a:t>, пересчитывая сдачу.»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22" marR="343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Отношение героев друг к другу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22" marR="343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«Верный, надёжный, родной, быть может, единственный на свете человек, который души в мальчике не чаял…»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22" marR="3432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30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Тосковал Момун и о жене своей умершей, с которой прожил весь век. Но самой большой бедой было то, что дочерям не выпало счастье.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Дед коня (Орозкула) уже овсом накормил.(После пьянки Орозкула)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22" marR="343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Отношение к другим персонажам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22" marR="343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«А никто не догадывается, что такого, как </a:t>
                      </a:r>
                      <a:r>
                        <a:rPr lang="ru-RU" sz="1400" dirty="0" err="1">
                          <a:effectLst/>
                        </a:rPr>
                        <a:t>Орозкул</a:t>
                      </a:r>
                      <a:r>
                        <a:rPr lang="ru-RU" sz="1400" dirty="0">
                          <a:effectLst/>
                        </a:rPr>
                        <a:t>, давно уже пора бросить в реку.»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22" marR="3432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2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Когда дядя Орозкул приезжает пьяный, так, вместо того чтобы плюнуть в его бессовестные глаза, дед подбегает к нему, ссаживает с лошади, отводит в дом, укладывает на кровать.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22" marR="343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Поведение героя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22" marR="343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«Ликуя и хвалясь, он обежал тотчас всех жителей кордона.» (делился своей радостью со всеми)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22" marR="3432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2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Смешной, тощий, с реденькой своей бородёнкой, в мокрых,облипших на теле штанах, целый день возился он с этой запроудой. 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22" marR="343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Авторское отношение к герою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22" marR="343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«Но это нисколько не обидело мальчика.» (пренебрежительное отношение </a:t>
                      </a:r>
                      <a:r>
                        <a:rPr lang="ru-RU" sz="1400" dirty="0" err="1">
                          <a:effectLst/>
                        </a:rPr>
                        <a:t>Сейдахмата</a:t>
                      </a:r>
                      <a:r>
                        <a:rPr lang="ru-RU" sz="1400" dirty="0">
                          <a:effectLst/>
                        </a:rPr>
                        <a:t> не обижает мальчика, он великодушный)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22" marR="3432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34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9456" y="980728"/>
            <a:ext cx="698477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композиция произведения «Белый пароход» - рассказ в рассказе.</a:t>
            </a:r>
          </a:p>
          <a:p>
            <a:r>
              <a:rPr lang="ru-RU" sz="2400" b="1" dirty="0" smtClean="0"/>
              <a:t>Доказательства-примеры:</a:t>
            </a:r>
            <a:r>
              <a:rPr lang="ru-RU" sz="2400" dirty="0"/>
              <a:t> </a:t>
            </a:r>
          </a:p>
          <a:p>
            <a:r>
              <a:rPr lang="ru-RU" sz="2400" dirty="0"/>
              <a:t>- А ты хорошенько подумала? – засмеялась Рябая Хромая Старуха. – Ведь они дети человеческие. Они вырастут и будут убивать твоих оленят.</a:t>
            </a:r>
          </a:p>
          <a:p>
            <a:r>
              <a:rPr lang="ru-RU" sz="2400" dirty="0"/>
              <a:t>- Когда они вырастут, они не станут убивать моих оленят, - отвечала ей матка маралья.- Я им буду матерью, а они - моими детьми. Разве станут они убивать своих братьев и сестёр? …</a:t>
            </a:r>
          </a:p>
          <a:p>
            <a:r>
              <a:rPr lang="ru-RU" sz="2400" dirty="0"/>
              <a:t>- Этот </a:t>
            </a:r>
            <a:r>
              <a:rPr lang="ru-RU" sz="2400" dirty="0" err="1"/>
              <a:t>Бешик</a:t>
            </a:r>
            <a:r>
              <a:rPr lang="ru-RU" sz="2400" dirty="0"/>
              <a:t> для вашего первенца, - сказала Рогатая мать-</a:t>
            </a:r>
            <a:r>
              <a:rPr lang="ru-RU" sz="2400" dirty="0" err="1"/>
              <a:t>олениха</a:t>
            </a:r>
            <a:r>
              <a:rPr lang="ru-RU" sz="2400" dirty="0"/>
              <a:t>. – И будет у вас много детей. Семеро сыновей, семеро дочерей!...</a:t>
            </a:r>
          </a:p>
        </p:txBody>
      </p:sp>
      <p:cxnSp>
        <p:nvCxnSpPr>
          <p:cNvPr id="4" name="Google Shape;77;p1"/>
          <p:cNvCxnSpPr>
            <a:cxnSpLocks noChangeShapeType="1"/>
          </p:cNvCxnSpPr>
          <p:nvPr/>
        </p:nvCxnSpPr>
        <p:spPr bwMode="auto">
          <a:xfrm>
            <a:off x="539552" y="6381328"/>
            <a:ext cx="8208912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Google Shape;78;p1"/>
          <p:cNvCxnSpPr>
            <a:cxnSpLocks noChangeShapeType="1"/>
          </p:cNvCxnSpPr>
          <p:nvPr/>
        </p:nvCxnSpPr>
        <p:spPr bwMode="auto">
          <a:xfrm>
            <a:off x="755576" y="6525344"/>
            <a:ext cx="7704856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0" y="-31758"/>
            <a:ext cx="9144000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ОЗНАКОМЬТЕСЬ С ТЕЗИСОМ: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89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711476"/>
              </p:ext>
            </p:extLst>
          </p:nvPr>
        </p:nvGraphicFramePr>
        <p:xfrm>
          <a:off x="323528" y="332656"/>
          <a:ext cx="7439987" cy="63156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19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0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2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6 шляп мышления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Вопросы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7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B0F0"/>
                          </a:solidFill>
                          <a:effectLst/>
                        </a:rPr>
                        <a:t>Факты</a:t>
                      </a:r>
                      <a:endParaRPr lang="ru-RU" sz="2000" dirty="0">
                        <a:solidFill>
                          <a:srgbClr val="00B0F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Что я узнал(а) из повести «Белый пароход»?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98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92D05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Позитивное мышление</a:t>
                      </a:r>
                      <a:endParaRPr lang="ru-RU" sz="2400" dirty="0">
                        <a:solidFill>
                          <a:srgbClr val="92D05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Что было позитивным, важным в прочитанном произведении? Почему?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7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highlight>
                            <a:srgbClr val="FF0000"/>
                          </a:highlight>
                        </a:rPr>
                        <a:t>Эмоции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Какие чувства возникали при чтении этого произведения?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4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Проблемы, противоречия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Что было неясным и негативным? Почему?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7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highlight>
                            <a:srgbClr val="00FF00"/>
                          </a:highlight>
                        </a:rPr>
                        <a:t>Творчество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Что можно было бы изменить в финале повести? 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622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highlight>
                            <a:srgbClr val="0000FF"/>
                          </a:highlight>
                        </a:rPr>
                        <a:t>Обобщение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Обобщите высказывания других групп. Сделайте выводы по  прочитанной повести.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725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ПРАКТИЧЕСКОЕ ЗАДАНИЕ № 1</a:t>
            </a:r>
            <a:endParaRPr lang="ru-RU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479264"/>
              </p:ext>
            </p:extLst>
          </p:nvPr>
        </p:nvGraphicFramePr>
        <p:xfrm>
          <a:off x="539552" y="1268760"/>
          <a:ext cx="7272808" cy="5047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35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68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Вопросы автору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Предположения учащихся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Почему старик </a:t>
                      </a:r>
                      <a:r>
                        <a:rPr lang="ru-RU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Момун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«этот  смиренный тихий человек, не обидевший за всю свою жизнь и мухи, вдруг осмелился перечить </a:t>
                      </a:r>
                      <a:r>
                        <a:rPr lang="ru-RU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Орозкулу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»?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Потому что это было его твёрдое убеждение: всегда встречать внука со школы. 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Почему герои повести Айтматова «Белый </a:t>
                      </a:r>
                      <a:r>
                        <a:rPr lang="ru-RU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пороход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 - люди несчастные? 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Бекей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несчастна оттого, что её регулярно избивает муж. Но  </a:t>
                      </a:r>
                      <a:r>
                        <a:rPr lang="ru-RU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сс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мужеи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её объединяет общее горе – отсутствие детей. </a:t>
                      </a:r>
                      <a:r>
                        <a:rPr lang="ru-RU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Момун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горюет, потому что старшего сына убили на войне, а дочери не обрели счастья в семейной жизни . Старуха, жена деда мальчика, вспоминает об умерших детях и покойном муже. Она не так давно появилась в этом доме – после смерти родной бабушки главного героя.  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7504" y="628498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Диалог с автором, составьте свои предположения.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519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081020"/>
              </p:ext>
            </p:extLst>
          </p:nvPr>
        </p:nvGraphicFramePr>
        <p:xfrm>
          <a:off x="539552" y="692696"/>
          <a:ext cx="8424936" cy="56824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11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3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38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3. Что означает высказывание, адресованное мальчику: «Ты отверг то, с чем не мирилась твоя детская душа»?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387" marR="5638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 приказу </a:t>
                      </a:r>
                      <a:r>
                        <a:rPr lang="ru-RU" sz="1600" dirty="0" err="1">
                          <a:effectLst/>
                        </a:rPr>
                        <a:t>Орозкула</a:t>
                      </a:r>
                      <a:r>
                        <a:rPr lang="ru-RU" sz="1600" dirty="0">
                          <a:effectLst/>
                        </a:rPr>
                        <a:t> дед застрелил Рогатую мать–</a:t>
                      </a:r>
                      <a:r>
                        <a:rPr lang="ru-RU" sz="1600" dirty="0" err="1">
                          <a:effectLst/>
                        </a:rPr>
                        <a:t>олениху</a:t>
                      </a:r>
                      <a:r>
                        <a:rPr lang="ru-RU" sz="1600" dirty="0">
                          <a:effectLst/>
                        </a:rPr>
                        <a:t> –  воплощение добра для каждого </a:t>
                      </a:r>
                      <a:r>
                        <a:rPr lang="ru-RU" sz="1600" dirty="0" err="1">
                          <a:effectLst/>
                        </a:rPr>
                        <a:t>бугинца</a:t>
                      </a:r>
                      <a:r>
                        <a:rPr lang="ru-RU" sz="1600" dirty="0">
                          <a:effectLst/>
                        </a:rPr>
                        <a:t>. Увидев отрубленную голову </a:t>
                      </a:r>
                      <a:r>
                        <a:rPr lang="ru-RU" sz="1600" dirty="0" err="1">
                          <a:effectLst/>
                        </a:rPr>
                        <a:t>оленихи</a:t>
                      </a:r>
                      <a:r>
                        <a:rPr lang="ru-RU" sz="1600" dirty="0">
                          <a:effectLst/>
                        </a:rPr>
                        <a:t>, пьяного деда и веселящихся вокруг людей, мальчик не смог оставаться рядом с ними. Поэтому превратился в рыбу и уплыл к белому пароходу. «Ты отверг то, с чем не мирилась твоя детская душа… Ты прожил, как молния, однажды сверкнувшая и угасшая», - напишет автор.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387" marR="56387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4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4. Почему </a:t>
                      </a:r>
                      <a:r>
                        <a:rPr lang="ru-RU" sz="1600" dirty="0" err="1">
                          <a:effectLst/>
                        </a:rPr>
                        <a:t>Орозкул</a:t>
                      </a:r>
                      <a:r>
                        <a:rPr lang="ru-RU" sz="1600" dirty="0">
                          <a:effectLst/>
                        </a:rPr>
                        <a:t>, знавший о любви </a:t>
                      </a:r>
                      <a:r>
                        <a:rPr lang="ru-RU" sz="1600" dirty="0" err="1">
                          <a:effectLst/>
                        </a:rPr>
                        <a:t>Момуна</a:t>
                      </a:r>
                      <a:r>
                        <a:rPr lang="ru-RU" sz="1600" dirty="0">
                          <a:effectLst/>
                        </a:rPr>
                        <a:t> к сказкам о Рогатой матери-</a:t>
                      </a:r>
                      <a:r>
                        <a:rPr lang="ru-RU" sz="1600" dirty="0" err="1">
                          <a:effectLst/>
                        </a:rPr>
                        <a:t>оленихи</a:t>
                      </a:r>
                      <a:r>
                        <a:rPr lang="ru-RU" sz="1600" dirty="0">
                          <a:effectLst/>
                        </a:rPr>
                        <a:t>, составил план, осуществление которого разбило сердце старика? 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387" marR="56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Злоба и жалость к себе душат </a:t>
                      </a:r>
                      <a:r>
                        <a:rPr lang="ru-RU" sz="1600" dirty="0" err="1">
                          <a:effectLst/>
                        </a:rPr>
                        <a:t>Орозкула</a:t>
                      </a:r>
                      <a:r>
                        <a:rPr lang="ru-RU" sz="1600" dirty="0">
                          <a:effectLst/>
                        </a:rPr>
                        <a:t>. Он едет домой и знает, что сегодня будет бить свою жену. Он всегда так поступает. Ведь это </a:t>
                      </a:r>
                      <a:r>
                        <a:rPr lang="ru-RU" sz="1600" dirty="0" err="1">
                          <a:effectLst/>
                        </a:rPr>
                        <a:t>Бекей</a:t>
                      </a:r>
                      <a:r>
                        <a:rPr lang="ru-RU" sz="1600" dirty="0">
                          <a:effectLst/>
                        </a:rPr>
                        <a:t> виновата во всех его горестях. Она вот уже который год не может родить.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Орозкул</a:t>
                      </a:r>
                      <a:r>
                        <a:rPr lang="ru-RU" sz="1600" dirty="0">
                          <a:effectLst/>
                        </a:rPr>
                        <a:t> хотел настроить дочь против отца, говоря при избиении её, что во всех бедах виновен </a:t>
                      </a:r>
                      <a:r>
                        <a:rPr lang="ru-RU" sz="1600" dirty="0" err="1">
                          <a:effectLst/>
                        </a:rPr>
                        <a:t>Момун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Орозкул</a:t>
                      </a:r>
                      <a:r>
                        <a:rPr lang="ru-RU" sz="1600" dirty="0">
                          <a:effectLst/>
                        </a:rPr>
                        <a:t> решил убить маралов для того, чтобы окончательно разбить сердце старика.  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387" marR="5638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68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961</Words>
  <Application>Microsoft Office PowerPoint</Application>
  <PresentationFormat>Экран (4:3)</PresentationFormat>
  <Paragraphs>109</Paragraphs>
  <Slides>13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Comfortaa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61</cp:revision>
  <dcterms:created xsi:type="dcterms:W3CDTF">2020-07-18T05:19:20Z</dcterms:created>
  <dcterms:modified xsi:type="dcterms:W3CDTF">2024-12-13T13:29:26Z</dcterms:modified>
</cp:coreProperties>
</file>