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</p:sldIdLst>
  <p:sldSz cx="12192000" cy="6858000"/>
  <p:notesSz cx="6858000" cy="91440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Source Sans Pro" panose="020B0604020202020204" charset="0"/>
      <p:regular r:id="rId41"/>
      <p:bold r:id="rId42"/>
      <p:italic r:id="rId43"/>
      <p:boldItalic r:id="rId44"/>
    </p:embeddedFont>
    <p:embeddedFont>
      <p:font typeface="Roboto Condensed" panose="020B060402020202020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08">
          <p15:clr>
            <a:srgbClr val="A4A3A4"/>
          </p15:clr>
        </p15:guide>
        <p15:guide id="2" pos="6103">
          <p15:clr>
            <a:srgbClr val="A4A3A4"/>
          </p15:clr>
        </p15:guide>
        <p15:guide id="3" pos="582">
          <p15:clr>
            <a:srgbClr val="9AA0A6"/>
          </p15:clr>
        </p15:guide>
        <p15:guide id="4" orient="horz" pos="267">
          <p15:clr>
            <a:srgbClr val="9AA0A6"/>
          </p15:clr>
        </p15:guide>
        <p15:guide id="5" pos="7101">
          <p15:clr>
            <a:srgbClr val="9AA0A6"/>
          </p15:clr>
        </p15:guide>
        <p15:guide id="6" orient="horz" pos="223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WyQPCtaeaLRoYJChPj79vDVA1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1B61EF-6AEB-4B52-9F3B-E46B4C7BC344}">
  <a:tblStyle styleId="{E81B61EF-6AEB-4B52-9F3B-E46B4C7B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FDEDDF-4860-44FA-A970-B881DA20BB43}" styleName="Table_1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/>
      <a:tcStyle>
        <a:tcBdr/>
        <a:fill>
          <a:solidFill>
            <a:srgbClr val="D0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CC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3708"/>
        <p:guide pos="6103"/>
        <p:guide pos="582"/>
        <p:guide orient="horz" pos="267"/>
        <p:guide pos="7101"/>
        <p:guide orient="horz" pos="2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914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b49f141d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ab49f141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7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8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9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50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1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51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52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3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 txBox="1"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8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9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59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59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59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59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0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60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60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1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61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52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«Нет повести печальнее на свете…»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4" name="Google Shape;434;p11"/>
          <p:cNvGraphicFramePr/>
          <p:nvPr/>
        </p:nvGraphicFramePr>
        <p:xfrm>
          <a:off x="1599268" y="470850"/>
          <a:ext cx="7554775" cy="53340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75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«Две равно уважаемых семьи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 Вероне, где встречают нас событья,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Ведут междоусобные бои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 не хотят унять кровопролитья.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Друг друга любят дети главарей,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Но им судьба подстраивает козни,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 гибель их у гробовых дверей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Кладет конец непримиримой розни.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Их жизнь, любовь и смерть и, сверх того,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Мир их родителей на их могиле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два часа составят существо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Разыгрываемой пред вами были.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Помилостивей к слабостям пера —</a:t>
                      </a:r>
                      <a:b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ru-RU" sz="25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Их сгладить постарается игра».</a:t>
                      </a:r>
                      <a:endParaRPr sz="25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5" name="Google Shape;43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93" y="652226"/>
            <a:ext cx="2733157" cy="2537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2" name="Google Shape;442;p12"/>
          <p:cNvGraphicFramePr/>
          <p:nvPr>
            <p:extLst>
              <p:ext uri="{D42A27DB-BD31-4B8C-83A1-F6EECF244321}">
                <p14:modId xmlns:p14="http://schemas.microsoft.com/office/powerpoint/2010/main" val="4009677337"/>
              </p:ext>
            </p:extLst>
          </p:nvPr>
        </p:nvGraphicFramePr>
        <p:xfrm>
          <a:off x="1606306" y="855890"/>
          <a:ext cx="7484325" cy="2440559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74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469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3200"/>
                        <a:buFont typeface="Tahoma"/>
                        <a:buAutoNum type="arabicPeriod"/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Определите тему трагедии. </a:t>
                      </a:r>
                      <a:endParaRPr sz="32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4699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3200"/>
                        <a:buFont typeface="Tahoma"/>
                        <a:buAutoNum type="arabicPeriod"/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Где происходит действие?  </a:t>
                      </a:r>
                      <a:endParaRPr sz="32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4699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ts val="3200"/>
                        <a:buFont typeface="Tahoma"/>
                        <a:buAutoNum type="arabicPeriod"/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мы узнаем о жизни Вероны в самом начале произведения?  </a:t>
                      </a:r>
                      <a:endParaRPr sz="32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3" name="Google Shape;44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050" y="3546925"/>
            <a:ext cx="3348248" cy="241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9" name="Google Shape;449;p13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51" name="Google Shape;451;p13"/>
          <p:cNvGraphicFramePr/>
          <p:nvPr/>
        </p:nvGraphicFramePr>
        <p:xfrm>
          <a:off x="1106671" y="1281111"/>
          <a:ext cx="8913975" cy="4619879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89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Определите тему трагедии. </a:t>
                      </a:r>
                      <a:endParaRPr sz="2600" b="1" dirty="0">
                        <a:solidFill>
                          <a:schemeClr val="accent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(Произведение о жестокости мира, о силе любви, 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о взрослении юных героев.)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Где происходит действие?</a:t>
                      </a:r>
                      <a:r>
                        <a:rPr lang="ru-RU" sz="26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600" b="1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(В Италии, в Вероне и </a:t>
                      </a:r>
                      <a:r>
                        <a:rPr lang="ru-RU" sz="2600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Мантуе</a:t>
                      </a: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.)</a:t>
                      </a:r>
                      <a:endParaRPr sz="2600" dirty="0">
                        <a:solidFill>
                          <a:srgbClr val="434343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Что мы узнаем о жизни Вероны в самом  </a:t>
                      </a:r>
                      <a:endParaRPr sz="2600" b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начале произведения? </a:t>
                      </a: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(Здесь многие годы длится вражда двух семейств,   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причина её давно забыта, правителю Вероны и 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жителям эта вражда уже давно надоела, так как она 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приносит много бед и по-прежнему льёт кровь.)</a:t>
                      </a:r>
                      <a:endParaRPr sz="26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2" name="Google Shape;452;p13"/>
          <p:cNvSpPr/>
          <p:nvPr/>
        </p:nvSpPr>
        <p:spPr>
          <a:xfrm>
            <a:off x="2466757" y="498813"/>
            <a:ext cx="7258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14" descr="C:\Users\Компьютер-8\Desktop\27114.jpg"/>
          <p:cNvPicPr preferRelativeResize="0"/>
          <p:nvPr/>
        </p:nvPicPr>
        <p:blipFill rotWithShape="1">
          <a:blip r:embed="rId3">
            <a:alphaModFix/>
          </a:blip>
          <a:srcRect b="9812"/>
          <a:stretch/>
        </p:blipFill>
        <p:spPr>
          <a:xfrm>
            <a:off x="1461125" y="1910075"/>
            <a:ext cx="2862900" cy="387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58" name="Google Shape;458;p14"/>
          <p:cNvSpPr/>
          <p:nvPr/>
        </p:nvSpPr>
        <p:spPr>
          <a:xfrm>
            <a:off x="1774025" y="525925"/>
            <a:ext cx="87075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Завязкой пьесы</a:t>
            </a: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является встреча Ромео и Джульетты на балу у Капулетти и зарождение любви.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9" name="Google Shape;459;p14" descr="C:\Users\Компьютер-8\Desktop\Romeo-and-Juliet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651" y="1910076"/>
            <a:ext cx="5579100" cy="387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 txBox="1">
            <a:spLocks noGrp="1"/>
          </p:cNvSpPr>
          <p:nvPr>
            <p:ph type="ctrTitle"/>
          </p:nvPr>
        </p:nvSpPr>
        <p:spPr>
          <a:xfrm>
            <a:off x="1221346" y="854907"/>
            <a:ext cx="101127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ahoma"/>
              <a:buChar char="●"/>
            </a:pPr>
            <a:r>
              <a:rPr lang="ru-RU" sz="3000">
                <a:latin typeface="Tahoma"/>
                <a:ea typeface="Tahoma"/>
                <a:cs typeface="Tahoma"/>
                <a:sym typeface="Tahoma"/>
              </a:rPr>
              <a:t>Монологи и диалоги;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ahoma"/>
              <a:buChar char="●"/>
            </a:pPr>
            <a:r>
              <a:rPr lang="ru-RU" sz="3000">
                <a:latin typeface="Tahoma"/>
                <a:ea typeface="Tahoma"/>
                <a:cs typeface="Tahoma"/>
                <a:sym typeface="Tahoma"/>
              </a:rPr>
              <a:t>поступки и отзывы о них других героев;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ahoma"/>
              <a:buChar char="●"/>
            </a:pPr>
            <a:r>
              <a:rPr lang="ru-RU" sz="3000">
                <a:latin typeface="Tahoma"/>
                <a:ea typeface="Tahoma"/>
                <a:cs typeface="Tahoma"/>
                <a:sym typeface="Tahoma"/>
              </a:rPr>
              <a:t>авторские ремарки – пояснения автора к тексту, касающиеся обстановки, поведения действующих лиц, их внешнего вида.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6" name="Google Shape;4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626" y="3817950"/>
            <a:ext cx="4366724" cy="27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Google Shape;472;p16"/>
          <p:cNvGraphicFramePr/>
          <p:nvPr/>
        </p:nvGraphicFramePr>
        <p:xfrm>
          <a:off x="1032400" y="687739"/>
          <a:ext cx="6495850" cy="48006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64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2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«Её сиянье факелы затмило.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Она, подобно яркому бериллу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ушах арапки, чересчур светла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Для мира безобразия и зла.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голубя среди вороньей стаи,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Ее вполне я сразу отличаю.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к ней пробьюсь и посмотрю в упор.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Любил ли я хоть раз до этих пор?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нет, то были ложные богини.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 истинной красы не знал доныне».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3" name="Google Shape;473;p16" descr="C:\Users\Компьютер-8\Desktop\ac45db3e34c0d82d6bf29a66876022d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106" y="1444694"/>
            <a:ext cx="3080700" cy="384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74" name="Google Shape;474;p16"/>
          <p:cNvSpPr/>
          <p:nvPr/>
        </p:nvSpPr>
        <p:spPr>
          <a:xfrm>
            <a:off x="7148654" y="529413"/>
            <a:ext cx="396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Томас Фрэнсис Дикси «Джульетта»</a:t>
            </a: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"/>
          <p:cNvSpPr txBox="1">
            <a:spLocks noGrp="1"/>
          </p:cNvSpPr>
          <p:nvPr>
            <p:ph type="ctrTitle"/>
          </p:nvPr>
        </p:nvSpPr>
        <p:spPr>
          <a:xfrm>
            <a:off x="2617053" y="533400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1" name="Google Shape;481;p17"/>
          <p:cNvGraphicFramePr/>
          <p:nvPr>
            <p:extLst>
              <p:ext uri="{D42A27DB-BD31-4B8C-83A1-F6EECF244321}">
                <p14:modId xmlns:p14="http://schemas.microsoft.com/office/powerpoint/2010/main" val="374859732"/>
              </p:ext>
            </p:extLst>
          </p:nvPr>
        </p:nvGraphicFramePr>
        <p:xfrm>
          <a:off x="1312932" y="1378655"/>
          <a:ext cx="9566150" cy="3770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Вопросы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Ответы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ym typeface="Tahoma"/>
                        </a:rPr>
                        <a:t>1. Какое впечатление произвела на него Джульетта? </a:t>
                      </a:r>
                      <a:endParaRPr sz="22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200">
                          <a:sym typeface="Tahoma"/>
                        </a:rPr>
                        <a:t>2. О чём свидетельствуют     сравнения в этом монологе?</a:t>
                      </a:r>
                      <a:endParaRPr sz="22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ym typeface="Tahoma"/>
                        </a:rPr>
                        <a:t>3. Соответствует ли портрет Джульетты, созданный английским художником Дикси, описанию Ромео? </a:t>
                      </a:r>
                      <a:endParaRPr sz="22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8" name="Google Shape;488;p18"/>
          <p:cNvGraphicFramePr/>
          <p:nvPr>
            <p:extLst>
              <p:ext uri="{D42A27DB-BD31-4B8C-83A1-F6EECF244321}">
                <p14:modId xmlns:p14="http://schemas.microsoft.com/office/powerpoint/2010/main" val="1857309511"/>
              </p:ext>
            </p:extLst>
          </p:nvPr>
        </p:nvGraphicFramePr>
        <p:xfrm>
          <a:off x="1186655" y="1329230"/>
          <a:ext cx="9725300" cy="4121915"/>
        </p:xfrm>
        <a:graphic>
          <a:graphicData uri="http://schemas.openxmlformats.org/drawingml/2006/table">
            <a:tbl>
              <a:tblPr firstRow="1" bandRow="1">
                <a:tableStyleId>{E81B61EF-6AEB-4B52-9F3B-E46B4C7BC344}</a:tableStyleId>
              </a:tblPr>
              <a:tblGrid>
                <a:gridCol w="38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Вопросы </a:t>
                      </a:r>
                      <a:endParaRPr sz="2600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Ответы </a:t>
                      </a:r>
                      <a:endParaRPr sz="26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ym typeface="Tahoma"/>
                        </a:rPr>
                        <a:t>1. Какое впечатление произвела на него Джульетта? </a:t>
                      </a:r>
                      <a:endParaRPr sz="20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ym typeface="Tahoma"/>
                        </a:rPr>
                        <a:t>1. Красота и грация юной Джульетты произвели сильное впечатление на Ромео. </a:t>
                      </a:r>
                      <a:endParaRPr sz="200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ym typeface="Tahoma"/>
                        </a:rPr>
                        <a:t>Он очарован ею.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000">
                          <a:sym typeface="Tahoma"/>
                        </a:rPr>
                        <a:t>2. О чём свидетельствуют     сравнения в этом монологе?</a:t>
                      </a:r>
                      <a:endParaRPr sz="200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ym typeface="Tahoma"/>
                        </a:rPr>
                        <a:t>2. О поэтической натуре Ромео. Он</a:t>
                      </a:r>
                      <a:endParaRPr sz="200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ym typeface="Tahoma"/>
                        </a:rPr>
                        <a:t>сравнивает красоту Джульетты с </a:t>
                      </a:r>
                      <a:endParaRPr sz="200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ym typeface="Tahoma"/>
                        </a:rPr>
                        <a:t>сиянием драгоценных камней, </a:t>
                      </a:r>
                      <a:endParaRPr sz="200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000">
                          <a:sym typeface="Tahoma"/>
                        </a:rPr>
                        <a:t>называет девушку белой голубкой.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ym typeface="Tahoma"/>
                        </a:rPr>
                        <a:t>3. Соответствует ли портрет Джульетты, созданный английским художником Дикси, описанию Ромео? </a:t>
                      </a:r>
                      <a:endParaRPr sz="20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ym typeface="Tahoma"/>
                        </a:rPr>
                        <a:t>3. Портрет </a:t>
                      </a:r>
                      <a:r>
                        <a:rPr lang="ru-RU" sz="2000" dirty="0" err="1">
                          <a:sym typeface="Tahoma"/>
                        </a:rPr>
                        <a:t>Дикси</a:t>
                      </a:r>
                      <a:r>
                        <a:rPr lang="ru-RU" sz="2000" dirty="0">
                          <a:sym typeface="Tahoma"/>
                        </a:rPr>
                        <a:t> соответствует </a:t>
                      </a:r>
                      <a:endParaRPr sz="20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ym typeface="Tahoma"/>
                        </a:rPr>
                        <a:t>описанию Ромео в полной мере. </a:t>
                      </a:r>
                      <a:endParaRPr sz="2000" dirty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ym typeface="Tahoma"/>
                        </a:rPr>
                        <a:t>Художник удивительно точно передал  нежность и хрупкость Джульетты.</a:t>
                      </a:r>
                      <a:endParaRPr sz="20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"/>
          <p:cNvSpPr txBox="1">
            <a:spLocks noGrp="1"/>
          </p:cNvSpPr>
          <p:nvPr>
            <p:ph type="ctrTitle"/>
          </p:nvPr>
        </p:nvSpPr>
        <p:spPr>
          <a:xfrm>
            <a:off x="973229" y="489857"/>
            <a:ext cx="9836286" cy="67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None/>
            </a:pP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2400"/>
              <a:t> 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600"/>
              <a:t/>
            </a:r>
            <a:br>
              <a:rPr lang="ru-RU" sz="3600"/>
            </a:br>
            <a:endParaRPr sz="36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6" name="Google Shape;496;p19"/>
          <p:cNvGraphicFramePr/>
          <p:nvPr>
            <p:extLst>
              <p:ext uri="{D42A27DB-BD31-4B8C-83A1-F6EECF244321}">
                <p14:modId xmlns:p14="http://schemas.microsoft.com/office/powerpoint/2010/main" val="612538580"/>
              </p:ext>
            </p:extLst>
          </p:nvPr>
        </p:nvGraphicFramePr>
        <p:xfrm>
          <a:off x="1120082" y="830932"/>
          <a:ext cx="5106900" cy="39014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51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Ромео и Джульетта решают вступить в брак, но делают это тайно. </a:t>
                      </a:r>
                      <a:endParaRPr sz="32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Можно ли оправдать поступок молодых людей? Почему?</a:t>
                      </a:r>
                      <a:endParaRPr sz="3200" b="1" dirty="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7" name="Google Shape;497;p19" descr="C:\Users\Компьютер-8\Desktop\images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971" y="718739"/>
            <a:ext cx="4953000" cy="326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"/>
          <p:cNvSpPr txBox="1">
            <a:spLocks noGrp="1"/>
          </p:cNvSpPr>
          <p:nvPr>
            <p:ph type="ctrTitle"/>
          </p:nvPr>
        </p:nvSpPr>
        <p:spPr>
          <a:xfrm>
            <a:off x="1144800" y="581251"/>
            <a:ext cx="9902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b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3" name="Google Shape;503;p20"/>
          <p:cNvSpPr/>
          <p:nvPr/>
        </p:nvSpPr>
        <p:spPr>
          <a:xfrm>
            <a:off x="1175650" y="1425382"/>
            <a:ext cx="9840600" cy="2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975" marR="20700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Тайное венчание Ромео и Джульетты можно оправдать: они не видели иного выхода из ситуации. Мечта героев заключалась в простом желании быть вместе, быть счастливыми. </a:t>
            </a:r>
            <a:endParaRPr sz="3000" b="1">
              <a:solidFill>
                <a:srgbClr val="434343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000" b="1" i="0" u="none" strike="noStrike" cap="none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4" name="Google Shape;5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16925" y="3161672"/>
            <a:ext cx="3327775" cy="33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"/>
          <p:cNvSpPr txBox="1">
            <a:spLocks noGrp="1"/>
          </p:cNvSpPr>
          <p:nvPr>
            <p:ph type="ctrTitle"/>
          </p:nvPr>
        </p:nvSpPr>
        <p:spPr>
          <a:xfrm>
            <a:off x="1125625" y="697352"/>
            <a:ext cx="68604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Сегодня на уроке: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3"/>
          <p:cNvSpPr/>
          <p:nvPr/>
        </p:nvSpPr>
        <p:spPr>
          <a:xfrm>
            <a:off x="1125625" y="1351500"/>
            <a:ext cx="69870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познакомитесь с эпохой Ренессанса; с содержанием и основной мыслью трагедии Уильяма Шекспира «Ромео и Джульетта»;</a:t>
            </a:r>
            <a:endParaRPr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научитесь понимать основную и детальную информацию сообщения; цель высказывания и отношение говорящего к событиям и героям, делая выводы;</a:t>
            </a:r>
            <a:endParaRPr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будете анализировать драматическое произведение;</a:t>
            </a:r>
            <a:endParaRPr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закрепите сведения о композиции литературного произведения.</a:t>
            </a:r>
            <a:endParaRPr sz="24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"/>
          <p:cNvSpPr/>
          <p:nvPr/>
        </p:nvSpPr>
        <p:spPr>
          <a:xfrm>
            <a:off x="1074750" y="547050"/>
            <a:ext cx="1004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975" marR="20700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Кульминацией</a:t>
            </a: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пьесы является сцена в склепе, когда сначала Ромео, не дождавшись </a:t>
            </a:r>
            <a:r>
              <a:rPr lang="ru-RU" sz="2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воскрешения</a:t>
            </a:r>
            <a:r>
              <a:rPr lang="ru-RU" sz="2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Джульетты, принимает решение умереть, и следом за ним девушка, воскреснув слишком поздно, убивает себя. </a:t>
            </a:r>
            <a:endParaRPr sz="2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0" name="Google Shape;510;p21" descr="C:\Users\Компьютер-8\Desktop\unnamed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195" y="2654011"/>
            <a:ext cx="5475600" cy="288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2"/>
          <p:cNvSpPr/>
          <p:nvPr/>
        </p:nvSpPr>
        <p:spPr>
          <a:xfrm>
            <a:off x="1175700" y="611924"/>
            <a:ext cx="9840600" cy="3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 роковой ошибке (слуга Ромео сообщил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ему о смерти Джульетты раньше,</a:t>
            </a:r>
            <a:r>
              <a:rPr lang="ru-RU" sz="3200" b="1"/>
              <a:t> </a:t>
            </a: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чем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пришло письмо монаха Лоренцо) жизнь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влюблённых оборвалась.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200" b="1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Спрогнозируйте дальнейшие действия в</a:t>
            </a: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пьесе, не случись эта ошибка.</a:t>
            </a:r>
            <a:endParaRPr sz="3200" b="1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3"/>
          <p:cNvSpPr/>
          <p:nvPr/>
        </p:nvSpPr>
        <p:spPr>
          <a:xfrm>
            <a:off x="1206514" y="1520893"/>
            <a:ext cx="98406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Возможно, им бы удалось остаться вместе в случае побега из города.</a:t>
            </a:r>
            <a:endParaRPr sz="3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Вражда Монтекки и Капулетти не дала бы им возможности пожениться</a:t>
            </a:r>
            <a:r>
              <a:rPr lang="ru-RU" sz="3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3000" b="1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0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Google Shape;521;p23"/>
          <p:cNvSpPr txBox="1">
            <a:spLocks noGrp="1"/>
          </p:cNvSpPr>
          <p:nvPr>
            <p:ph type="ctrTitle"/>
          </p:nvPr>
        </p:nvSpPr>
        <p:spPr>
          <a:xfrm>
            <a:off x="1144800" y="581251"/>
            <a:ext cx="9902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b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2" name="Google Shape;5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00" y="3684899"/>
            <a:ext cx="4023773" cy="204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4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303" cy="17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8" name="Google Shape;528;p24"/>
          <p:cNvSpPr/>
          <p:nvPr/>
        </p:nvSpPr>
        <p:spPr>
          <a:xfrm>
            <a:off x="1175700" y="489774"/>
            <a:ext cx="98406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Развязкой </a:t>
            </a:r>
            <a:r>
              <a:rPr lang="ru-RU" sz="26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пьесы служит рассказ брата Лоренцо и примирение семей.</a:t>
            </a:r>
            <a:endParaRPr sz="26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Прочитайте диалог глав семей </a:t>
            </a:r>
            <a:r>
              <a:rPr lang="ru-RU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Капулетти</a:t>
            </a: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ru-RU" sz="2600" b="1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Монтекки</a:t>
            </a:r>
            <a:r>
              <a:rPr lang="ru-RU" sz="2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600" b="1" dirty="0">
              <a:solidFill>
                <a:srgbClr val="0070C0"/>
              </a:solidFill>
            </a:endParaRPr>
          </a:p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600" b="0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29" name="Google Shape;529;p24"/>
          <p:cNvGraphicFramePr/>
          <p:nvPr/>
        </p:nvGraphicFramePr>
        <p:xfrm>
          <a:off x="1175693" y="2013346"/>
          <a:ext cx="5873675" cy="402336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587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Капулетти:</a:t>
                      </a:r>
                      <a:endParaRPr sz="2200" b="1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Монтекки, руку дай тебе пожму.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Лишь этим возмести мне вдовью долю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Джульетты.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Монтекки:</a:t>
                      </a:r>
                      <a:endParaRPr sz="2200" b="1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 неё я больше дам.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памятник ей в золоте воздвигну.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Пока Вероной город наш зовут,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Стоять в нём будет лучшая из статуй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Джульетты, верность сохранившей свято.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2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0025" marR="1100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0" name="Google Shape;530;p24"/>
          <p:cNvSpPr txBox="1"/>
          <p:nvPr/>
        </p:nvSpPr>
        <p:spPr>
          <a:xfrm>
            <a:off x="6978200" y="1937150"/>
            <a:ext cx="38385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Капулетти:</a:t>
            </a:r>
            <a:endParaRPr sz="2200" b="1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 рядом изваяньем золотым</a:t>
            </a:r>
            <a:endParaRPr sz="22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Ромео по достоинству почтим.</a:t>
            </a:r>
            <a:endParaRPr sz="22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1" name="Google Shape;5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924" y="3288950"/>
            <a:ext cx="3922974" cy="2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"/>
          <p:cNvSpPr/>
          <p:nvPr/>
        </p:nvSpPr>
        <p:spPr>
          <a:xfrm>
            <a:off x="1413600" y="958900"/>
            <a:ext cx="9364800" cy="200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Какие чувства вы испытали при чтении сцены примирения?</a:t>
            </a:r>
            <a:endParaRPr sz="3600" b="1" dirty="0">
              <a:solidFill>
                <a:srgbClr val="0070C0"/>
              </a:solidFill>
            </a:endParaRPr>
          </a:p>
          <a:p>
            <a: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6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7" name="Google Shape;5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51" y="2493150"/>
            <a:ext cx="2301900" cy="30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"/>
          <p:cNvSpPr/>
          <p:nvPr/>
        </p:nvSpPr>
        <p:spPr>
          <a:xfrm>
            <a:off x="1175650" y="1466356"/>
            <a:ext cx="9840600" cy="3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Чувства – противоречивые: облегчение – от того, что Монтекки и Капулетти помирились. </a:t>
            </a:r>
            <a:endParaRPr sz="32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Сожаление и досада – от того, что за долгожданный мир была заплачена </a:t>
            </a:r>
            <a:endParaRPr sz="3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такая высокая цена.</a:t>
            </a:r>
            <a:endParaRPr sz="3200" b="1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26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303" cy="70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27"/>
          <p:cNvSpPr/>
          <p:nvPr/>
        </p:nvSpPr>
        <p:spPr>
          <a:xfrm>
            <a:off x="1175709" y="400643"/>
            <a:ext cx="98406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Прочитайте два текста, сравните и прокомментируйте их, выбрав ключевые фразы в каждом из них.</a:t>
            </a:r>
            <a:endParaRPr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3200" b="1" i="0" u="none" strike="noStrike" cap="non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aphicFrame>
        <p:nvGraphicFramePr>
          <p:cNvPr id="551" name="Google Shape;551;p27"/>
          <p:cNvGraphicFramePr/>
          <p:nvPr/>
        </p:nvGraphicFramePr>
        <p:xfrm>
          <a:off x="1175638" y="2046398"/>
          <a:ext cx="9785575" cy="367495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978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«Трагедия “Ромео и Джульетта”, – писал  А.С. Пушкин, – хотя слогом своим совершенно отделяется от известных его приёмов, но она так явно входит в его драматическую систему и носит на себе так много следов вольной и широкой его кисти, что её должно почесть сочинением Шекспира. В ней отразилась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Италия, современная поэту, с её климатом, страстями, праздниками, негой, сонетами, с её роскошным языком, исполненным блеска и concetti  (итал. с блеском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выраженные тонкие мысли)».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49f141d1_0_9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4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gab49f141d1_0_9"/>
          <p:cNvSpPr/>
          <p:nvPr/>
        </p:nvSpPr>
        <p:spPr>
          <a:xfrm>
            <a:off x="936172" y="348343"/>
            <a:ext cx="9840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58" name="Google Shape;558;gab49f141d1_0_9"/>
          <p:cNvGraphicFramePr/>
          <p:nvPr/>
        </p:nvGraphicFramePr>
        <p:xfrm>
          <a:off x="1295325" y="694123"/>
          <a:ext cx="9601325" cy="44237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960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 «Для нас Шекспир не одно только громкое, яркое имя, которому поклоняются лишь изредка и издали: он сделался нашим достоянием , он вошёл в нашу кровь и плоть. Ступайте в театр, когда даются его пиэсы... ступайте в театр, пробегите все ряды собравшейся толпы, приглядитесь к лицам, прислушайтесь к суждениям – и вы убедитесь, что перед вашими глазами совершается живое, тесное общение поэта с его слушателями, что  каждому знакомы и дороги созданные им образы,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понятны и близки мудрые и правдивые слова, вытекшие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 сокровищницы его всеобъемлющей души!» – писал 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И.С. Тургенев.</a:t>
                      </a:r>
                      <a:endParaRPr sz="240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" name="Google Shape;564;p28"/>
          <p:cNvGraphicFramePr/>
          <p:nvPr>
            <p:extLst>
              <p:ext uri="{D42A27DB-BD31-4B8C-83A1-F6EECF244321}">
                <p14:modId xmlns:p14="http://schemas.microsoft.com/office/powerpoint/2010/main" val="1472026175"/>
              </p:ext>
            </p:extLst>
          </p:nvPr>
        </p:nvGraphicFramePr>
        <p:xfrm>
          <a:off x="1148357" y="1371898"/>
          <a:ext cx="9499725" cy="4683140"/>
        </p:xfrm>
        <a:graphic>
          <a:graphicData uri="http://schemas.openxmlformats.org/drawingml/2006/table">
            <a:tbl>
              <a:tblPr firstRow="1" bandRow="1">
                <a:tableStyleId>{E81B61EF-6AEB-4B52-9F3B-E46B4C7BC344}</a:tableStyleId>
              </a:tblPr>
              <a:tblGrid>
                <a:gridCol w="41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ym typeface="Tahoma"/>
                        </a:rPr>
                        <a:t>Цитата 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ym typeface="Tahoma"/>
                        </a:rPr>
                        <a:t>Комментарий 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ym typeface="Tahoma"/>
                        </a:rPr>
                        <a:t>1. «Трагедия “Ромео и Джульетта”...  так  явно входит в его драматическую систему и носит на себе так много следов вольной и широкой его кисти...»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ym typeface="Tahoma"/>
                        </a:rPr>
                        <a:t>Мастерство Шекспира-поэта</a:t>
                      </a:r>
                      <a:endParaRPr sz="220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ym typeface="Tahoma"/>
                        </a:rPr>
                        <a:t>Пушкин</a:t>
                      </a:r>
                      <a:r>
                        <a:rPr lang="ru-RU" sz="2200"/>
                        <a:t> </a:t>
                      </a:r>
                      <a:r>
                        <a:rPr lang="ru-RU" sz="2200">
                          <a:sym typeface="Tahoma"/>
                        </a:rPr>
                        <a:t>сравнивает с</a:t>
                      </a:r>
                      <a:endParaRPr sz="220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ym typeface="Tahoma"/>
                        </a:rPr>
                        <a:t>талантом живописца.</a:t>
                      </a:r>
                      <a:endParaRPr sz="22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ym typeface="Tahoma"/>
                        </a:rPr>
                        <a:t>Также Пушкин подчёркивает </a:t>
                      </a:r>
                      <a:endParaRPr sz="22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ym typeface="Tahoma"/>
                        </a:rPr>
                        <a:t>авторский стиль</a:t>
                      </a:r>
                      <a:endParaRPr sz="220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>
                          <a:sym typeface="Tahoma"/>
                        </a:rPr>
                        <a:t>Шекспира-драматурга.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ru-RU" sz="2200">
                          <a:sym typeface="Tahoma"/>
                        </a:rPr>
                        <a:t>2. «... каждому знакомы и дороги созданные им образы, понятны и близки мудрые и правдивые слова, вытекшие из сокровищницы его всеобъемлющей  души!»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 dirty="0">
                          <a:sym typeface="Tahoma"/>
                        </a:rPr>
                        <a:t>Я согласен (-на) со словами</a:t>
                      </a:r>
                      <a:endParaRPr sz="2200" dirty="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 dirty="0">
                          <a:sym typeface="Tahoma"/>
                        </a:rPr>
                        <a:t>Тургенева, потому что</a:t>
                      </a:r>
                      <a:endParaRPr sz="2200" dirty="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 dirty="0">
                          <a:sym typeface="Tahoma"/>
                        </a:rPr>
                        <a:t>невозможно оставаться</a:t>
                      </a:r>
                      <a:endParaRPr sz="2200" dirty="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 dirty="0">
                          <a:sym typeface="Tahoma"/>
                        </a:rPr>
                        <a:t>равнодушным к искренним</a:t>
                      </a:r>
                      <a:endParaRPr sz="2200" dirty="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 dirty="0">
                          <a:sym typeface="Tahoma"/>
                        </a:rPr>
                        <a:t>образам шекспировских героев;</a:t>
                      </a:r>
                      <a:endParaRPr sz="2200" dirty="0"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 Condensed"/>
                        <a:buNone/>
                      </a:pPr>
                      <a:r>
                        <a:rPr lang="ru-RU" sz="2200" dirty="0">
                          <a:sym typeface="Tahoma"/>
                        </a:rPr>
                        <a:t>их чувства проникают в душу.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5" name="Google Shape;565;p28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2" name="Google Shape;572;p2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3" name="Google Shape;573;p29"/>
          <p:cNvSpPr/>
          <p:nvPr/>
        </p:nvSpPr>
        <p:spPr>
          <a:xfrm>
            <a:off x="0" y="1066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4" name="Google Shape;574;p2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5" name="Google Shape;575;p29"/>
          <p:cNvSpPr/>
          <p:nvPr/>
        </p:nvSpPr>
        <p:spPr>
          <a:xfrm>
            <a:off x="1605650" y="457202"/>
            <a:ext cx="89808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ru-RU" sz="34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Прокомментируйте цитату, определив её основную мысль.</a:t>
            </a:r>
            <a:endParaRPr sz="34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76" name="Google Shape;576;p29"/>
          <p:cNvGraphicFramePr/>
          <p:nvPr>
            <p:extLst>
              <p:ext uri="{D42A27DB-BD31-4B8C-83A1-F6EECF244321}">
                <p14:modId xmlns:p14="http://schemas.microsoft.com/office/powerpoint/2010/main" val="3623930726"/>
              </p:ext>
            </p:extLst>
          </p:nvPr>
        </p:nvGraphicFramePr>
        <p:xfrm>
          <a:off x="1209954" y="1676398"/>
          <a:ext cx="9772100" cy="3870980"/>
        </p:xfrm>
        <a:graphic>
          <a:graphicData uri="http://schemas.openxmlformats.org/drawingml/2006/table">
            <a:tbl>
              <a:tblPr firstRow="1" bandRow="1">
                <a:tableStyleId>{E81B61EF-6AEB-4B52-9F3B-E46B4C7BC344}</a:tableStyleId>
              </a:tblPr>
              <a:tblGrid>
                <a:gridCol w="53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Цитата </a:t>
                      </a: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Комментарий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ym typeface="Tahoma"/>
                        </a:rPr>
                        <a:t>«Слишком было бы смело и странно отдать Шекспиру  решительное преимущество пред всеми поэтами человечества, как собственно поэту, но как драматург он и теперь остается без соперника, имя которого можно б было поставить подле его имени».</a:t>
                      </a:r>
                      <a:br>
                        <a:rPr lang="ru-RU" sz="2400" dirty="0">
                          <a:sym typeface="Tahoma"/>
                        </a:rPr>
                      </a:br>
                      <a:r>
                        <a:rPr lang="ru-RU" sz="2400" dirty="0">
                          <a:sym typeface="Tahoma"/>
                        </a:rPr>
                        <a:t>В. Белинский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/>
        </p:nvSpPr>
        <p:spPr>
          <a:xfrm>
            <a:off x="936171" y="2699657"/>
            <a:ext cx="85452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69" name="Google Shape;369;p4"/>
          <p:cNvGraphicFramePr/>
          <p:nvPr/>
        </p:nvGraphicFramePr>
        <p:xfrm>
          <a:off x="1023257" y="620487"/>
          <a:ext cx="10123725" cy="67056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2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0" name="Google Shape;370;p4"/>
          <p:cNvGraphicFramePr/>
          <p:nvPr/>
        </p:nvGraphicFramePr>
        <p:xfrm>
          <a:off x="1866890" y="4667084"/>
          <a:ext cx="8458200" cy="8534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Кадр из фильма Франко Дзефирелли </a:t>
                      </a:r>
                      <a:r>
                        <a:rPr lang="ru-RU" sz="28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«Ромео и Джульетта» (1968 г.)</a:t>
                      </a:r>
                      <a:endParaRPr sz="2800" b="1">
                        <a:solidFill>
                          <a:schemeClr val="accent1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1" name="Google Shape;371;p4"/>
          <p:cNvSpPr/>
          <p:nvPr/>
        </p:nvSpPr>
        <p:spPr>
          <a:xfrm>
            <a:off x="0" y="0"/>
            <a:ext cx="2199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" descr="C:\Users\Компьютер-8\Desktop\1_d_8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50" y="620475"/>
            <a:ext cx="5621100" cy="387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"/>
          <p:cNvSpPr txBox="1">
            <a:spLocks noGrp="1"/>
          </p:cNvSpPr>
          <p:nvPr>
            <p:ph type="ctrTitle"/>
          </p:nvPr>
        </p:nvSpPr>
        <p:spPr>
          <a:xfrm>
            <a:off x="914400" y="468085"/>
            <a:ext cx="9902303" cy="17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0" y="1066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0" y="1371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0" y="1676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0" y="1981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0" y="2286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0" y="2590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90" name="Google Shape;590;p30"/>
          <p:cNvGraphicFramePr/>
          <p:nvPr>
            <p:extLst>
              <p:ext uri="{D42A27DB-BD31-4B8C-83A1-F6EECF244321}">
                <p14:modId xmlns:p14="http://schemas.microsoft.com/office/powerpoint/2010/main" val="730987882"/>
              </p:ext>
            </p:extLst>
          </p:nvPr>
        </p:nvGraphicFramePr>
        <p:xfrm>
          <a:off x="1209954" y="1371598"/>
          <a:ext cx="9772100" cy="3870980"/>
        </p:xfrm>
        <a:graphic>
          <a:graphicData uri="http://schemas.openxmlformats.org/drawingml/2006/table">
            <a:tbl>
              <a:tblPr firstRow="1" bandRow="1">
                <a:tableStyleId>{E81B61EF-6AEB-4B52-9F3B-E46B4C7BC344}</a:tableStyleId>
              </a:tblPr>
              <a:tblGrid>
                <a:gridCol w="53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dirty="0">
                          <a:sym typeface="Tahoma"/>
                        </a:rPr>
                        <a:t>Цитата </a:t>
                      </a:r>
                      <a:endParaRPr sz="26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>
                          <a:sym typeface="Tahoma"/>
                        </a:rPr>
                        <a:t>Комментарий </a:t>
                      </a:r>
                      <a:endParaRPr sz="2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ym typeface="Tahoma"/>
                        </a:rPr>
                        <a:t>«Слишком было бы смело и странно отдать Шекспиру  решительное преимущество пред всеми поэтами человечества, как собственно поэту, но как драматург он и теперь остается без соперника, имя которого можно б было поставить подле его имени».</a:t>
                      </a:r>
                      <a:br>
                        <a:rPr lang="ru-RU" sz="2400" dirty="0">
                          <a:sym typeface="Tahoma"/>
                        </a:rPr>
                      </a:br>
                      <a:r>
                        <a:rPr lang="ru-RU" sz="2400" dirty="0">
                          <a:sym typeface="Tahoma"/>
                        </a:rPr>
                        <a:t>В. Белинский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ym typeface="Tahoma"/>
                        </a:rPr>
                        <a:t>Белинский сомневается в преимуществе Шекспира как поэта, но отдаёт ему пальму первенства как драматургу.</a:t>
                      </a:r>
                      <a:endParaRPr sz="24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1" name="Google Shape;591;p30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 txBox="1"/>
          <p:nvPr/>
        </p:nvSpPr>
        <p:spPr>
          <a:xfrm>
            <a:off x="1336200" y="1371779"/>
            <a:ext cx="8349300" cy="3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Закончите предложения:</a:t>
            </a:r>
            <a:endParaRPr sz="30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...</a:t>
            </a:r>
            <a:endParaRPr sz="3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Было интересно ...</a:t>
            </a:r>
            <a:endParaRPr sz="3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 понял (-а), что …</a:t>
            </a:r>
            <a:endParaRPr sz="3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00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Tahoma"/>
              <a:buAutoNum type="arabicPeriod"/>
            </a:pPr>
            <a:r>
              <a:rPr lang="ru-RU" sz="3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Теперь я могу ... </a:t>
            </a:r>
            <a:endParaRPr sz="30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8" name="Google Shape;598;p31"/>
          <p:cNvSpPr txBox="1"/>
          <p:nvPr/>
        </p:nvSpPr>
        <p:spPr>
          <a:xfrm>
            <a:off x="1336200" y="506650"/>
            <a:ext cx="95196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9" name="Google Shape;5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025" y="2167975"/>
            <a:ext cx="3441251" cy="34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2"/>
          <p:cNvSpPr txBox="1"/>
          <p:nvPr/>
        </p:nvSpPr>
        <p:spPr>
          <a:xfrm>
            <a:off x="1244225" y="1263075"/>
            <a:ext cx="86538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содержание и основную мысль трагедии Шекспира «Ромео и Джульетта», оценку его творчества авторитетными литераторами.</a:t>
            </a:r>
            <a:endParaRPr sz="26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Было интересно смотреть фрагменты кинофильма,  сравнивать тексты и прогнозировать действия героев.</a:t>
            </a:r>
            <a:endParaRPr sz="26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Я понял (-а), что, нарушая волю родителей, молодые люди боролись за свою любовь.</a:t>
            </a:r>
            <a:endParaRPr sz="26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Tahoma"/>
              <a:buAutoNum type="arabicPeriod"/>
            </a:pPr>
            <a:r>
              <a:rPr lang="ru-RU" sz="26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Теперь я могу определять элементы композиции литературного произведения. </a:t>
            </a:r>
            <a:endParaRPr sz="2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5" name="Google Shape;605;p32"/>
          <p:cNvSpPr txBox="1">
            <a:spLocks noGrp="1"/>
          </p:cNvSpPr>
          <p:nvPr>
            <p:ph type="ctrTitle"/>
          </p:nvPr>
        </p:nvSpPr>
        <p:spPr>
          <a:xfrm>
            <a:off x="2665866" y="512925"/>
            <a:ext cx="68604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12;p33"/>
          <p:cNvSpPr/>
          <p:nvPr/>
        </p:nvSpPr>
        <p:spPr>
          <a:xfrm>
            <a:off x="1355323" y="1260300"/>
            <a:ext cx="63318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познакомились с эпохой Ренессанса; с содержанием и основной мыслью трагедии Уильяма Шекспира «Ромео и Джульетта»;</a:t>
            </a:r>
            <a:endParaRPr sz="24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определили основную и детальную информацию сообщения; цель высказывания и отношение говорящего к событиям и героям, делая выводы;</a:t>
            </a:r>
            <a:endParaRPr dirty="0">
              <a:solidFill>
                <a:srgbClr val="434343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проанализировали драматическое произведение;</a:t>
            </a:r>
            <a:endParaRPr sz="24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закрепили сведения о композиции литературного произведения.</a:t>
            </a:r>
            <a:endParaRPr sz="24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83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34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88688" y="944541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44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"/>
          <p:cNvSpPr txBox="1"/>
          <p:nvPr/>
        </p:nvSpPr>
        <p:spPr>
          <a:xfrm>
            <a:off x="936171" y="2699657"/>
            <a:ext cx="85452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8" name="Google Shape;378;p5" descr="C:\Users\Компьютер-8\Desktop\d8e963556c5ddc552ec2440022c657821088a2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7132" y="769650"/>
            <a:ext cx="3784200" cy="242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79" name="Google Shape;379;p5" descr="C:\Users\Компьютер-8\Desktop\thumbnail430_140213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111" y="494700"/>
            <a:ext cx="2142600" cy="282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0" name="Google Shape;380;p5" descr="C:\Users\Компьютер-8\Desktop\full_size_1529042760-4073709e628cf2e09bf9433622822c8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299" y="3546925"/>
            <a:ext cx="3581400" cy="219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1" name="Google Shape;381;p5" descr="C:\Users\Компьютер-8\Desktop\unnamed (1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425" y="3390325"/>
            <a:ext cx="2090100" cy="235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2" name="Google Shape;382;p5" descr="C:\Users\Компьютер-8\Desktop\resiz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1500" y="769650"/>
            <a:ext cx="3320700" cy="242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/>
          <p:nvPr/>
        </p:nvSpPr>
        <p:spPr>
          <a:xfrm>
            <a:off x="9130351" y="0"/>
            <a:ext cx="30618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88" name="Google Shape;388;p6"/>
          <p:cNvGraphicFramePr/>
          <p:nvPr>
            <p:extLst>
              <p:ext uri="{D42A27DB-BD31-4B8C-83A1-F6EECF244321}">
                <p14:modId xmlns:p14="http://schemas.microsoft.com/office/powerpoint/2010/main" val="4210447138"/>
              </p:ext>
            </p:extLst>
          </p:nvPr>
        </p:nvGraphicFramePr>
        <p:xfrm>
          <a:off x="1073518" y="4608781"/>
          <a:ext cx="5986775" cy="10058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598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Первая страница «Метаморфоз» </a:t>
                      </a:r>
                      <a:endParaRPr sz="22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рукописи </a:t>
                      </a:r>
                      <a:r>
                        <a:rPr lang="ru-RU" sz="2200" b="1" u="none" strike="noStrike" cap="none" dirty="0" err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Ватиканской</a:t>
                      </a:r>
                      <a:r>
                        <a:rPr lang="ru-RU" sz="22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библиотеки, XV век.</a:t>
                      </a:r>
                      <a:endParaRPr sz="22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" name="Google Shape;389;p6" descr="C:\Users\Компьютер-8\Desktop\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676" y="557900"/>
            <a:ext cx="2690100" cy="264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9E7EE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390" name="Google Shape;390;p6"/>
          <p:cNvGraphicFramePr/>
          <p:nvPr/>
        </p:nvGraphicFramePr>
        <p:xfrm>
          <a:off x="1073524" y="613250"/>
          <a:ext cx="6612250" cy="316992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661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2600" b="1" u="none" strike="noStrike" cap="none" dirty="0" err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Метаморфо́зы</a:t>
                      </a:r>
                      <a:r>
                        <a:rPr lang="ru-RU" sz="2600" b="1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 </a:t>
                      </a:r>
                      <a:r>
                        <a:rPr lang="ru-RU" sz="2600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(лат. </a:t>
                      </a:r>
                      <a:r>
                        <a:rPr lang="ru-RU" sz="2600" i="1" u="none" strike="noStrike" cap="none" dirty="0" err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Metamorphoses</a:t>
                      </a:r>
                      <a:r>
                        <a:rPr lang="ru-RU" sz="2600" u="none" strike="noStrike" cap="none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букв. «превращения») </a:t>
                      </a:r>
                      <a:r>
                        <a:rPr lang="ru-RU" sz="26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поэма</a:t>
                      </a: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древнеримского</a:t>
                      </a: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поэта </a:t>
                      </a:r>
                      <a:r>
                        <a:rPr lang="ru-RU" sz="2600" u="none" strike="noStrike" cap="none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Публия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Овидия </a:t>
                      </a:r>
                      <a:r>
                        <a:rPr lang="ru-RU" sz="2600" u="none" strike="noStrike" cap="none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Назона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в пятнадцати книгах, в которой повествуется о различных метаморфозах-превращениях: людей в животны</a:t>
                      </a:r>
                      <a:r>
                        <a:rPr lang="ru-RU" sz="26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</a:t>
                      </a:r>
                      <a:r>
                        <a:rPr lang="ru-RU" sz="2600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растения, созвездия и камни, и т. п.</a:t>
                      </a:r>
                      <a:endParaRPr sz="2600" dirty="0">
                        <a:solidFill>
                          <a:srgbClr val="434343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1" name="Google Shape;391;p6"/>
          <p:cNvPicPr preferRelativeResize="0"/>
          <p:nvPr/>
        </p:nvPicPr>
        <p:blipFill rotWithShape="1">
          <a:blip r:embed="rId4">
            <a:alphaModFix/>
          </a:blip>
          <a:srcRect r="8079" b="4861"/>
          <a:stretch/>
        </p:blipFill>
        <p:spPr>
          <a:xfrm>
            <a:off x="7685775" y="2816650"/>
            <a:ext cx="1834500" cy="3069600"/>
          </a:xfrm>
          <a:prstGeom prst="roundRect">
            <a:avLst>
              <a:gd name="adj" fmla="val 67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7"/>
          <p:cNvGraphicFramePr/>
          <p:nvPr/>
        </p:nvGraphicFramePr>
        <p:xfrm>
          <a:off x="1182979" y="553875"/>
          <a:ext cx="9826025" cy="14630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98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Слово </a:t>
                      </a:r>
                      <a:r>
                        <a:rPr lang="ru-RU" sz="2400" b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«ренессанс»</a:t>
                      </a:r>
                      <a:r>
                        <a:rPr lang="ru-RU" sz="24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означает </a:t>
                      </a:r>
                      <a:r>
                        <a:rPr lang="ru-RU" sz="2400" b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«возрождение».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Так назвали период небывалого расцвета изобразительного искусства, литературы, архитектуры и науки в Европе XV</a:t>
                      </a: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XVI веков</a:t>
                      </a:r>
                      <a:r>
                        <a:rPr lang="ru-RU" sz="24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связи с возрождением интереса к античному искусству.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7" name="Google Shape;397;p7" descr="C:\Users\Компьютер-8\Desktop\RAFAEL_-_Madonna_Sixtina_(Gemäldegalerie_Alter_Meister,_Dresden,_1513-14._Óleo_sobre_lienzo,_265_x_196_cm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138" y="3011150"/>
            <a:ext cx="2127600" cy="287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8" name="Google Shape;398;p7" descr="C:\Users\Компьютер-8\Desktop\0170631f581e4e3cb137b56562a2d6bf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4488" y="3011175"/>
            <a:ext cx="2127600" cy="287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9" name="Google Shape;399;p7" descr="C:\Users\Компьютер-8\Desktop\Статуя-Моисея-870x480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4411" y="2372499"/>
            <a:ext cx="3824400" cy="211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00" name="Google Shape;400;p7"/>
          <p:cNvSpPr/>
          <p:nvPr/>
        </p:nvSpPr>
        <p:spPr>
          <a:xfrm>
            <a:off x="1312850" y="2205900"/>
            <a:ext cx="260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Рафаэль </a:t>
            </a:r>
            <a:endParaRPr sz="2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«Сикстинская мадонна» </a:t>
            </a:r>
            <a:endParaRPr sz="2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7518538" y="2321738"/>
            <a:ext cx="35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Леонардо да Винчи «Мона Лиза» </a:t>
            </a:r>
            <a:endParaRPr sz="20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02" name="Google Shape;402;p7"/>
          <p:cNvGraphicFramePr/>
          <p:nvPr/>
        </p:nvGraphicFramePr>
        <p:xfrm>
          <a:off x="4186793" y="4624546"/>
          <a:ext cx="3559625" cy="60960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35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Микеланджело «Моисей»</a:t>
                      </a:r>
                      <a:endParaRPr sz="2000" b="1">
                        <a:solidFill>
                          <a:schemeClr val="accent1"/>
                        </a:solidFill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100" y="761989"/>
            <a:ext cx="2199325" cy="23131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8"/>
          <p:cNvGraphicFramePr/>
          <p:nvPr>
            <p:extLst>
              <p:ext uri="{D42A27DB-BD31-4B8C-83A1-F6EECF244321}">
                <p14:modId xmlns:p14="http://schemas.microsoft.com/office/powerpoint/2010/main" val="3515342886"/>
              </p:ext>
            </p:extLst>
          </p:nvPr>
        </p:nvGraphicFramePr>
        <p:xfrm>
          <a:off x="1039588" y="611139"/>
          <a:ext cx="10112825" cy="5486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Теория литературы</a:t>
                      </a:r>
                      <a:endParaRPr sz="36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" name="Google Shape;409;p8"/>
          <p:cNvSpPr/>
          <p:nvPr/>
        </p:nvSpPr>
        <p:spPr>
          <a:xfrm>
            <a:off x="1198825" y="1266550"/>
            <a:ext cx="84129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6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Композиция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построение художественного произведени</a:t>
            </a: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расположение его частей в определённой последовательности. </a:t>
            </a:r>
            <a:endParaRPr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Структура композиции литературного произведения.</a:t>
            </a:r>
            <a:endParaRPr sz="2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endParaRPr sz="2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Экспозиция (пролог)</a:t>
            </a:r>
            <a:r>
              <a:rPr lang="ru-RU" sz="2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вступительный текст, открывающий произведение, предваряющий основную историю. </a:t>
            </a:r>
            <a:endParaRPr sz="2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Завязка</a:t>
            </a:r>
            <a:r>
              <a:rPr lang="ru-RU" sz="2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это событие, которое становится началом действия. </a:t>
            </a:r>
            <a:endParaRPr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6" name="Google Shape;416;p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1234475" y="1494425"/>
            <a:ext cx="8453400" cy="3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Развитие действия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события, совершаемые героями после завязки и предшествующие кульминации.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Кульминация</a:t>
            </a:r>
            <a:r>
              <a:rPr lang="ru-RU" sz="2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(от латинского culmen – вершина) – наивысшая точка напряжения в развитии действия. Это высшая точка конфликта, когда противоречие достигает наибольшего предела и выражается в особенно острой форме. </a:t>
            </a:r>
            <a:endParaRPr sz="2600"/>
          </a:p>
        </p:txBody>
      </p:sp>
      <p:graphicFrame>
        <p:nvGraphicFramePr>
          <p:cNvPr id="418" name="Google Shape;418;p9"/>
          <p:cNvGraphicFramePr/>
          <p:nvPr>
            <p:extLst>
              <p:ext uri="{D42A27DB-BD31-4B8C-83A1-F6EECF244321}">
                <p14:modId xmlns:p14="http://schemas.microsoft.com/office/powerpoint/2010/main" val="3973716019"/>
              </p:ext>
            </p:extLst>
          </p:nvPr>
        </p:nvGraphicFramePr>
        <p:xfrm>
          <a:off x="1039588" y="611139"/>
          <a:ext cx="10112825" cy="5486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Теория литературы</a:t>
                      </a:r>
                      <a:endParaRPr sz="36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" name="Google Shape;41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100" y="761989"/>
            <a:ext cx="2199325" cy="231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100" y="761989"/>
            <a:ext cx="2199325" cy="231319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0"/>
          <p:cNvSpPr/>
          <p:nvPr/>
        </p:nvSpPr>
        <p:spPr>
          <a:xfrm>
            <a:off x="1206675" y="1446500"/>
            <a:ext cx="7746300" cy="3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Развязка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исход конфликта. Это итоговый момент в создании художественного конфликта. Развязка всегда прямо связана с действием и как бы ставит окончательную смысловую точку в повествовании.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ahoma"/>
              <a:buChar char="•"/>
            </a:pPr>
            <a:r>
              <a:rPr lang="ru-RU" sz="26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Эпилог (послесловие)</a:t>
            </a: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всегда заключает, закрывает произведение. В эпилоге рассказывается о дальнейшей судьбе героев. 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60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26" name="Google Shape;426;p10"/>
          <p:cNvGraphicFramePr/>
          <p:nvPr>
            <p:extLst>
              <p:ext uri="{D42A27DB-BD31-4B8C-83A1-F6EECF244321}">
                <p14:modId xmlns:p14="http://schemas.microsoft.com/office/powerpoint/2010/main" val="1788779584"/>
              </p:ext>
            </p:extLst>
          </p:nvPr>
        </p:nvGraphicFramePr>
        <p:xfrm>
          <a:off x="1039588" y="611139"/>
          <a:ext cx="10112825" cy="548640"/>
        </p:xfrm>
        <a:graphic>
          <a:graphicData uri="http://schemas.openxmlformats.org/drawingml/2006/table">
            <a:tbl>
              <a:tblPr>
                <a:noFill/>
                <a:tableStyleId>{E81B61EF-6AEB-4B52-9F3B-E46B4C7BC344}</a:tableStyleId>
              </a:tblPr>
              <a:tblGrid>
                <a:gridCol w="101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Теория литературы</a:t>
                      </a:r>
                      <a:endParaRPr sz="3600" b="1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Широкоэкранный</PresentationFormat>
  <Paragraphs>211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Century Gothic</vt:lpstr>
      <vt:lpstr>Source Sans Pro</vt:lpstr>
      <vt:lpstr>Open Sans</vt:lpstr>
      <vt:lpstr>Roboto Condensed</vt:lpstr>
      <vt:lpstr>Arial</vt:lpstr>
      <vt:lpstr>Tahoma</vt:lpstr>
      <vt:lpstr>Comfortaa</vt:lpstr>
      <vt:lpstr>Times New Roman</vt:lpstr>
      <vt:lpstr>Calibri</vt:lpstr>
      <vt:lpstr>Office Theme</vt:lpstr>
      <vt:lpstr>Презентация PowerPoint</vt:lpstr>
      <vt:lpstr>Сегодня на уроке: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Монологи и диалоги; поступки и отзывы о них других героев; авторские ремарки – пояснения автора к тексту, касающиеся обстановки, поведения действующих лиц, их внешнего вида.</vt:lpstr>
      <vt:lpstr>Презентация PowerPoint</vt:lpstr>
      <vt:lpstr>Диалог с учителем</vt:lpstr>
      <vt:lpstr>Примерные ответы</vt:lpstr>
      <vt:lpstr>             </vt:lpstr>
      <vt:lpstr>Предположения учащихся      </vt:lpstr>
      <vt:lpstr>Презентация PowerPoint</vt:lpstr>
      <vt:lpstr>Презентация PowerPoint</vt:lpstr>
      <vt:lpstr>Предположения учащихся      </vt:lpstr>
      <vt:lpstr>           </vt:lpstr>
      <vt:lpstr>Презентация PowerPoint</vt:lpstr>
      <vt:lpstr>Примерный ответ</vt:lpstr>
      <vt:lpstr>       </vt:lpstr>
      <vt:lpstr>       </vt:lpstr>
      <vt:lpstr>Примерные ответы</vt:lpstr>
      <vt:lpstr>Презентация PowerPoint</vt:lpstr>
      <vt:lpstr>           </vt:lpstr>
      <vt:lpstr>Презентация PowerPoint</vt:lpstr>
      <vt:lpstr>Примерные ответы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2</cp:revision>
  <dcterms:created xsi:type="dcterms:W3CDTF">2017-01-10T11:09:36Z</dcterms:created>
  <dcterms:modified xsi:type="dcterms:W3CDTF">2024-12-13T13:37:43Z</dcterms:modified>
</cp:coreProperties>
</file>