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1" r:id="rId33"/>
    <p:sldId id="292" r:id="rId34"/>
  </p:sldIdLst>
  <p:sldSz cx="12192000" cy="6858000"/>
  <p:notesSz cx="6858000" cy="9144000"/>
  <p:embeddedFontLs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Source Sans Pro" panose="020B0604020202020204" charset="0"/>
      <p:regular r:id="rId40"/>
      <p:bold r:id="rId41"/>
      <p:italic r:id="rId42"/>
      <p:boldItalic r:id="rId43"/>
    </p:embeddedFont>
    <p:embeddedFont>
      <p:font typeface="Roboto Condensed" panose="020B0604020202020204" charset="0"/>
      <p:regular r:id="rId44"/>
      <p:bold r:id="rId45"/>
      <p:italic r:id="rId46"/>
      <p:boldItalic r:id="rId47"/>
    </p:embeddedFont>
    <p:embeddedFont>
      <p:font typeface="Tahoma" panose="020B0604030504040204" pitchFamily="34" charset="0"/>
      <p:regular r:id="rId48"/>
      <p:bold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708">
          <p15:clr>
            <a:srgbClr val="A4A3A4"/>
          </p15:clr>
        </p15:guide>
        <p15:guide id="2" pos="6103">
          <p15:clr>
            <a:srgbClr val="A4A3A4"/>
          </p15:clr>
        </p15:guide>
        <p15:guide id="3" pos="582">
          <p15:clr>
            <a:srgbClr val="9AA0A6"/>
          </p15:clr>
        </p15:guide>
        <p15:guide id="4" orient="horz" pos="267">
          <p15:clr>
            <a:srgbClr val="9AA0A6"/>
          </p15:clr>
        </p15:guide>
        <p15:guide id="5" pos="7101">
          <p15:clr>
            <a:srgbClr val="9AA0A6"/>
          </p15:clr>
        </p15:guide>
        <p15:guide id="6" orient="horz" pos="2234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hWyQPCtaeaLRoYJChPj79vDVA1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1B61EF-6AEB-4B52-9F3B-E46B4C7BC344}">
  <a:tblStyle styleId="{E81B61EF-6AEB-4B52-9F3B-E46B4C7BC3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5FDEDDF-4860-44FA-A970-B881DA20BB43}" styleName="Table_1">
    <a:wholeTbl>
      <a:tcTxStyle b="off" i="off">
        <a:font>
          <a:latin typeface="Source Sans Pro"/>
          <a:ea typeface="Source Sans Pro"/>
          <a:cs typeface="Source Sans P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7EE"/>
          </a:solidFill>
        </a:fill>
      </a:tcStyle>
    </a:wholeTbl>
    <a:band1H>
      <a:tcTxStyle/>
      <a:tcStyle>
        <a:tcBdr/>
        <a:fill>
          <a:solidFill>
            <a:srgbClr val="D0CCD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CCD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3708"/>
        <p:guide pos="6103"/>
        <p:guide pos="582"/>
        <p:guide orient="horz" pos="267"/>
        <p:guide pos="7101"/>
        <p:guide orient="horz" pos="22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14197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2" name="Google Shape;49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ab49f141d1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gab49f141d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1" name="Google Shape;56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5"/>
          <p:cNvSpPr txBox="1">
            <a:spLocks noGrp="1"/>
          </p:cNvSpPr>
          <p:nvPr>
            <p:ph type="ctrTitle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6"/>
          <p:cNvSpPr txBox="1">
            <a:spLocks noGrp="1"/>
          </p:cNvSpPr>
          <p:nvPr>
            <p:ph type="ctrTitle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6"/>
          <p:cNvSpPr>
            <a:spLocks noGrp="1"/>
          </p:cNvSpPr>
          <p:nvPr>
            <p:ph type="pic" idx="2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7"/>
          <p:cNvSpPr>
            <a:spLocks noGrp="1"/>
          </p:cNvSpPr>
          <p:nvPr>
            <p:ph type="pic" idx="2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" name="Google Shape;41;p47"/>
          <p:cNvSpPr>
            <a:spLocks noGrp="1"/>
          </p:cNvSpPr>
          <p:nvPr>
            <p:ph type="pic" idx="3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ctrTitle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8"/>
          <p:cNvSpPr>
            <a:spLocks noGrp="1"/>
          </p:cNvSpPr>
          <p:nvPr>
            <p:ph type="pic" idx="2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5" name="Google Shape;45;p48"/>
          <p:cNvSpPr txBox="1">
            <a:spLocks noGrp="1"/>
          </p:cNvSpPr>
          <p:nvPr>
            <p:ph type="ctrTitle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8"/>
          <p:cNvSpPr>
            <a:spLocks noGrp="1"/>
          </p:cNvSpPr>
          <p:nvPr>
            <p:ph type="pic" idx="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Google Shape;47;p48"/>
          <p:cNvSpPr>
            <a:spLocks noGrp="1"/>
          </p:cNvSpPr>
          <p:nvPr>
            <p:ph type="pic" idx="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9"/>
          <p:cNvSpPr>
            <a:spLocks noGrp="1"/>
          </p:cNvSpPr>
          <p:nvPr>
            <p:ph type="pic" idx="2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Google Shape;50;p49"/>
          <p:cNvSpPr txBox="1">
            <a:spLocks noGrp="1"/>
          </p:cNvSpPr>
          <p:nvPr>
            <p:ph type="ctrTitle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0"/>
          <p:cNvSpPr>
            <a:spLocks noGrp="1"/>
          </p:cNvSpPr>
          <p:nvPr>
            <p:ph type="pic" idx="2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Google Shape;53;p50"/>
          <p:cNvSpPr>
            <a:spLocks noGrp="1"/>
          </p:cNvSpPr>
          <p:nvPr>
            <p:ph type="pic" idx="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4" name="Google Shape;54;p50"/>
          <p:cNvSpPr txBox="1">
            <a:spLocks noGrp="1"/>
          </p:cNvSpPr>
          <p:nvPr>
            <p:ph type="ctrTitle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1"/>
          <p:cNvSpPr>
            <a:spLocks noGrp="1"/>
          </p:cNvSpPr>
          <p:nvPr>
            <p:ph type="pic" idx="2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Google Shape;57;p51"/>
          <p:cNvSpPr txBox="1">
            <a:spLocks noGrp="1"/>
          </p:cNvSpPr>
          <p:nvPr>
            <p:ph type="ctrTitle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1"/>
          <p:cNvSpPr>
            <a:spLocks noGrp="1"/>
          </p:cNvSpPr>
          <p:nvPr>
            <p:ph type="pic" idx="3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Google Shape;59;p51"/>
          <p:cNvSpPr>
            <a:spLocks noGrp="1"/>
          </p:cNvSpPr>
          <p:nvPr>
            <p:ph type="pic" idx="4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2"/>
          <p:cNvSpPr>
            <a:spLocks noGrp="1"/>
          </p:cNvSpPr>
          <p:nvPr>
            <p:ph type="pic" idx="2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Google Shape;62;p52"/>
          <p:cNvSpPr>
            <a:spLocks noGrp="1"/>
          </p:cNvSpPr>
          <p:nvPr>
            <p:ph type="pic" idx="3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Google Shape;63;p52"/>
          <p:cNvSpPr txBox="1">
            <a:spLocks noGrp="1"/>
          </p:cNvSpPr>
          <p:nvPr>
            <p:ph type="ctrTitle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3"/>
          <p:cNvSpPr txBox="1">
            <a:spLocks noGrp="1"/>
          </p:cNvSpPr>
          <p:nvPr>
            <p:ph type="ctrTitle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3"/>
          <p:cNvSpPr>
            <a:spLocks noGrp="1"/>
          </p:cNvSpPr>
          <p:nvPr>
            <p:ph type="pic" idx="2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4"/>
          <p:cNvSpPr txBox="1">
            <a:spLocks noGrp="1"/>
          </p:cNvSpPr>
          <p:nvPr>
            <p:ph type="ctrTitle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7"/>
          <p:cNvSpPr txBox="1">
            <a:spLocks noGrp="1"/>
          </p:cNvSpPr>
          <p:nvPr>
            <p:ph type="ctrTitle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5"/>
          <p:cNvSpPr txBox="1">
            <a:spLocks noGrp="1"/>
          </p:cNvSpPr>
          <p:nvPr>
            <p:ph type="ctrTitle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6"/>
          <p:cNvSpPr txBox="1">
            <a:spLocks noGrp="1"/>
          </p:cNvSpPr>
          <p:nvPr>
            <p:ph type="ctrTitle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7"/>
          <p:cNvSpPr txBox="1">
            <a:spLocks noGrp="1"/>
          </p:cNvSpPr>
          <p:nvPr>
            <p:ph type="ctrTitle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8"/>
          <p:cNvSpPr txBox="1">
            <a:spLocks noGrp="1"/>
          </p:cNvSpPr>
          <p:nvPr>
            <p:ph type="ctrTitle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9"/>
          <p:cNvSpPr>
            <a:spLocks noGrp="1"/>
          </p:cNvSpPr>
          <p:nvPr>
            <p:ph type="pic" idx="2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9" name="Google Shape;79;p59"/>
          <p:cNvSpPr>
            <a:spLocks noGrp="1"/>
          </p:cNvSpPr>
          <p:nvPr>
            <p:ph type="pic" idx="3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0" name="Google Shape;80;p59"/>
          <p:cNvSpPr>
            <a:spLocks noGrp="1"/>
          </p:cNvSpPr>
          <p:nvPr>
            <p:ph type="pic" idx="4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1" name="Google Shape;81;p59"/>
          <p:cNvSpPr>
            <a:spLocks noGrp="1"/>
          </p:cNvSpPr>
          <p:nvPr>
            <p:ph type="pic" idx="5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Google Shape;82;p59"/>
          <p:cNvSpPr txBox="1">
            <a:spLocks noGrp="1"/>
          </p:cNvSpPr>
          <p:nvPr>
            <p:ph type="ctrTitle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0"/>
          <p:cNvSpPr txBox="1">
            <a:spLocks noGrp="1"/>
          </p:cNvSpPr>
          <p:nvPr>
            <p:ph type="ctrTitle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0"/>
          <p:cNvSpPr>
            <a:spLocks noGrp="1"/>
          </p:cNvSpPr>
          <p:nvPr>
            <p:ph type="pic" idx="2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Google Shape;86;p60"/>
          <p:cNvSpPr>
            <a:spLocks noGrp="1"/>
          </p:cNvSpPr>
          <p:nvPr>
            <p:ph type="pic" idx="3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Google Shape;87;p60"/>
          <p:cNvSpPr>
            <a:spLocks noGrp="1"/>
          </p:cNvSpPr>
          <p:nvPr>
            <p:ph type="pic" idx="4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1"/>
          <p:cNvSpPr>
            <a:spLocks noGrp="1"/>
          </p:cNvSpPr>
          <p:nvPr>
            <p:ph type="pic" idx="2"/>
          </p:nvPr>
        </p:nvSpPr>
        <p:spPr>
          <a:xfrm>
            <a:off x="-5450" y="0"/>
            <a:ext cx="537464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0" name="Google Shape;90;p61"/>
          <p:cNvSpPr txBox="1">
            <a:spLocks noGrp="1"/>
          </p:cNvSpPr>
          <p:nvPr>
            <p:ph type="ctrTitle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23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59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8"/>
          <p:cNvSpPr txBox="1">
            <a:spLocks noGrp="1"/>
          </p:cNvSpPr>
          <p:nvPr>
            <p:ph type="ctrTitle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0"/>
          <p:cNvSpPr txBox="1">
            <a:spLocks noGrp="1"/>
          </p:cNvSpPr>
          <p:nvPr>
            <p:ph type="ctrTitle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1"/>
          <p:cNvSpPr txBox="1">
            <a:spLocks noGrp="1"/>
          </p:cNvSpPr>
          <p:nvPr>
            <p:ph type="ctrTitle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2"/>
          <p:cNvSpPr txBox="1">
            <a:spLocks noGrp="1"/>
          </p:cNvSpPr>
          <p:nvPr>
            <p:ph type="ctrTitle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3"/>
          <p:cNvSpPr>
            <a:spLocks noGrp="1"/>
          </p:cNvSpPr>
          <p:nvPr>
            <p:ph type="pic" idx="2"/>
          </p:nvPr>
        </p:nvSpPr>
        <p:spPr>
          <a:xfrm>
            <a:off x="0" y="-15237"/>
            <a:ext cx="5419544" cy="68832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ctrTitle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4"/>
          <p:cNvSpPr>
            <a:spLocks noGrp="1"/>
          </p:cNvSpPr>
          <p:nvPr>
            <p:ph type="pic" idx="2"/>
          </p:nvPr>
        </p:nvSpPr>
        <p:spPr>
          <a:xfrm>
            <a:off x="0" y="-15237"/>
            <a:ext cx="5419544" cy="68832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ctrTitle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411782" y="5189215"/>
            <a:ext cx="925259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572871" y="5300084"/>
            <a:ext cx="895033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Google Shape;76;p1"/>
          <p:cNvSpPr>
            <a:spLocks noChangeArrowheads="1"/>
          </p:cNvSpPr>
          <p:nvPr/>
        </p:nvSpPr>
        <p:spPr bwMode="auto">
          <a:xfrm>
            <a:off x="1007435" y="3140968"/>
            <a:ext cx="10567373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lvl="0" algn="ctr"/>
            <a:r>
              <a:rPr lang="ru-RU" sz="2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«Нет повести печальнее на свете…»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язык и литература</a:t>
            </a: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. 9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1"/>
          <p:cNvSpPr txBox="1"/>
          <p:nvPr/>
        </p:nvSpPr>
        <p:spPr>
          <a:xfrm>
            <a:off x="1034143" y="468086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2" name="Google Shape;432;p11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3" name="Google Shape;433;p11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34" name="Google Shape;434;p11"/>
          <p:cNvGraphicFramePr/>
          <p:nvPr/>
        </p:nvGraphicFramePr>
        <p:xfrm>
          <a:off x="1599268" y="470850"/>
          <a:ext cx="7554775" cy="533400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755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«Две равно уважаемых семьи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 Вероне, где встречают нас событья,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Ведут междоусобные бои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 не хотят унять кровопролитья.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Друг друга любят дети главарей,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Но им судьба подстраивает козни,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 гибель их у гробовых дверей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Кладет конец непримиримой розни.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Их жизнь, любовь и смерть и, сверх того,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Мир их родителей на их могиле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два часа составят существо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Разыгрываемой пред вами были.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Помилостивей к слабостям пера —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Их сгладить постарается игра».</a:t>
                      </a:r>
                      <a:endParaRPr sz="2500" b="1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35" name="Google Shape;43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1393" y="652226"/>
            <a:ext cx="2733157" cy="2537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2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1" name="Google Shape;441;p12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42" name="Google Shape;442;p12"/>
          <p:cNvGraphicFramePr/>
          <p:nvPr/>
        </p:nvGraphicFramePr>
        <p:xfrm>
          <a:off x="1606306" y="855890"/>
          <a:ext cx="7484325" cy="2497328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74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342900" marR="0" lvl="0" indent="-469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3200"/>
                        <a:buFont typeface="Tahoma"/>
                        <a:buAutoNum type="arabicPeriod"/>
                      </a:pPr>
                      <a:r>
                        <a:rPr lang="ru-RU" sz="3200" b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Определите тему трагедии. </a:t>
                      </a:r>
                      <a:endParaRPr sz="3200" b="1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46990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3200"/>
                        <a:buFont typeface="Tahoma"/>
                        <a:buAutoNum type="arabicPeriod"/>
                      </a:pPr>
                      <a:r>
                        <a:rPr lang="ru-RU" sz="3200" b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Где происходит действие?  </a:t>
                      </a:r>
                      <a:endParaRPr sz="3200" b="1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46990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ts val="3200"/>
                        <a:buFont typeface="Tahoma"/>
                        <a:buAutoNum type="arabicPeriod"/>
                      </a:pPr>
                      <a:r>
                        <a:rPr lang="ru-RU" sz="3200" b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Что мы узнаем о жизни Вероны в самом начале произведения?  </a:t>
                      </a:r>
                      <a:endParaRPr sz="3200" b="1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3" name="Google Shape;44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7050" y="3546925"/>
            <a:ext cx="3348248" cy="241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3"/>
          <p:cNvSpPr txBox="1"/>
          <p:nvPr/>
        </p:nvSpPr>
        <p:spPr>
          <a:xfrm>
            <a:off x="1034143" y="468086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9" name="Google Shape;449;p13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0" name="Google Shape;450;p13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51" name="Google Shape;451;p13"/>
          <p:cNvGraphicFramePr/>
          <p:nvPr/>
        </p:nvGraphicFramePr>
        <p:xfrm>
          <a:off x="1106671" y="1281111"/>
          <a:ext cx="8913975" cy="4619879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891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2600" b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 Определите тему трагедии. </a:t>
                      </a:r>
                      <a:endParaRPr sz="2600" b="1">
                        <a:solidFill>
                          <a:schemeClr val="accent1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26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(Произведение о жестокости мира, о силе любви, </a:t>
                      </a:r>
                      <a:endParaRPr sz="26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26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о взрослении юных героев.)</a:t>
                      </a:r>
                      <a:endParaRPr sz="26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2600" b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 Где происходит действие?</a:t>
                      </a:r>
                      <a:r>
                        <a:rPr lang="ru-RU" sz="26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sz="2600" b="1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26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(В Италии, в Вероне и Мантуе.)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2600" b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3. Что мы узнаем о жизни Вероны в самом  </a:t>
                      </a:r>
                      <a:endParaRPr sz="2600" b="1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2600" b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начале произведения? </a:t>
                      </a:r>
                      <a:r>
                        <a:rPr lang="ru-RU" sz="26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sz="26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26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(Здесь многие годы длится вражда двух семейств,   </a:t>
                      </a:r>
                      <a:endParaRPr sz="26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26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причина её давно забыта, правителю Вероны и </a:t>
                      </a:r>
                      <a:endParaRPr sz="26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26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жителям эта вражда уже давно надоела, так как она </a:t>
                      </a:r>
                      <a:endParaRPr sz="26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26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приносит много бед и по-прежнему льёт кровь.)</a:t>
                      </a:r>
                      <a:endParaRPr sz="26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2" name="Google Shape;452;p13"/>
          <p:cNvSpPr/>
          <p:nvPr/>
        </p:nvSpPr>
        <p:spPr>
          <a:xfrm>
            <a:off x="2466757" y="498813"/>
            <a:ext cx="725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</a:t>
            </a:r>
            <a:endParaRPr sz="36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14" descr="C:\Users\Компьютер-8\Desktop\27114.jpg"/>
          <p:cNvPicPr preferRelativeResize="0"/>
          <p:nvPr/>
        </p:nvPicPr>
        <p:blipFill rotWithShape="1">
          <a:blip r:embed="rId3">
            <a:alphaModFix/>
          </a:blip>
          <a:srcRect b="9812"/>
          <a:stretch/>
        </p:blipFill>
        <p:spPr>
          <a:xfrm>
            <a:off x="1461125" y="1910075"/>
            <a:ext cx="2862900" cy="3873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458" name="Google Shape;458;p14"/>
          <p:cNvSpPr/>
          <p:nvPr/>
        </p:nvSpPr>
        <p:spPr>
          <a:xfrm>
            <a:off x="1774025" y="525925"/>
            <a:ext cx="87075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Завязкой пьесы</a:t>
            </a:r>
            <a:r>
              <a:rPr lang="ru-RU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является встреча Ромео и Джульетты на балу у Капулетти и зарождение любви.</a:t>
            </a:r>
            <a:endParaRPr sz="2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59" name="Google Shape;459;p14" descr="C:\Users\Компьютер-8\Desktop\Romeo-and-Juliet-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4651" y="1910076"/>
            <a:ext cx="5579100" cy="3873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5"/>
          <p:cNvSpPr txBox="1">
            <a:spLocks noGrp="1"/>
          </p:cNvSpPr>
          <p:nvPr>
            <p:ph type="ctrTitle"/>
          </p:nvPr>
        </p:nvSpPr>
        <p:spPr>
          <a:xfrm>
            <a:off x="1221346" y="854907"/>
            <a:ext cx="101127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ahoma"/>
              <a:buChar char="●"/>
            </a:pPr>
            <a:r>
              <a:rPr lang="ru-RU" sz="3000">
                <a:latin typeface="Tahoma"/>
                <a:ea typeface="Tahoma"/>
                <a:cs typeface="Tahoma"/>
                <a:sym typeface="Tahoma"/>
              </a:rPr>
              <a:t>Монологи и диалоги;</a:t>
            </a:r>
            <a:endParaRPr sz="3000">
              <a:latin typeface="Tahoma"/>
              <a:ea typeface="Tahoma"/>
              <a:cs typeface="Tahoma"/>
              <a:sym typeface="Tahoma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ahoma"/>
              <a:buChar char="●"/>
            </a:pPr>
            <a:r>
              <a:rPr lang="ru-RU" sz="3000">
                <a:latin typeface="Tahoma"/>
                <a:ea typeface="Tahoma"/>
                <a:cs typeface="Tahoma"/>
                <a:sym typeface="Tahoma"/>
              </a:rPr>
              <a:t>поступки и отзывы о них других героев;</a:t>
            </a:r>
            <a:endParaRPr sz="3000">
              <a:latin typeface="Tahoma"/>
              <a:ea typeface="Tahoma"/>
              <a:cs typeface="Tahoma"/>
              <a:sym typeface="Tahoma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ahoma"/>
              <a:buChar char="●"/>
            </a:pPr>
            <a:r>
              <a:rPr lang="ru-RU" sz="3000">
                <a:latin typeface="Tahoma"/>
                <a:ea typeface="Tahoma"/>
                <a:cs typeface="Tahoma"/>
                <a:sym typeface="Tahoma"/>
              </a:rPr>
              <a:t>авторские ремарки – пояснения автора к тексту, касающиеся обстановки, поведения действующих лиц, их внешнего вида.</a:t>
            </a:r>
            <a:endParaRPr sz="30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66" name="Google Shape;4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2626" y="3817950"/>
            <a:ext cx="4366724" cy="27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" name="Google Shape;472;p16"/>
          <p:cNvGraphicFramePr/>
          <p:nvPr/>
        </p:nvGraphicFramePr>
        <p:xfrm>
          <a:off x="1032400" y="687739"/>
          <a:ext cx="6495850" cy="480060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649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929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«Её сиянье факелы затмило. </a:t>
                      </a:r>
                      <a:endParaRPr sz="2400" b="1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Она, подобно яркому бериллу</a:t>
                      </a:r>
                      <a:endParaRPr sz="2400" b="1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ушах арапки, чересчур светла</a:t>
                      </a:r>
                      <a:endParaRPr sz="2400" b="1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Для мира безобразия и зла. </a:t>
                      </a:r>
                      <a:endParaRPr sz="2400" b="1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Как голубя среди вороньей стаи, </a:t>
                      </a:r>
                      <a:endParaRPr sz="2400" b="1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Ее вполне я сразу отличаю. </a:t>
                      </a:r>
                      <a:endParaRPr sz="2400" b="1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Я к ней пробьюсь и посмотрю в упор. </a:t>
                      </a:r>
                      <a:endParaRPr sz="2400" b="1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Любил ли я хоть раз до этих пор? </a:t>
                      </a:r>
                      <a:endParaRPr sz="2400" b="1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 нет, то были ложные богини. </a:t>
                      </a:r>
                      <a:endParaRPr sz="2400" b="1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Я  истинной красы не знал доныне».</a:t>
                      </a:r>
                      <a:endParaRPr sz="2400" b="1">
                        <a:solidFill>
                          <a:srgbClr val="434343"/>
                        </a:solidFill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73" name="Google Shape;473;p16" descr="C:\Users\Компьютер-8\Desktop\ac45db3e34c0d82d6bf29a66876022d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0106" y="1444694"/>
            <a:ext cx="3080700" cy="3842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474" name="Google Shape;474;p16"/>
          <p:cNvSpPr/>
          <p:nvPr/>
        </p:nvSpPr>
        <p:spPr>
          <a:xfrm>
            <a:off x="7148654" y="529413"/>
            <a:ext cx="396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Томас Фрэнсис Дикси «Джульетта»</a:t>
            </a: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7"/>
          <p:cNvSpPr txBox="1">
            <a:spLocks noGrp="1"/>
          </p:cNvSpPr>
          <p:nvPr>
            <p:ph type="ctrTitle"/>
          </p:nvPr>
        </p:nvSpPr>
        <p:spPr>
          <a:xfrm>
            <a:off x="2617053" y="533400"/>
            <a:ext cx="6860400" cy="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36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Диалог с учителем</a:t>
            </a:r>
            <a:endParaRPr sz="36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81" name="Google Shape;481;p17"/>
          <p:cNvGraphicFramePr/>
          <p:nvPr/>
        </p:nvGraphicFramePr>
        <p:xfrm>
          <a:off x="1312932" y="1378655"/>
          <a:ext cx="9566150" cy="3770750"/>
        </p:xfrm>
        <a:graphic>
          <a:graphicData uri="http://schemas.openxmlformats.org/drawingml/2006/table">
            <a:tbl>
              <a:tblPr firstRow="1" bandRow="1">
                <a:noFill/>
                <a:tableStyleId>{A5FDEDDF-4860-44FA-A970-B881DA20BB43}</a:tableStyleId>
              </a:tblPr>
              <a:tblGrid>
                <a:gridCol w="478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Вопросы </a:t>
                      </a:r>
                      <a:endParaRPr sz="260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Ответы </a:t>
                      </a:r>
                      <a:endParaRPr sz="260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 Какое впечатление произвела на него Джульетта? </a:t>
                      </a:r>
                      <a:endParaRPr sz="220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ahoma"/>
                        <a:buNone/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 О чём свидетельствуют     сравнения в этом монологе?</a:t>
                      </a:r>
                      <a:endParaRPr sz="220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4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3. Соответствует ли портрет Джульетты, созданный английским художником Дикси, описанию Ромео? </a:t>
                      </a:r>
                      <a:endParaRPr sz="220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8"/>
          <p:cNvSpPr txBox="1">
            <a:spLocks noGrp="1"/>
          </p:cNvSpPr>
          <p:nvPr>
            <p:ph type="ctrTitle"/>
          </p:nvPr>
        </p:nvSpPr>
        <p:spPr>
          <a:xfrm>
            <a:off x="2665866" y="512925"/>
            <a:ext cx="6860400" cy="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36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</a:t>
            </a:r>
            <a:endParaRPr sz="36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88" name="Google Shape;488;p18"/>
          <p:cNvGraphicFramePr/>
          <p:nvPr/>
        </p:nvGraphicFramePr>
        <p:xfrm>
          <a:off x="1186655" y="1329230"/>
          <a:ext cx="9725300" cy="4121915"/>
        </p:xfrm>
        <a:graphic>
          <a:graphicData uri="http://schemas.openxmlformats.org/drawingml/2006/table">
            <a:tbl>
              <a:tblPr firstRow="1" bandRow="1">
                <a:noFill/>
                <a:tableStyleId>{A5FDEDDF-4860-44FA-A970-B881DA20BB43}</a:tableStyleId>
              </a:tblPr>
              <a:tblGrid>
                <a:gridCol w="38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Вопросы </a:t>
                      </a:r>
                      <a:endParaRPr sz="260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Ответы </a:t>
                      </a:r>
                      <a:endParaRPr sz="260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 Какое впечатление произвела на него Джульетта? </a:t>
                      </a:r>
                      <a:endParaRPr sz="200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 Красота и грация юной Джульетты произвели сильное впечатление на Ромео. </a:t>
                      </a:r>
                      <a:endParaRPr sz="200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Он очарован ею.</a:t>
                      </a:r>
                      <a:endParaRPr sz="200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ahoma"/>
                        <a:buNone/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 О чём свидетельствуют     сравнения в этом монологе?</a:t>
                      </a:r>
                      <a:endParaRPr sz="200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 О поэтической натуре Ромео. Он</a:t>
                      </a:r>
                      <a:endParaRPr sz="200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сравнивает красоту Джульетты с </a:t>
                      </a:r>
                      <a:endParaRPr sz="200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сиянием драгоценных камней, </a:t>
                      </a:r>
                      <a:endParaRPr sz="200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называет девушку белой голубкой.</a:t>
                      </a:r>
                      <a:endParaRPr sz="200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3. Соответствует ли портрет Джульетты, созданный английским художником Дикси, описанию Ромео? </a:t>
                      </a:r>
                      <a:endParaRPr sz="200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3. Портрет Дикси соответствует </a:t>
                      </a:r>
                      <a:endParaRPr sz="200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описанию Ромео в полной мере. </a:t>
                      </a:r>
                      <a:endParaRPr sz="200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Художник удивительно точно передал  нежность и хрупкость Джульетты.</a:t>
                      </a:r>
                      <a:endParaRPr sz="200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89" name="Google Shape;48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3725" y="426675"/>
            <a:ext cx="836399" cy="83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9"/>
          <p:cNvSpPr txBox="1">
            <a:spLocks noGrp="1"/>
          </p:cNvSpPr>
          <p:nvPr>
            <p:ph type="ctrTitle"/>
          </p:nvPr>
        </p:nvSpPr>
        <p:spPr>
          <a:xfrm>
            <a:off x="973229" y="489857"/>
            <a:ext cx="9836286" cy="67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Condensed"/>
              <a:buNone/>
            </a:pPr>
            <a:r>
              <a:rPr lang="ru-RU" sz="3200"/>
              <a:t/>
            </a:r>
            <a:br>
              <a:rPr lang="ru-RU" sz="3200"/>
            </a:br>
            <a:r>
              <a:rPr lang="ru-RU" sz="3200"/>
              <a:t/>
            </a:r>
            <a:br>
              <a:rPr lang="ru-RU" sz="3200"/>
            </a:br>
            <a:r>
              <a:rPr lang="ru-RU" sz="3200"/>
              <a:t/>
            </a:r>
            <a:br>
              <a:rPr lang="ru-RU" sz="3200"/>
            </a:br>
            <a:r>
              <a:rPr lang="ru-RU" sz="3200"/>
              <a:t/>
            </a:r>
            <a:br>
              <a:rPr lang="ru-RU" sz="3200"/>
            </a:br>
            <a:r>
              <a:rPr lang="ru-RU" sz="2400"/>
              <a:t> 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3200"/>
              <a:t/>
            </a:r>
            <a:br>
              <a:rPr lang="ru-RU" sz="3200"/>
            </a:br>
            <a:r>
              <a:rPr lang="ru-RU" sz="3200"/>
              <a:t/>
            </a:r>
            <a:br>
              <a:rPr lang="ru-RU" sz="3200"/>
            </a:br>
            <a:r>
              <a:rPr lang="ru-RU" sz="3600"/>
              <a:t/>
            </a:r>
            <a:br>
              <a:rPr lang="ru-RU" sz="3600"/>
            </a:br>
            <a:endParaRPr sz="36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96" name="Google Shape;496;p19"/>
          <p:cNvGraphicFramePr/>
          <p:nvPr/>
        </p:nvGraphicFramePr>
        <p:xfrm>
          <a:off x="1120082" y="830932"/>
          <a:ext cx="5106900" cy="390144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510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53975" marR="20700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 b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Ромео и Джульетта решают вступить в брак, но делают это тайно.</a:t>
                      </a:r>
                      <a:r>
                        <a:rPr lang="ru-RU" sz="32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sz="32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53975" marR="20700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53975" marR="20700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Можно ли оправдать поступок молодых людей? Почему?</a:t>
                      </a:r>
                      <a:endParaRPr sz="3200" b="1">
                        <a:solidFill>
                          <a:srgbClr val="434343"/>
                        </a:solidFill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97" name="Google Shape;497;p19" descr="C:\Users\Компьютер-8\Desktop\images (2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971" y="718739"/>
            <a:ext cx="4953000" cy="326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0"/>
          <p:cNvSpPr txBox="1">
            <a:spLocks noGrp="1"/>
          </p:cNvSpPr>
          <p:nvPr>
            <p:ph type="ctrTitle"/>
          </p:nvPr>
        </p:nvSpPr>
        <p:spPr>
          <a:xfrm>
            <a:off x="1144800" y="581251"/>
            <a:ext cx="99024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ru-RU" sz="36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Предположения учащихся</a:t>
            </a:r>
            <a:br>
              <a:rPr lang="ru-RU" sz="36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3600">
                <a:solidFill>
                  <a:schemeClr val="accent1"/>
                </a:solidFill>
              </a:rPr>
              <a:t/>
            </a:r>
            <a:br>
              <a:rPr lang="ru-RU" sz="3600">
                <a:solidFill>
                  <a:schemeClr val="accent1"/>
                </a:solidFill>
              </a:rPr>
            </a:br>
            <a:r>
              <a:rPr lang="ru-RU" sz="3600">
                <a:solidFill>
                  <a:schemeClr val="accent1"/>
                </a:solidFill>
              </a:rPr>
              <a:t/>
            </a:r>
            <a:br>
              <a:rPr lang="ru-RU" sz="3600">
                <a:solidFill>
                  <a:schemeClr val="accent1"/>
                </a:solidFill>
              </a:rPr>
            </a:br>
            <a:r>
              <a:rPr lang="ru-RU" sz="3600">
                <a:solidFill>
                  <a:schemeClr val="accent1"/>
                </a:solidFill>
              </a:rPr>
              <a:t/>
            </a:r>
            <a:br>
              <a:rPr lang="ru-RU" sz="3600">
                <a:solidFill>
                  <a:schemeClr val="accent1"/>
                </a:solidFill>
              </a:rPr>
            </a:br>
            <a:r>
              <a:rPr lang="ru-RU" sz="3600">
                <a:solidFill>
                  <a:schemeClr val="accent1"/>
                </a:solidFill>
              </a:rPr>
              <a:t/>
            </a:r>
            <a:br>
              <a:rPr lang="ru-RU" sz="3600">
                <a:solidFill>
                  <a:schemeClr val="accent1"/>
                </a:solidFill>
              </a:rPr>
            </a:br>
            <a:r>
              <a:rPr lang="ru-RU" sz="3600">
                <a:solidFill>
                  <a:schemeClr val="accent1"/>
                </a:solidFill>
              </a:rPr>
              <a:t/>
            </a:r>
            <a:br>
              <a:rPr lang="ru-RU" sz="3600">
                <a:solidFill>
                  <a:schemeClr val="accent1"/>
                </a:solidFill>
              </a:rPr>
            </a:br>
            <a:endParaRPr sz="36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3" name="Google Shape;503;p20"/>
          <p:cNvSpPr/>
          <p:nvPr/>
        </p:nvSpPr>
        <p:spPr>
          <a:xfrm>
            <a:off x="1175650" y="1425382"/>
            <a:ext cx="9840600" cy="27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3975" marR="20700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Тайное венчание Ромео и Джульетты можно оправдать: они не видели иного выхода из ситуации. Мечта героев заключалась в простом желании быть вместе, быть счастливыми. </a:t>
            </a:r>
            <a:endParaRPr sz="3000" b="1">
              <a:solidFill>
                <a:srgbClr val="434343"/>
              </a:solidFill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endParaRPr sz="3000" b="1" i="0" u="none" strike="noStrike" cap="none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04" name="Google Shape;5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16925" y="3161672"/>
            <a:ext cx="3327775" cy="33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"/>
          <p:cNvSpPr txBox="1">
            <a:spLocks noGrp="1"/>
          </p:cNvSpPr>
          <p:nvPr>
            <p:ph type="ctrTitle"/>
          </p:nvPr>
        </p:nvSpPr>
        <p:spPr>
          <a:xfrm>
            <a:off x="1125625" y="697352"/>
            <a:ext cx="68604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ru-RU" sz="36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Сегодня на уроке:</a:t>
            </a:r>
            <a:endParaRPr sz="36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2" name="Google Shape;362;p3"/>
          <p:cNvSpPr/>
          <p:nvPr/>
        </p:nvSpPr>
        <p:spPr>
          <a:xfrm>
            <a:off x="1125625" y="1351500"/>
            <a:ext cx="6987000" cy="4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познакомитесь с эпохой Ренессанса; с содержанием и основной мыслью трагедии Уильяма Шекспира «Ромео и Джульетта»;</a:t>
            </a:r>
            <a:endParaRPr>
              <a:solidFill>
                <a:srgbClr val="434343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научитесь понимать основную и детальную информацию сообщения; цель высказывания и отношение говорящего к событиям и героям, делая выводы;</a:t>
            </a:r>
            <a:endParaRPr>
              <a:solidFill>
                <a:srgbClr val="434343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будете анализировать драматическое произведение;</a:t>
            </a:r>
            <a:endParaRPr>
              <a:solidFill>
                <a:srgbClr val="434343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закрепите сведения о композиции литературного произведения.</a:t>
            </a: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1"/>
          <p:cNvSpPr/>
          <p:nvPr/>
        </p:nvSpPr>
        <p:spPr>
          <a:xfrm>
            <a:off x="1074750" y="547050"/>
            <a:ext cx="10042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3975" marR="20700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Кульминацией</a:t>
            </a:r>
            <a:r>
              <a:rPr lang="ru-RU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пьесы является сцена в склепе, когда сначала Ромео, не дождавшись </a:t>
            </a:r>
            <a:r>
              <a:rPr lang="ru-RU" sz="2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«</a:t>
            </a:r>
            <a:r>
              <a:rPr lang="ru-RU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воскрешения</a:t>
            </a:r>
            <a:r>
              <a:rPr lang="ru-RU" sz="2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»</a:t>
            </a:r>
            <a:r>
              <a:rPr lang="ru-RU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Джульетты, принимает решение умереть, и следом за ним девушка, воскреснув слишком поздно, убивает себя. </a:t>
            </a:r>
            <a:endParaRPr sz="28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10" name="Google Shape;510;p21" descr="C:\Users\Компьютер-8\Desktop\unnamed (2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8195" y="2654011"/>
            <a:ext cx="5475600" cy="2884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2"/>
          <p:cNvSpPr/>
          <p:nvPr/>
        </p:nvSpPr>
        <p:spPr>
          <a:xfrm>
            <a:off x="1175700" y="611924"/>
            <a:ext cx="9840600" cy="3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 роковой ошибке (слуга Ромео сообщил</a:t>
            </a:r>
            <a:endParaRPr sz="3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ему о смерти Джульетты раньше,</a:t>
            </a:r>
            <a:r>
              <a:rPr lang="ru-RU" sz="3200" b="1"/>
              <a:t> </a:t>
            </a:r>
            <a:r>
              <a:rPr lang="ru-RU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чем</a:t>
            </a:r>
            <a:endParaRPr sz="3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пришло письмо монаха Лоренцо) жизнь</a:t>
            </a:r>
            <a:endParaRPr sz="3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влюблённых оборвалась.</a:t>
            </a:r>
            <a:endParaRPr sz="3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3200" b="1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Спрогнозируйте дальнейшие действия в</a:t>
            </a: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пьесе, не случись эта ошибка.</a:t>
            </a:r>
            <a:endParaRPr sz="3200" b="1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endParaRPr sz="32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3"/>
          <p:cNvSpPr/>
          <p:nvPr/>
        </p:nvSpPr>
        <p:spPr>
          <a:xfrm>
            <a:off x="1206514" y="1520893"/>
            <a:ext cx="9840600" cy="18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Возможно, им бы удалось остаться вместе в случае побега из города.</a:t>
            </a:r>
            <a:endParaRPr sz="30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Вражда Монтекки и Капулетти не дала бы им возможности пожениться</a:t>
            </a:r>
            <a:r>
              <a:rPr lang="ru-RU" sz="30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3000" b="1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endParaRPr sz="30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1" name="Google Shape;521;p23"/>
          <p:cNvSpPr txBox="1">
            <a:spLocks noGrp="1"/>
          </p:cNvSpPr>
          <p:nvPr>
            <p:ph type="ctrTitle"/>
          </p:nvPr>
        </p:nvSpPr>
        <p:spPr>
          <a:xfrm>
            <a:off x="1144800" y="581251"/>
            <a:ext cx="99024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ru-RU" sz="36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Предположения учащихся</a:t>
            </a:r>
            <a:br>
              <a:rPr lang="ru-RU" sz="36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3600">
                <a:solidFill>
                  <a:schemeClr val="accent1"/>
                </a:solidFill>
              </a:rPr>
              <a:t/>
            </a:r>
            <a:br>
              <a:rPr lang="ru-RU" sz="3600">
                <a:solidFill>
                  <a:schemeClr val="accent1"/>
                </a:solidFill>
              </a:rPr>
            </a:br>
            <a:r>
              <a:rPr lang="ru-RU" sz="3600">
                <a:solidFill>
                  <a:schemeClr val="accent1"/>
                </a:solidFill>
              </a:rPr>
              <a:t/>
            </a:r>
            <a:br>
              <a:rPr lang="ru-RU" sz="3600">
                <a:solidFill>
                  <a:schemeClr val="accent1"/>
                </a:solidFill>
              </a:rPr>
            </a:br>
            <a:r>
              <a:rPr lang="ru-RU" sz="3600">
                <a:solidFill>
                  <a:schemeClr val="accent1"/>
                </a:solidFill>
              </a:rPr>
              <a:t/>
            </a:r>
            <a:br>
              <a:rPr lang="ru-RU" sz="3600">
                <a:solidFill>
                  <a:schemeClr val="accent1"/>
                </a:solidFill>
              </a:rPr>
            </a:br>
            <a:r>
              <a:rPr lang="ru-RU" sz="3600">
                <a:solidFill>
                  <a:schemeClr val="accent1"/>
                </a:solidFill>
              </a:rPr>
              <a:t/>
            </a:r>
            <a:br>
              <a:rPr lang="ru-RU" sz="3600">
                <a:solidFill>
                  <a:schemeClr val="accent1"/>
                </a:solidFill>
              </a:rPr>
            </a:br>
            <a:r>
              <a:rPr lang="ru-RU" sz="3600">
                <a:solidFill>
                  <a:schemeClr val="accent1"/>
                </a:solidFill>
              </a:rPr>
              <a:t/>
            </a:r>
            <a:br>
              <a:rPr lang="ru-RU" sz="3600">
                <a:solidFill>
                  <a:schemeClr val="accent1"/>
                </a:solidFill>
              </a:rPr>
            </a:br>
            <a:endParaRPr sz="36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22" name="Google Shape;5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200" y="3684899"/>
            <a:ext cx="4023773" cy="204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4"/>
          <p:cNvSpPr txBox="1">
            <a:spLocks noGrp="1"/>
          </p:cNvSpPr>
          <p:nvPr>
            <p:ph type="ctrTitle"/>
          </p:nvPr>
        </p:nvSpPr>
        <p:spPr>
          <a:xfrm>
            <a:off x="914400" y="468085"/>
            <a:ext cx="9902303" cy="177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240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400">
                <a:latin typeface="Tahoma"/>
                <a:ea typeface="Tahoma"/>
                <a:cs typeface="Tahoma"/>
                <a:sym typeface="Tahoma"/>
              </a:rPr>
            </a:br>
            <a:r>
              <a:rPr lang="ru-RU" sz="2800"/>
              <a:t/>
            </a:r>
            <a:br>
              <a:rPr lang="ru-RU" sz="2800"/>
            </a:br>
            <a:r>
              <a:rPr lang="ru-RU" sz="2800"/>
              <a:t/>
            </a:r>
            <a:br>
              <a:rPr lang="ru-RU" sz="28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8" name="Google Shape;528;p24"/>
          <p:cNvSpPr/>
          <p:nvPr/>
        </p:nvSpPr>
        <p:spPr>
          <a:xfrm>
            <a:off x="1175700" y="489774"/>
            <a:ext cx="9840600" cy="11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sz="26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Развязкой</a:t>
            </a:r>
            <a:r>
              <a:rPr lang="ru-RU" sz="2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пьесы служит рассказ брата Лоренцо и примирение семей.</a:t>
            </a:r>
            <a:endParaRPr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Прочитайте диалог глав семей Капулетти и Монтекки.</a:t>
            </a:r>
            <a:endParaRPr sz="2600" b="1">
              <a:solidFill>
                <a:schemeClr val="accent1"/>
              </a:solidFill>
            </a:endParaRPr>
          </a:p>
          <a:p>
            <a: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endParaRPr sz="26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29" name="Google Shape;529;p24"/>
          <p:cNvGraphicFramePr/>
          <p:nvPr/>
        </p:nvGraphicFramePr>
        <p:xfrm>
          <a:off x="1175693" y="2013346"/>
          <a:ext cx="5873675" cy="402336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587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3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>
                          <a:solidFill>
                            <a:schemeClr val="accent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Капулетти:</a:t>
                      </a:r>
                      <a:endParaRPr sz="2200" b="1">
                        <a:solidFill>
                          <a:schemeClr val="accent4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Монтекки, руку дай тебе пожму.</a:t>
                      </a:r>
                      <a:endParaRPr sz="22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Лишь этим возмести мне вдовью долю</a:t>
                      </a:r>
                      <a:endParaRPr sz="22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Джульетты.</a:t>
                      </a:r>
                      <a:endParaRPr sz="22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solidFill>
                          <a:schemeClr val="accent4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>
                          <a:solidFill>
                            <a:schemeClr val="accent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Монтекки:</a:t>
                      </a:r>
                      <a:endParaRPr sz="2200" b="1">
                        <a:solidFill>
                          <a:schemeClr val="accent4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За неё я больше дам.</a:t>
                      </a:r>
                      <a:endParaRPr sz="22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Я памятник ей в золоте воздвигну.</a:t>
                      </a:r>
                      <a:endParaRPr sz="22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Пока Вероной город наш зовут,</a:t>
                      </a:r>
                      <a:endParaRPr sz="22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Стоять в нём будет лучшая из статуй</a:t>
                      </a:r>
                      <a:endParaRPr sz="22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Джульетты, верность сохранившей свято.</a:t>
                      </a:r>
                      <a:endParaRPr sz="22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sz="22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0025" marR="1100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0" name="Google Shape;530;p24"/>
          <p:cNvSpPr txBox="1"/>
          <p:nvPr/>
        </p:nvSpPr>
        <p:spPr>
          <a:xfrm>
            <a:off x="6978200" y="1937150"/>
            <a:ext cx="3838500" cy="13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Капулетти:</a:t>
            </a:r>
            <a:endParaRPr sz="2200" b="1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А рядом изваяньем золотым</a:t>
            </a:r>
            <a:endParaRPr sz="22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Ромео по достоинству почтим.</a:t>
            </a:r>
            <a:endParaRPr sz="22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31" name="Google Shape;5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4924" y="3288950"/>
            <a:ext cx="3922974" cy="26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5"/>
          <p:cNvSpPr/>
          <p:nvPr/>
        </p:nvSpPr>
        <p:spPr>
          <a:xfrm>
            <a:off x="1413600" y="958900"/>
            <a:ext cx="9364800" cy="15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Какие чувства вы испытали при чтении сцены примирения?</a:t>
            </a:r>
            <a:endParaRPr sz="3600" b="1">
              <a:solidFill>
                <a:schemeClr val="accent1"/>
              </a:solidFill>
            </a:endParaRPr>
          </a:p>
          <a:p>
            <a:pPr marL="457200" marR="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endParaRPr sz="36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37" name="Google Shape;5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5051" y="2493150"/>
            <a:ext cx="2301900" cy="306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6"/>
          <p:cNvSpPr/>
          <p:nvPr/>
        </p:nvSpPr>
        <p:spPr>
          <a:xfrm>
            <a:off x="1175650" y="1466356"/>
            <a:ext cx="9840600" cy="30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Чувства – противоречивые: облегчение – от того, что Монтекки и Капулетти помирились. </a:t>
            </a:r>
            <a:endParaRPr sz="32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Сожаление и досада – от того, что за долгожданный мир была заплачена </a:t>
            </a:r>
            <a:endParaRPr sz="3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такая высокая цена.</a:t>
            </a:r>
            <a:endParaRPr sz="3200" b="1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endParaRPr sz="32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3" name="Google Shape;543;p26"/>
          <p:cNvSpPr txBox="1">
            <a:spLocks noGrp="1"/>
          </p:cNvSpPr>
          <p:nvPr>
            <p:ph type="ctrTitle"/>
          </p:nvPr>
        </p:nvSpPr>
        <p:spPr>
          <a:xfrm>
            <a:off x="2665866" y="512925"/>
            <a:ext cx="6860400" cy="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36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Примерный ответ</a:t>
            </a:r>
            <a:endParaRPr sz="36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44" name="Google Shape;54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3725" y="426675"/>
            <a:ext cx="836399" cy="83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7"/>
          <p:cNvSpPr txBox="1">
            <a:spLocks noGrp="1"/>
          </p:cNvSpPr>
          <p:nvPr>
            <p:ph type="ctrTitle"/>
          </p:nvPr>
        </p:nvSpPr>
        <p:spPr>
          <a:xfrm>
            <a:off x="914400" y="468085"/>
            <a:ext cx="9902303" cy="70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0" name="Google Shape;550;p27"/>
          <p:cNvSpPr/>
          <p:nvPr/>
        </p:nvSpPr>
        <p:spPr>
          <a:xfrm>
            <a:off x="1175709" y="400643"/>
            <a:ext cx="9840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Прочитайте два текста, сравните и прокомментируйте их, выбрав ключевые фразы в каждом из них.</a:t>
            </a:r>
            <a:endParaRPr sz="3200" b="1">
              <a:solidFill>
                <a:schemeClr val="accent1"/>
              </a:solidFill>
            </a:endParaRPr>
          </a:p>
          <a:p>
            <a: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endParaRPr sz="32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51" name="Google Shape;551;p27"/>
          <p:cNvGraphicFramePr/>
          <p:nvPr/>
        </p:nvGraphicFramePr>
        <p:xfrm>
          <a:off x="1175638" y="2046398"/>
          <a:ext cx="9785575" cy="367495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978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 «Трагедия “Ромео и Джульетта”, – писал  А.С. Пушкин, – хотя слогом своим совершенно отделяется от известных его приёмов, но она так явно входит в его драматическую систему и носит на себе так много следов вольной и широкой его кисти, что её должно почесть сочинением Шекспира. В ней отразилась </a:t>
                      </a:r>
                      <a:endParaRPr sz="24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Италия, современная поэту, с её климатом, страстями, праздниками, негой, сонетами, с её роскошным языком, исполненным блеска и concetti  (итал. с блеском </a:t>
                      </a:r>
                      <a:endParaRPr sz="24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выраженные тонкие мысли)».</a:t>
                      </a:r>
                      <a:endParaRPr sz="2400">
                        <a:solidFill>
                          <a:srgbClr val="434343"/>
                        </a:solidFill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49f141d1_0_9"/>
          <p:cNvSpPr txBox="1">
            <a:spLocks noGrp="1"/>
          </p:cNvSpPr>
          <p:nvPr>
            <p:ph type="ctrTitle"/>
          </p:nvPr>
        </p:nvSpPr>
        <p:spPr>
          <a:xfrm>
            <a:off x="914400" y="468085"/>
            <a:ext cx="99024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7" name="Google Shape;557;gab49f141d1_0_9"/>
          <p:cNvSpPr/>
          <p:nvPr/>
        </p:nvSpPr>
        <p:spPr>
          <a:xfrm>
            <a:off x="936172" y="348343"/>
            <a:ext cx="9840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endParaRPr sz="20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58" name="Google Shape;558;gab49f141d1_0_9"/>
          <p:cNvGraphicFramePr/>
          <p:nvPr/>
        </p:nvGraphicFramePr>
        <p:xfrm>
          <a:off x="1295325" y="694123"/>
          <a:ext cx="9601325" cy="442370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960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2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  «Для нас Шекспир не одно только громкое, яркое имя, которому поклоняются лишь изредка и издали: он сделался нашим достоянием , он вошёл в нашу кровь и плоть. Ступайте в театр, когда даются его пиэсы... ступайте в театр, пробегите все ряды собравшейся толпы, приглядитесь к лицам, прислушайтесь к суждениям – и вы убедитесь, что перед вашими глазами совершается живое, тесное общение поэта с его слушателями, что  каждому знакомы и дороги созданные им образы, </a:t>
                      </a:r>
                      <a:endParaRPr sz="24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понятны и близки мудрые и правдивые слова, вытекшие </a:t>
                      </a:r>
                      <a:endParaRPr sz="24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из сокровищницы его всеобъемлющей души!» – писал </a:t>
                      </a:r>
                      <a:endParaRPr sz="24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И.С. Тургенев.</a:t>
                      </a:r>
                      <a:endParaRPr sz="2400">
                        <a:solidFill>
                          <a:srgbClr val="434343"/>
                        </a:solidFill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4" name="Google Shape;564;p28"/>
          <p:cNvGraphicFramePr/>
          <p:nvPr/>
        </p:nvGraphicFramePr>
        <p:xfrm>
          <a:off x="1184933" y="1176826"/>
          <a:ext cx="9499725" cy="4683140"/>
        </p:xfrm>
        <a:graphic>
          <a:graphicData uri="http://schemas.openxmlformats.org/drawingml/2006/table">
            <a:tbl>
              <a:tblPr firstRow="1" bandRow="1">
                <a:noFill/>
                <a:tableStyleId>{A5FDEDDF-4860-44FA-A970-B881DA20BB43}</a:tableStyleId>
              </a:tblPr>
              <a:tblGrid>
                <a:gridCol w="41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Цитата </a:t>
                      </a:r>
                      <a:endParaRPr sz="24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Комментарий </a:t>
                      </a:r>
                      <a:endParaRPr sz="24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1. 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«Трагедия </a:t>
                      </a:r>
                      <a:r>
                        <a:rPr lang="ru-RU" sz="2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“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Ромео и Джульетта</a:t>
                      </a:r>
                      <a:r>
                        <a:rPr lang="ru-RU" sz="2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”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...  так  явно входит в его драматическую систему и носит на себе так много следов вольной и широкой его кисти...»</a:t>
                      </a:r>
                      <a:endParaRPr sz="2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solidFill>
                      <a:srgbClr val="F5F2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Мастерство Шекспира-поэта</a:t>
                      </a:r>
                      <a:endParaRPr sz="2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Пушкин</a:t>
                      </a:r>
                      <a:r>
                        <a:rPr lang="ru-RU" sz="2200"/>
                        <a:t> 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сравнивает с</a:t>
                      </a:r>
                      <a:endParaRPr sz="2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талантом живописца.</a:t>
                      </a:r>
                      <a:endParaRPr sz="2200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Также Пушкин подчёркивает </a:t>
                      </a:r>
                      <a:endParaRPr sz="2200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авторский стиль</a:t>
                      </a:r>
                      <a:endParaRPr sz="2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Шекспира-драматурга.</a:t>
                      </a:r>
                      <a:endParaRPr sz="2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solidFill>
                      <a:srgbClr val="F5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4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ahoma"/>
                        <a:buNone/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 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«... каждому знакомы и дороги созданные им образы, понятны и близки мудрые и правдивые слова, вытекшие из сокровищницы его всеобъемлющей  души!»</a:t>
                      </a:r>
                      <a:endParaRPr sz="2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Я согласен (-на) со словами</a:t>
                      </a:r>
                      <a:endParaRPr sz="2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Тургенева, потому что</a:t>
                      </a:r>
                      <a:endParaRPr sz="2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невозможно оставаться</a:t>
                      </a:r>
                      <a:endParaRPr sz="2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равнодушным к искренним</a:t>
                      </a:r>
                      <a:endParaRPr sz="2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образам шекспировских героев;</a:t>
                      </a:r>
                      <a:endParaRPr sz="2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их чувства проникают в душу.</a:t>
                      </a:r>
                      <a:endParaRPr sz="2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5" name="Google Shape;565;p28"/>
          <p:cNvSpPr txBox="1">
            <a:spLocks noGrp="1"/>
          </p:cNvSpPr>
          <p:nvPr>
            <p:ph type="ctrTitle"/>
          </p:nvPr>
        </p:nvSpPr>
        <p:spPr>
          <a:xfrm>
            <a:off x="2665866" y="512925"/>
            <a:ext cx="6860400" cy="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36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</a:t>
            </a:r>
            <a:endParaRPr sz="36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66" name="Google Shape;56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3725" y="426675"/>
            <a:ext cx="836399" cy="83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9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2" name="Google Shape;572;p29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3" name="Google Shape;573;p29"/>
          <p:cNvSpPr/>
          <p:nvPr/>
        </p:nvSpPr>
        <p:spPr>
          <a:xfrm>
            <a:off x="0" y="10668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4" name="Google Shape;574;p29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5" name="Google Shape;575;p29"/>
          <p:cNvSpPr/>
          <p:nvPr/>
        </p:nvSpPr>
        <p:spPr>
          <a:xfrm>
            <a:off x="1605650" y="457202"/>
            <a:ext cx="8980800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None/>
            </a:pPr>
            <a:r>
              <a:rPr lang="ru-RU" sz="34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Прокомментируйте цитату, определив её основную мысль.</a:t>
            </a:r>
            <a:endParaRPr sz="34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76" name="Google Shape;576;p29"/>
          <p:cNvGraphicFramePr/>
          <p:nvPr/>
        </p:nvGraphicFramePr>
        <p:xfrm>
          <a:off x="1209954" y="1676398"/>
          <a:ext cx="9772100" cy="3870980"/>
        </p:xfrm>
        <a:graphic>
          <a:graphicData uri="http://schemas.openxmlformats.org/drawingml/2006/table">
            <a:tbl>
              <a:tblPr firstRow="1" bandRow="1">
                <a:noFill/>
                <a:tableStyleId>{A5FDEDDF-4860-44FA-A970-B881DA20BB43}</a:tableStyleId>
              </a:tblPr>
              <a:tblGrid>
                <a:gridCol w="536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Цитата </a:t>
                      </a:r>
                      <a:endParaRPr sz="2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Комментарий </a:t>
                      </a:r>
                      <a:endParaRPr sz="2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«Слишком было бы смело и странно отдать Шекспиру  решительное преимущество пред всеми поэтами человечества, как собственно поэту, но как драматург он и теперь остается без соперника, имя которого можно б было поставить подле его имени».</a:t>
                      </a:r>
                      <a:br>
                        <a:rPr lang="ru-RU" sz="2400"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В. Белинский</a:t>
                      </a:r>
                      <a:endParaRPr sz="24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solidFill>
                      <a:srgbClr val="F5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solidFill>
                      <a:srgbClr val="F5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"/>
          <p:cNvSpPr txBox="1"/>
          <p:nvPr/>
        </p:nvSpPr>
        <p:spPr>
          <a:xfrm>
            <a:off x="936171" y="2699657"/>
            <a:ext cx="8545286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369" name="Google Shape;369;p4"/>
          <p:cNvGraphicFramePr/>
          <p:nvPr/>
        </p:nvGraphicFramePr>
        <p:xfrm>
          <a:off x="1023257" y="620487"/>
          <a:ext cx="10123725" cy="67056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1012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0" name="Google Shape;370;p4"/>
          <p:cNvGraphicFramePr/>
          <p:nvPr/>
        </p:nvGraphicFramePr>
        <p:xfrm>
          <a:off x="1866890" y="4667084"/>
          <a:ext cx="8458200" cy="85344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845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5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Кадр из фильма Франко Дзефирелли </a:t>
                      </a:r>
                      <a:r>
                        <a:rPr lang="ru-RU" sz="2800" b="1" u="none" strike="noStrike" cap="non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«Ромео и Джульетта» (1968 г.)</a:t>
                      </a:r>
                      <a:endParaRPr sz="2800" b="1">
                        <a:solidFill>
                          <a:schemeClr val="accent1"/>
                        </a:solidFill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1" name="Google Shape;371;p4"/>
          <p:cNvSpPr/>
          <p:nvPr/>
        </p:nvSpPr>
        <p:spPr>
          <a:xfrm>
            <a:off x="0" y="0"/>
            <a:ext cx="2199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4" descr="C:\Users\Компьютер-8\Desktop\1_d_85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5450" y="620475"/>
            <a:ext cx="5621100" cy="3872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0"/>
          <p:cNvSpPr txBox="1">
            <a:spLocks noGrp="1"/>
          </p:cNvSpPr>
          <p:nvPr>
            <p:ph type="ctrTitle"/>
          </p:nvPr>
        </p:nvSpPr>
        <p:spPr>
          <a:xfrm>
            <a:off x="914400" y="468085"/>
            <a:ext cx="9902303" cy="177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2800"/>
              <a:t/>
            </a:r>
            <a:br>
              <a:rPr lang="ru-RU" sz="2800"/>
            </a:br>
            <a:r>
              <a:rPr lang="ru-RU" sz="2800"/>
              <a:t/>
            </a:r>
            <a:br>
              <a:rPr lang="ru-RU" sz="28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3" name="Google Shape;583;p30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4" name="Google Shape;584;p30"/>
          <p:cNvSpPr/>
          <p:nvPr/>
        </p:nvSpPr>
        <p:spPr>
          <a:xfrm>
            <a:off x="0" y="10668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5" name="Google Shape;585;p30"/>
          <p:cNvSpPr/>
          <p:nvPr/>
        </p:nvSpPr>
        <p:spPr>
          <a:xfrm>
            <a:off x="0" y="1371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6" name="Google Shape;586;p30"/>
          <p:cNvSpPr/>
          <p:nvPr/>
        </p:nvSpPr>
        <p:spPr>
          <a:xfrm>
            <a:off x="0" y="1676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7" name="Google Shape;587;p30"/>
          <p:cNvSpPr/>
          <p:nvPr/>
        </p:nvSpPr>
        <p:spPr>
          <a:xfrm>
            <a:off x="0" y="1981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8" name="Google Shape;588;p30"/>
          <p:cNvSpPr/>
          <p:nvPr/>
        </p:nvSpPr>
        <p:spPr>
          <a:xfrm>
            <a:off x="0" y="2286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9" name="Google Shape;589;p30"/>
          <p:cNvSpPr/>
          <p:nvPr/>
        </p:nvSpPr>
        <p:spPr>
          <a:xfrm>
            <a:off x="0" y="25908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590" name="Google Shape;590;p30"/>
          <p:cNvGraphicFramePr/>
          <p:nvPr/>
        </p:nvGraphicFramePr>
        <p:xfrm>
          <a:off x="1209954" y="1371598"/>
          <a:ext cx="9772100" cy="3870980"/>
        </p:xfrm>
        <a:graphic>
          <a:graphicData uri="http://schemas.openxmlformats.org/drawingml/2006/table">
            <a:tbl>
              <a:tblPr firstRow="1" bandRow="1">
                <a:noFill/>
                <a:tableStyleId>{A5FDEDDF-4860-44FA-A970-B881DA20BB43}</a:tableStyleId>
              </a:tblPr>
              <a:tblGrid>
                <a:gridCol w="536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Цитата </a:t>
                      </a:r>
                      <a:endParaRPr sz="2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Комментарий </a:t>
                      </a:r>
                      <a:endParaRPr sz="2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«Слишком было бы смело и странно отдать Шекспиру  решительное преимущество пред всеми поэтами человечества, как собственно поэту, но как драматург он и теперь остается без соперника, имя которого можно б было поставить подле его имени».</a:t>
                      </a:r>
                      <a:br>
                        <a:rPr lang="ru-RU" sz="2400"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В. Белинский</a:t>
                      </a:r>
                      <a:endParaRPr sz="24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solidFill>
                      <a:srgbClr val="F5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Белинский сомневается в преимуществе Шекспира как поэта, но отдаёт ему пальму первенства как драматургу.</a:t>
                      </a:r>
                      <a:endParaRPr sz="24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solidFill>
                      <a:srgbClr val="F5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1" name="Google Shape;591;p30"/>
          <p:cNvSpPr txBox="1">
            <a:spLocks noGrp="1"/>
          </p:cNvSpPr>
          <p:nvPr>
            <p:ph type="ctrTitle"/>
          </p:nvPr>
        </p:nvSpPr>
        <p:spPr>
          <a:xfrm>
            <a:off x="2665866" y="512925"/>
            <a:ext cx="6860400" cy="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36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Примерный ответ</a:t>
            </a:r>
            <a:endParaRPr sz="36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92" name="Google Shape;59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3725" y="426675"/>
            <a:ext cx="836399" cy="83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1"/>
          <p:cNvSpPr txBox="1"/>
          <p:nvPr/>
        </p:nvSpPr>
        <p:spPr>
          <a:xfrm>
            <a:off x="1336200" y="1371779"/>
            <a:ext cx="8349300" cy="30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Закончите предложения:</a:t>
            </a:r>
            <a:endParaRPr sz="3000" b="1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00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Tahoma"/>
              <a:buAutoNum type="arabicPeriod"/>
            </a:pPr>
            <a:r>
              <a:rPr lang="ru-RU" sz="30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Сегодня я узнал (-а) ...</a:t>
            </a:r>
            <a:endParaRPr sz="30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00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Tahoma"/>
              <a:buAutoNum type="arabicPeriod"/>
            </a:pPr>
            <a:r>
              <a:rPr lang="ru-RU" sz="30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Было интересно ...</a:t>
            </a:r>
            <a:endParaRPr sz="30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00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Tahoma"/>
              <a:buAutoNum type="arabicPeriod"/>
            </a:pPr>
            <a:r>
              <a:rPr lang="ru-RU" sz="30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Я понял (-а), что …</a:t>
            </a:r>
            <a:endParaRPr sz="30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00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Tahoma"/>
              <a:buAutoNum type="arabicPeriod"/>
            </a:pPr>
            <a:r>
              <a:rPr lang="ru-RU" sz="30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Теперь я могу ... </a:t>
            </a:r>
            <a:endParaRPr sz="3000" b="1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8" name="Google Shape;598;p31"/>
          <p:cNvSpPr txBox="1"/>
          <p:nvPr/>
        </p:nvSpPr>
        <p:spPr>
          <a:xfrm>
            <a:off x="1336200" y="506650"/>
            <a:ext cx="95196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593593"/>
                </a:solidFill>
                <a:latin typeface="Tahoma"/>
                <a:ea typeface="Tahoma"/>
                <a:cs typeface="Tahoma"/>
                <a:sym typeface="Tahoma"/>
              </a:rPr>
              <a:t>Рефлексия</a:t>
            </a:r>
            <a:endParaRPr sz="2400" b="1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99" name="Google Shape;5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9025" y="2167975"/>
            <a:ext cx="3441251" cy="344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22175" y="-19713"/>
            <a:ext cx="12192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400006" y="6510996"/>
            <a:ext cx="11486109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464054" y="347625"/>
            <a:ext cx="3840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1463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Итоги урока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Google Shape;604;p32"/>
          <p:cNvSpPr txBox="1"/>
          <p:nvPr/>
        </p:nvSpPr>
        <p:spPr>
          <a:xfrm>
            <a:off x="1244225" y="1263075"/>
            <a:ext cx="86538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23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AutoNum type="arabicPeriod"/>
            </a:pPr>
            <a:r>
              <a:rPr lang="ru-RU" sz="26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Сегодня я узнал (-а) содержание и основную мысль трагедии Шекспира «Ромео и Джульетта», оценку его творчества авторитетными литераторами.</a:t>
            </a:r>
            <a:endParaRPr sz="26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523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AutoNum type="arabicPeriod"/>
            </a:pPr>
            <a:r>
              <a:rPr lang="ru-RU" sz="26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Было интересно смотреть фрагменты кинофильма,  сравнивать тексты и прогнозировать действия героев.</a:t>
            </a:r>
            <a:endParaRPr sz="26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523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AutoNum type="arabicPeriod"/>
            </a:pPr>
            <a:r>
              <a:rPr lang="ru-RU" sz="26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Я понял (-а), что, нарушая волю родителей, молодые люди боролись за свою любовь.</a:t>
            </a:r>
            <a:endParaRPr sz="26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523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AutoNum type="arabicPeriod"/>
            </a:pPr>
            <a:r>
              <a:rPr lang="ru-RU" sz="26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Теперь я могу определять элементы композиции литературного произведения. </a:t>
            </a:r>
            <a:endParaRPr sz="26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408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buSzPts val="1100"/>
              </a:pPr>
              <a:t>33</a:t>
            </a:fld>
            <a:endParaRPr lang="ru-RU" altLang="ru-RU" sz="12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400006" y="6510996"/>
            <a:ext cx="11486109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126980" y="663050"/>
            <a:ext cx="6195419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6094192" y="5084107"/>
            <a:ext cx="5840793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t"/>
          <a:lstStyle/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доступное всем!</a:t>
            </a:r>
            <a:endParaRPr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583499" y="1470087"/>
            <a:ext cx="8443771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технология</a:t>
                </a: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Білімді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бағалау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3176" y="1247740"/>
              <a:ext cx="1749385" cy="1749319"/>
              <a:chOff x="629084" y="3771800"/>
              <a:chExt cx="2266978" cy="2266893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781412" y="4045391"/>
                <a:ext cx="1993376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Цифрлы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Қазақстан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оқыту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493034" y="1587151"/>
              <a:ext cx="1657312" cy="1657251"/>
              <a:chOff x="432528" y="3801571"/>
              <a:chExt cx="2268402" cy="2268318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432528" y="3801571"/>
                <a:ext cx="2268402" cy="2268318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599832" y="4045317"/>
                <a:ext cx="2022874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Нәтижелі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Тиімді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тілді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04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"/>
          <p:cNvSpPr txBox="1"/>
          <p:nvPr/>
        </p:nvSpPr>
        <p:spPr>
          <a:xfrm>
            <a:off x="936171" y="2699657"/>
            <a:ext cx="8545286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78" name="Google Shape;378;p5" descr="C:\Users\Компьютер-8\Desktop\d8e963556c5ddc552ec2440022c657821088a2b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7132" y="769650"/>
            <a:ext cx="3784200" cy="2426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79" name="Google Shape;379;p5" descr="C:\Users\Компьютер-8\Desktop\thumbnail430_1402131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5111" y="494700"/>
            <a:ext cx="2142600" cy="2825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80" name="Google Shape;380;p5" descr="C:\Users\Компьютер-8\Desktop\full_size_1529042760-4073709e628cf2e09bf9433622822c8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2299" y="3546925"/>
            <a:ext cx="3581400" cy="2199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81" name="Google Shape;381;p5" descr="C:\Users\Компьютер-8\Desktop\unnamed (1)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8425" y="3390325"/>
            <a:ext cx="2090100" cy="235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82" name="Google Shape;382;p5" descr="C:\Users\Компьютер-8\Desktop\resize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1500" y="769650"/>
            <a:ext cx="3320700" cy="2426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"/>
          <p:cNvSpPr/>
          <p:nvPr/>
        </p:nvSpPr>
        <p:spPr>
          <a:xfrm>
            <a:off x="9130351" y="0"/>
            <a:ext cx="3061800" cy="6858000"/>
          </a:xfrm>
          <a:prstGeom prst="rect">
            <a:avLst/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388" name="Google Shape;388;p6"/>
          <p:cNvGraphicFramePr/>
          <p:nvPr/>
        </p:nvGraphicFramePr>
        <p:xfrm>
          <a:off x="1073518" y="4608781"/>
          <a:ext cx="5986775" cy="100584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598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u="none" strike="noStrike" cap="non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Первая страница «Метаморфоз» </a:t>
                      </a:r>
                      <a:endParaRPr sz="2200" b="1" u="none" strike="noStrike" cap="none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u="none" strike="noStrike" cap="non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рукописи Ватиканской библиотеки, XV век.</a:t>
                      </a:r>
                      <a:endParaRPr sz="2200" b="1" u="none" strike="noStrike" cap="none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89" name="Google Shape;389;p6" descr="C:\Users\Компьютер-8\Desktop\unname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2676" y="557900"/>
            <a:ext cx="2690100" cy="2643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E9E7EE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390" name="Google Shape;390;p6"/>
          <p:cNvGraphicFramePr/>
          <p:nvPr/>
        </p:nvGraphicFramePr>
        <p:xfrm>
          <a:off x="1073524" y="613250"/>
          <a:ext cx="6612250" cy="316992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661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u="none" strike="noStrike" cap="non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«Метаморфо́зы» </a:t>
                      </a:r>
                      <a:r>
                        <a:rPr lang="ru-RU" sz="2600" u="none" strike="noStrike" cap="non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(лат. </a:t>
                      </a:r>
                      <a:r>
                        <a:rPr lang="ru-RU" sz="2600" i="1" u="none" strike="noStrike" cap="non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Metamorphoses</a:t>
                      </a:r>
                      <a:r>
                        <a:rPr lang="ru-RU" sz="2600" u="none" strike="noStrike" cap="non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букв. «превращения») </a:t>
                      </a:r>
                      <a:r>
                        <a:rPr lang="ru-RU" sz="260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– </a:t>
                      </a:r>
                      <a:r>
                        <a:rPr lang="ru-RU" sz="2600" u="none" strike="noStrike" cap="none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поэма</a:t>
                      </a:r>
                      <a:r>
                        <a:rPr lang="ru-RU" sz="26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600" u="none" strike="noStrike" cap="none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древнеримского</a:t>
                      </a:r>
                      <a:r>
                        <a:rPr lang="ru-RU" sz="26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600" u="none" strike="noStrike" cap="none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поэта Публия Овидия Назона в пятнадцати книгах, в которой повествуется о различных метаморфозах-превращениях: людей в животны</a:t>
                      </a:r>
                      <a:r>
                        <a:rPr lang="ru-RU" sz="26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х</a:t>
                      </a:r>
                      <a:r>
                        <a:rPr lang="ru-RU" sz="2600" u="none" strike="noStrike" cap="none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растения, созвездия и камни, и т. п.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1" name="Google Shape;391;p6"/>
          <p:cNvPicPr preferRelativeResize="0"/>
          <p:nvPr/>
        </p:nvPicPr>
        <p:blipFill rotWithShape="1">
          <a:blip r:embed="rId4">
            <a:alphaModFix/>
          </a:blip>
          <a:srcRect r="8079" b="4861"/>
          <a:stretch/>
        </p:blipFill>
        <p:spPr>
          <a:xfrm>
            <a:off x="7685775" y="2816650"/>
            <a:ext cx="1834500" cy="3069600"/>
          </a:xfrm>
          <a:prstGeom prst="roundRect">
            <a:avLst>
              <a:gd name="adj" fmla="val 67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6" name="Google Shape;396;p7"/>
          <p:cNvGraphicFramePr/>
          <p:nvPr/>
        </p:nvGraphicFramePr>
        <p:xfrm>
          <a:off x="1182979" y="553875"/>
          <a:ext cx="9826025" cy="146304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982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Слово </a:t>
                      </a:r>
                      <a:r>
                        <a:rPr lang="ru-RU" sz="2400" b="1" u="none" strike="noStrike" cap="none">
                          <a:solidFill>
                            <a:schemeClr val="accent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«ренессанс»</a:t>
                      </a:r>
                      <a:r>
                        <a:rPr lang="ru-RU" sz="24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4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означает </a:t>
                      </a:r>
                      <a:r>
                        <a:rPr lang="ru-RU" sz="2400" b="1" u="none" strike="noStrike" cap="none">
                          <a:solidFill>
                            <a:schemeClr val="accent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«возрождение». 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Так назвали период небывалого расцвета изобразительного искусства, литературы, архитектуры и науки в Европе XV</a:t>
                      </a:r>
                      <a:r>
                        <a:rPr lang="ru-RU" sz="24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–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XVI веков</a:t>
                      </a:r>
                      <a:r>
                        <a:rPr lang="ru-RU" sz="24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связи с возрождением интереса к античному искусству.</a:t>
                      </a:r>
                      <a:endParaRPr sz="24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7" name="Google Shape;397;p7" descr="C:\Users\Компьютер-8\Desktop\RAFAEL_-_Madonna_Sixtina_(Gemäldegalerie_Alter_Meister,_Dresden,_1513-14._Óleo_sobre_lienzo,_265_x_196_cm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138" y="3011150"/>
            <a:ext cx="2127600" cy="287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98" name="Google Shape;398;p7" descr="C:\Users\Компьютер-8\Desktop\0170631f581e4e3cb137b56562a2d6bf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4488" y="3011175"/>
            <a:ext cx="2127600" cy="287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99" name="Google Shape;399;p7" descr="C:\Users\Компьютер-8\Desktop\Статуя-Моисея-870x480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4411" y="2372499"/>
            <a:ext cx="3824400" cy="2112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400" name="Google Shape;400;p7"/>
          <p:cNvSpPr/>
          <p:nvPr/>
        </p:nvSpPr>
        <p:spPr>
          <a:xfrm>
            <a:off x="1312850" y="2205900"/>
            <a:ext cx="260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Рафаэль </a:t>
            </a:r>
            <a:endParaRPr sz="20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«Сикстинская мадонна» </a:t>
            </a:r>
            <a:endParaRPr sz="20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1" name="Google Shape;401;p7"/>
          <p:cNvSpPr/>
          <p:nvPr/>
        </p:nvSpPr>
        <p:spPr>
          <a:xfrm>
            <a:off x="7518538" y="2321738"/>
            <a:ext cx="355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Леонардо да Винчи «Мона Лиза» </a:t>
            </a:r>
            <a:endParaRPr sz="20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02" name="Google Shape;402;p7"/>
          <p:cNvGraphicFramePr/>
          <p:nvPr/>
        </p:nvGraphicFramePr>
        <p:xfrm>
          <a:off x="4186793" y="4624546"/>
          <a:ext cx="3559625" cy="60960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355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Микеланджело «Моисей»</a:t>
                      </a:r>
                      <a:endParaRPr sz="2000" b="1">
                        <a:solidFill>
                          <a:schemeClr val="accent1"/>
                        </a:solidFill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3100" y="761989"/>
            <a:ext cx="2199325" cy="23131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8" name="Google Shape;408;p8"/>
          <p:cNvGraphicFramePr/>
          <p:nvPr/>
        </p:nvGraphicFramePr>
        <p:xfrm>
          <a:off x="1039588" y="611139"/>
          <a:ext cx="10112825" cy="54864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1011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4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Теория литературы</a:t>
                      </a:r>
                      <a:endParaRPr sz="3600" b="1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9" name="Google Shape;409;p8"/>
          <p:cNvSpPr/>
          <p:nvPr/>
        </p:nvSpPr>
        <p:spPr>
          <a:xfrm>
            <a:off x="1198825" y="1266550"/>
            <a:ext cx="8412900" cy="4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600" b="1" i="0" u="none" strike="noStrike" cap="none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Композиция</a:t>
            </a:r>
            <a:r>
              <a:rPr lang="ru-RU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построение художественного произведени</a:t>
            </a:r>
            <a:r>
              <a:rPr lang="ru-RU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я</a:t>
            </a:r>
            <a:r>
              <a:rPr lang="ru-RU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расположение его частей в определённой последовательности. </a:t>
            </a:r>
            <a:endParaRPr sz="2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Структура композиции литературного произведения.</a:t>
            </a:r>
            <a:endParaRPr sz="2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endParaRPr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0" u="none" strike="noStrike" cap="none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Экспозиция (пролог)</a:t>
            </a:r>
            <a:r>
              <a:rPr lang="ru-RU" sz="2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</a:t>
            </a:r>
            <a:r>
              <a:rPr lang="ru-RU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вступительный текст, открывающий произведение, предваряющий основную историю. </a:t>
            </a:r>
            <a:endParaRPr sz="2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0" u="none" strike="noStrike" cap="none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Завязка</a:t>
            </a:r>
            <a:r>
              <a:rPr lang="ru-RU" sz="2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</a:t>
            </a:r>
            <a:r>
              <a:rPr lang="ru-RU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это событие, которое становится началом действия. 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9"/>
          <p:cNvSpPr txBox="1"/>
          <p:nvPr/>
        </p:nvSpPr>
        <p:spPr>
          <a:xfrm>
            <a:off x="1034143" y="468086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5" name="Google Shape;415;p9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6" name="Google Shape;416;p9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7" name="Google Shape;417;p9"/>
          <p:cNvSpPr/>
          <p:nvPr/>
        </p:nvSpPr>
        <p:spPr>
          <a:xfrm>
            <a:off x="1234475" y="1494425"/>
            <a:ext cx="8453400" cy="3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Tahoma"/>
              <a:buChar char="•"/>
            </a:pPr>
            <a:r>
              <a:rPr lang="ru-RU" sz="2600" b="1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 b="1" i="0" u="none" strike="noStrike" cap="none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Развитие действия </a:t>
            </a:r>
            <a:r>
              <a:rPr lang="ru-RU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</a:t>
            </a:r>
            <a:r>
              <a:rPr lang="ru-RU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события, совершаемые героями после завязки и предшествующие кульминации.</a:t>
            </a:r>
            <a:endParaRPr sz="2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Tahoma"/>
              <a:buChar char="•"/>
            </a:pPr>
            <a:r>
              <a:rPr lang="ru-RU" sz="2600" b="1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 b="1" i="0" u="none" strike="noStrike" cap="none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Кульминация</a:t>
            </a:r>
            <a:r>
              <a:rPr lang="ru-RU" sz="2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(от латинского culmen – вершина) – наивысшая точка напряжения в развитии действия. Это высшая точка конфликта, когда противоречие достигает наибольшего предела и выражается в особенно острой форме. </a:t>
            </a:r>
            <a:endParaRPr sz="2600"/>
          </a:p>
        </p:txBody>
      </p:sp>
      <p:graphicFrame>
        <p:nvGraphicFramePr>
          <p:cNvPr id="418" name="Google Shape;418;p9"/>
          <p:cNvGraphicFramePr/>
          <p:nvPr/>
        </p:nvGraphicFramePr>
        <p:xfrm>
          <a:off x="1039588" y="611139"/>
          <a:ext cx="10112825" cy="54864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1011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4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Теория литературы</a:t>
                      </a:r>
                      <a:endParaRPr sz="3600" b="1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9" name="Google Shape;41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3100" y="761989"/>
            <a:ext cx="2199325" cy="2313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3100" y="761989"/>
            <a:ext cx="2199325" cy="2313196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10"/>
          <p:cNvSpPr/>
          <p:nvPr/>
        </p:nvSpPr>
        <p:spPr>
          <a:xfrm>
            <a:off x="1206675" y="1446500"/>
            <a:ext cx="7746300" cy="3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Tahoma"/>
              <a:buChar char="•"/>
            </a:pPr>
            <a:r>
              <a:rPr lang="ru-RU" sz="26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 b="1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Развязка</a:t>
            </a:r>
            <a:r>
              <a:rPr lang="ru-RU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исход конфликта. Это итоговый момент в создании художественного конфликта. Развязка всегда прямо связана с действием и как бы ставит окончательную смысловую точку в повествовании.</a:t>
            </a:r>
            <a:endParaRPr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Tahoma"/>
              <a:buChar char="•"/>
            </a:pPr>
            <a:r>
              <a:rPr lang="ru-RU" sz="26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 b="1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Эпилог (послесловие)</a:t>
            </a:r>
            <a:r>
              <a:rPr lang="ru-RU" sz="2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всегда заключает, закрывает произведение. В эпилоге рассказывается о дальнейшей судьбе героев. 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260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26" name="Google Shape;426;p10"/>
          <p:cNvGraphicFramePr/>
          <p:nvPr/>
        </p:nvGraphicFramePr>
        <p:xfrm>
          <a:off x="1039588" y="611139"/>
          <a:ext cx="10112825" cy="54864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1011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4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Теория литературы</a:t>
                      </a:r>
                      <a:endParaRPr sz="3600" b="1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1426</Words>
  <Application>Microsoft Office PowerPoint</Application>
  <PresentationFormat>Широкоэкранный</PresentationFormat>
  <Paragraphs>206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Century Gothic</vt:lpstr>
      <vt:lpstr>Source Sans Pro</vt:lpstr>
      <vt:lpstr>Open Sans</vt:lpstr>
      <vt:lpstr>Arial</vt:lpstr>
      <vt:lpstr>Roboto Condensed</vt:lpstr>
      <vt:lpstr>Tahoma</vt:lpstr>
      <vt:lpstr>Comfortaa</vt:lpstr>
      <vt:lpstr>Times New Roman</vt:lpstr>
      <vt:lpstr>Calibri</vt:lpstr>
      <vt:lpstr>Office Theme</vt:lpstr>
      <vt:lpstr>Презентация PowerPoint</vt:lpstr>
      <vt:lpstr>Сегодня на уроке: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Монологи и диалоги; поступки и отзывы о них других героев; авторские ремарки – пояснения автора к тексту, касающиеся обстановки, поведения действующих лиц, их внешнего вида.</vt:lpstr>
      <vt:lpstr>Презентация PowerPoint</vt:lpstr>
      <vt:lpstr>Диалог с учителем</vt:lpstr>
      <vt:lpstr>Примерные ответы</vt:lpstr>
      <vt:lpstr>             </vt:lpstr>
      <vt:lpstr>Предположения учащихся      </vt:lpstr>
      <vt:lpstr>Презентация PowerPoint</vt:lpstr>
      <vt:lpstr>Презентация PowerPoint</vt:lpstr>
      <vt:lpstr>Предположения учащихся      </vt:lpstr>
      <vt:lpstr>           </vt:lpstr>
      <vt:lpstr>Презентация PowerPoint</vt:lpstr>
      <vt:lpstr>Примерный ответ</vt:lpstr>
      <vt:lpstr>       </vt:lpstr>
      <vt:lpstr>       </vt:lpstr>
      <vt:lpstr>Примерные ответы</vt:lpstr>
      <vt:lpstr>Презентация PowerPoint</vt:lpstr>
      <vt:lpstr>       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Musedsmh</dc:creator>
  <cp:lastModifiedBy>Данагул</cp:lastModifiedBy>
  <cp:revision>2</cp:revision>
  <dcterms:created xsi:type="dcterms:W3CDTF">2017-01-10T11:09:36Z</dcterms:created>
  <dcterms:modified xsi:type="dcterms:W3CDTF">2024-12-13T13:38:25Z</dcterms:modified>
</cp:coreProperties>
</file>