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</p:sldIdLst>
  <p:sldSz cx="12192000" cy="6858000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Source Sans Pro" panose="020B0604020202020204" charset="0"/>
      <p:regular r:id="rId34"/>
      <p:bold r:id="rId35"/>
      <p:italic r:id="rId36"/>
      <p:boldItalic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6112">
          <p15:clr>
            <a:srgbClr val="A4A3A4"/>
          </p15:clr>
        </p15:guide>
        <p15:guide id="3" pos="574">
          <p15:clr>
            <a:srgbClr val="9AA0A6"/>
          </p15:clr>
        </p15:guide>
        <p15:guide id="4" orient="horz" pos="264">
          <p15:clr>
            <a:srgbClr val="9AA0A6"/>
          </p15:clr>
        </p15:guide>
        <p15:guide id="5" pos="7112">
          <p15:clr>
            <a:srgbClr val="9AA0A6"/>
          </p15:clr>
        </p15:guide>
        <p15:guide id="6" orient="horz" pos="3707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AZ4t3C2DltgF6W+cUiaeIegEQ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D7420-87CE-46B7-A2A4-2AD074F8002A}">
  <a:tblStyle styleId="{80CD7420-87CE-46B7-A2A4-2AD074F800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FEBF2F-93AD-46D1-A411-A061EB258336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37"/>
        <p:guide pos="6112"/>
        <p:guide pos="574"/>
        <p:guide orient="horz" pos="264"/>
        <p:guide pos="7112"/>
        <p:guide orient="horz" pos="37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544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1" name="Google Shape;6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1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43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44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5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45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2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2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2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53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53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4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8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Диалог поколений</a:t>
            </a:r>
            <a:endParaRPr lang="ru-RU" sz="2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1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13" name="Google Shape;513;p10"/>
          <p:cNvGraphicFramePr/>
          <p:nvPr/>
        </p:nvGraphicFramePr>
        <p:xfrm>
          <a:off x="1105434" y="1817321"/>
          <a:ext cx="6424925" cy="293145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642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1450">
                <a:tc>
                  <a:txBody>
                    <a:bodyPr/>
                    <a:lstStyle/>
                    <a:p>
                      <a:pPr marL="457200" marR="0" lvl="0" indent="-2495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категории «Чужие ошибки» можно отнести  первое и третье предложения.</a:t>
                      </a:r>
                      <a:endParaRPr/>
                    </a:p>
                    <a:p>
                      <a:pPr marL="457200" marR="0" lvl="0" indent="-2495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Данные сложные предложения объединяет отсутствие союзов. </a:t>
                      </a:r>
                      <a:endParaRPr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4" name="Google Shape;514;p10"/>
          <p:cNvSpPr/>
          <p:nvPr/>
        </p:nvSpPr>
        <p:spPr>
          <a:xfrm>
            <a:off x="1105430" y="762000"/>
            <a:ext cx="4902900" cy="58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/>
          </a:p>
        </p:txBody>
      </p:sp>
      <p:pic>
        <p:nvPicPr>
          <p:cNvPr id="515" name="Google Shape;515;p10" descr="C:\Users\Айгерим\Downloads\person-people-question-mark-answer-illustration-concept-action_159757-131.jpg"/>
          <p:cNvPicPr preferRelativeResize="0"/>
          <p:nvPr/>
        </p:nvPicPr>
        <p:blipFill rotWithShape="1">
          <a:blip r:embed="rId3">
            <a:alphaModFix/>
          </a:blip>
          <a:srcRect l="7950" r="7235"/>
          <a:stretch/>
        </p:blipFill>
        <p:spPr>
          <a:xfrm>
            <a:off x="6993974" y="885874"/>
            <a:ext cx="4191000" cy="277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Google Shape;521;p11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11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23" name="Google Shape;523;p11"/>
          <p:cNvGraphicFramePr/>
          <p:nvPr>
            <p:extLst>
              <p:ext uri="{D42A27DB-BD31-4B8C-83A1-F6EECF244321}">
                <p14:modId xmlns:p14="http://schemas.microsoft.com/office/powerpoint/2010/main" val="1448961871"/>
              </p:ext>
            </p:extLst>
          </p:nvPr>
        </p:nvGraphicFramePr>
        <p:xfrm>
          <a:off x="962638" y="2735444"/>
          <a:ext cx="8620625" cy="2743200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162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Знак    </a:t>
                      </a:r>
                      <a:endParaRPr sz="18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препинания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 В каком случае                   ставится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 Какими союзами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или союзными словами  можно проверить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Примеры  предложений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Запятая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Части БСП связаны отношением </a:t>
                      </a:r>
                      <a:endParaRPr sz="18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перечисления</a:t>
                      </a:r>
                      <a:endParaRPr sz="18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(одновременности или последовательности). 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ym typeface="Tahoma"/>
                        </a:rPr>
                        <a:t> </a:t>
                      </a:r>
                      <a:endParaRPr sz="180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ym typeface="Tahoma"/>
                        </a:rPr>
                        <a:t>               </a:t>
                      </a:r>
                      <a:endParaRPr sz="180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ym typeface="Tahoma"/>
                        </a:rPr>
                        <a:t>                </a:t>
                      </a:r>
                      <a:r>
                        <a:rPr lang="ru-RU" sz="1800" u="none" strike="noStrike" cap="none">
                          <a:sym typeface="Tahoma"/>
                        </a:rPr>
                        <a:t>И          </a:t>
                      </a:r>
                      <a:endParaRPr sz="18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      </a:t>
                      </a:r>
                      <a:endParaRPr sz="18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ym typeface="Tahoma"/>
                        </a:rPr>
                        <a:t>                     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ym typeface="Tahoma"/>
                        </a:rPr>
                        <a:t>Луна сияла, июльская ночь была тиха.</a:t>
                      </a:r>
                      <a:endParaRPr sz="18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4" name="Google Shape;524;p11"/>
          <p:cNvSpPr/>
          <p:nvPr/>
        </p:nvSpPr>
        <p:spPr>
          <a:xfrm>
            <a:off x="947150" y="591670"/>
            <a:ext cx="10276662" cy="18825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Бессоюзное сложное предложение</a:t>
            </a:r>
            <a:r>
              <a:rPr lang="ru-RU" sz="21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– это предложение, части которого соединены по смыслу и с помощью интонации. Части бессоюзного сложного предложения находятся между собой в различных смысловых отношениях, что отражается в постановке знаков препинания на письме, а  в устной речи – в интонации.</a:t>
            </a:r>
            <a:endParaRPr sz="21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12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32" name="Google Shape;532;p12"/>
          <p:cNvGraphicFramePr/>
          <p:nvPr>
            <p:extLst>
              <p:ext uri="{D42A27DB-BD31-4B8C-83A1-F6EECF244321}">
                <p14:modId xmlns:p14="http://schemas.microsoft.com/office/powerpoint/2010/main" val="773826435"/>
              </p:ext>
            </p:extLst>
          </p:nvPr>
        </p:nvGraphicFramePr>
        <p:xfrm>
          <a:off x="1088576" y="855250"/>
          <a:ext cx="9926300" cy="3672840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178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Знак   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препинания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 каком случае                      ставится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Какими союзами 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или союзными словами  можно проверить</a:t>
                      </a:r>
                      <a:endParaRPr sz="16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Примеры   предложений</a:t>
                      </a:r>
                      <a:endParaRPr sz="16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Точка с запятой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Части БСП распространены или отдалены по смыслу.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ym typeface="Tahoma"/>
                        </a:rPr>
                        <a:t>               </a:t>
                      </a:r>
                      <a:r>
                        <a:rPr lang="ru-RU" sz="2000" u="none" strike="noStrike" cap="none">
                          <a:sym typeface="Tahoma"/>
                        </a:rPr>
                        <a:t>И         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     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                    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Жёлтые листья срывались с деревьев; ветер поспешно подхватывал их на лету и, роняя некоторые на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тропинку,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уносил к реке.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40" name="Google Shape;540;p13"/>
          <p:cNvGraphicFramePr/>
          <p:nvPr>
            <p:extLst>
              <p:ext uri="{D42A27DB-BD31-4B8C-83A1-F6EECF244321}">
                <p14:modId xmlns:p14="http://schemas.microsoft.com/office/powerpoint/2010/main" val="19319006"/>
              </p:ext>
            </p:extLst>
          </p:nvPr>
        </p:nvGraphicFramePr>
        <p:xfrm>
          <a:off x="1044753" y="591460"/>
          <a:ext cx="9995000" cy="5218225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184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Знак   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препинания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 каком случае                      ставится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Какими союзами 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или союзными словами  можно проверить</a:t>
                      </a:r>
                      <a:endParaRPr sz="20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Примеры предложений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Двоеточие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Второе предложение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имеет значение причины.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Потому что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Путешественники спешили: в горах ночь наступает быстро.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Второе</a:t>
                      </a:r>
                      <a:r>
                        <a:rPr lang="ru-RU" sz="2000">
                          <a:sym typeface="Tahoma"/>
                        </a:rPr>
                        <a:t> </a:t>
                      </a:r>
                      <a:r>
                        <a:rPr lang="ru-RU" sz="2000" u="none" strike="noStrike" cap="none">
                          <a:sym typeface="Tahoma"/>
                        </a:rPr>
                        <a:t>предложение объясняет первое (если в первой части употреблены слова так, таков, такой</a:t>
                      </a:r>
                      <a:r>
                        <a:rPr lang="ru-RU" sz="2000">
                          <a:sym typeface="Tahoma"/>
                        </a:rPr>
                        <a:t>).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То есть,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а именно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Он заметил интересную вещь: на всех картинах был изображён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один и тот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же дом.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Второе предложение дополняет первое. 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Что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Вдруг </a:t>
                      </a:r>
                      <a:endParaRPr sz="2000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чувствую: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кто-то тянет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меня в сторону.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4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7" name="Google Shape;547;p14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48" name="Google Shape;548;p14"/>
          <p:cNvGraphicFramePr/>
          <p:nvPr>
            <p:extLst>
              <p:ext uri="{D42A27DB-BD31-4B8C-83A1-F6EECF244321}">
                <p14:modId xmlns:p14="http://schemas.microsoft.com/office/powerpoint/2010/main" val="201376173"/>
              </p:ext>
            </p:extLst>
          </p:nvPr>
        </p:nvGraphicFramePr>
        <p:xfrm>
          <a:off x="965199" y="556379"/>
          <a:ext cx="10112625" cy="4572000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182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Знак   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препинания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 каком случае                      ставится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Какими союзами 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или союзными словами  можно проверить</a:t>
                      </a:r>
                      <a:endParaRPr sz="16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Примеры предложений</a:t>
                      </a:r>
                      <a:endParaRPr sz="16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Тире 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Части БСП противопоставлены по</a:t>
                      </a:r>
                      <a:r>
                        <a:rPr lang="ru-RU" sz="2000">
                          <a:sym typeface="Tahoma"/>
                        </a:rPr>
                        <a:t> </a:t>
                      </a:r>
                      <a:r>
                        <a:rPr lang="ru-RU" sz="2000" u="none" strike="noStrike" cap="none">
                          <a:sym typeface="Tahoma"/>
                        </a:rPr>
                        <a:t>смыслу.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А, но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Весна сажает – осень собирает.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Первое предложение указывает</a:t>
                      </a:r>
                      <a:r>
                        <a:rPr lang="ru-RU" sz="2000">
                          <a:sym typeface="Tahoma"/>
                        </a:rPr>
                        <a:t> </a:t>
                      </a:r>
                      <a:r>
                        <a:rPr lang="ru-RU" sz="2000" u="none" strike="noStrike" cap="none">
                          <a:sym typeface="Tahoma"/>
                        </a:rPr>
                        <a:t>на время или условие.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Когда, если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Придет вечер – поговорим.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Несчастья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бояться – счастья </a:t>
                      </a:r>
                      <a:endParaRPr sz="20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не видать.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В БСП есть сравнение.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ym typeface="Tahoma"/>
                        </a:rPr>
                        <a:t>Словно, будто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Ты запела песню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светлую –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колокольчики </a:t>
                      </a:r>
                      <a:endParaRPr sz="20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ym typeface="Tahoma"/>
                        </a:rPr>
                        <a:t>звенят.</a:t>
                      </a: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5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56" name="Google Shape;556;p15"/>
          <p:cNvGraphicFramePr/>
          <p:nvPr>
            <p:extLst>
              <p:ext uri="{D42A27DB-BD31-4B8C-83A1-F6EECF244321}">
                <p14:modId xmlns:p14="http://schemas.microsoft.com/office/powerpoint/2010/main" val="2285944652"/>
              </p:ext>
            </p:extLst>
          </p:nvPr>
        </p:nvGraphicFramePr>
        <p:xfrm>
          <a:off x="929340" y="681887"/>
          <a:ext cx="10177925" cy="4343400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171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Знак    </a:t>
                      </a:r>
                      <a:endParaRPr sz="19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препинания</a:t>
                      </a:r>
                      <a:endParaRPr sz="1900" u="none" strike="noStrike" cap="none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В каком случае                     ставится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Какими союзами 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или союзными словами  можно проверить</a:t>
                      </a:r>
                      <a:endParaRPr sz="15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Примеры  предложений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Тире 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Второе предложение указывает на условие.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Так что, вследствие чего,         поэтому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Витя забыл дорогу – ребятам пришлось ориентироваться по солнцу.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Второе предложение имеет присоединительное значение.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Такой, так, таков, это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Нужно всегда проверять написанное – так </a:t>
                      </a:r>
                      <a:endParaRPr sz="19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нас учили в школе.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Второе предложение указывает на неожиданную смену событий.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И внезапно,</a:t>
                      </a:r>
                      <a:endParaRPr sz="19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и неожиданно</a:t>
                      </a:r>
                      <a:endParaRPr sz="19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и сразу, </a:t>
                      </a:r>
                      <a:endParaRPr sz="1900" u="none" strike="noStrike" cap="none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sym typeface="Tahoma"/>
                        </a:rPr>
                        <a:t>и вдруг</a:t>
                      </a:r>
                      <a:endParaRPr sz="19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Катя открыла окно – </a:t>
                      </a:r>
                      <a:endParaRPr sz="19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в комнату залетел </a:t>
                      </a:r>
                      <a:endParaRPr sz="1900" u="none" strike="noStrike" cap="none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Взъерошенный </a:t>
                      </a:r>
                      <a:endParaRPr sz="15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sym typeface="Tahoma"/>
                        </a:rPr>
                        <a:t>воробей.</a:t>
                      </a:r>
                      <a:endParaRPr sz="19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" name="Google Shape;561;p16"/>
          <p:cNvGraphicFramePr/>
          <p:nvPr/>
        </p:nvGraphicFramePr>
        <p:xfrm>
          <a:off x="1123363" y="1511448"/>
          <a:ext cx="5555350" cy="399288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555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55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БСП – это предложение, в котором простые предложения объединены между собой с помощью интонации и по смыслу.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Части БСП могут быть связаны при помощи союзов.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Между частями сложного предложения со значением перечисления ставится точка с запятой.</a:t>
                      </a:r>
                      <a:endParaRPr dirty="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2" name="Google Shape;562;p16"/>
          <p:cNvSpPr/>
          <p:nvPr/>
        </p:nvSpPr>
        <p:spPr>
          <a:xfrm>
            <a:off x="1033991" y="757614"/>
            <a:ext cx="8405843" cy="5885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Укажите</a:t>
            </a:r>
            <a:r>
              <a:rPr lang="ru-RU" sz="24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верные и неверные утверждения.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3" name="Google Shape;563;p16" descr="C:\Users\Айгерим\Downloads\personalnye_dannye_otvety_na_populyarnye_voprosy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1169" y="1611588"/>
            <a:ext cx="4018878" cy="22786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17"/>
          <p:cNvGraphicFramePr/>
          <p:nvPr/>
        </p:nvGraphicFramePr>
        <p:xfrm>
          <a:off x="1132328" y="1705086"/>
          <a:ext cx="6514575" cy="3243425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65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34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200"/>
                        <a:buFont typeface="Roboto Condensed"/>
                        <a:buAutoNum type="arabicPeriod"/>
                      </a:pPr>
                      <a:r>
                        <a:rPr lang="ru-RU" sz="22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БСП – это предложение, в котором простые предложения объединены между собой с помощью интонации и по смыслу. </a:t>
                      </a:r>
                      <a:r>
                        <a:rPr lang="ru-RU" sz="2200" b="1" u="none" strike="noStrike" cap="none">
                          <a:solidFill>
                            <a:srgbClr val="7030A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Верно.</a:t>
                      </a:r>
                      <a:endParaRPr sz="2200" b="1" u="none" strike="noStrike" cap="none">
                        <a:solidFill>
                          <a:srgbClr val="7030A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200"/>
                        <a:buFont typeface="Roboto Condensed"/>
                        <a:buAutoNum type="arabicPeriod"/>
                      </a:pPr>
                      <a:r>
                        <a:rPr lang="ru-RU" sz="22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Части БСП могут быть связаны при помощи союзов. </a:t>
                      </a:r>
                      <a:r>
                        <a:rPr lang="ru-RU" sz="2200" b="1" u="none" strike="noStrike" cap="none">
                          <a:solidFill>
                            <a:srgbClr val="7030A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Неверно.</a:t>
                      </a:r>
                      <a:endParaRPr sz="2200" b="1" u="none" strike="noStrike" cap="none">
                        <a:solidFill>
                          <a:srgbClr val="7030A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200"/>
                        <a:buFont typeface="Roboto Condensed"/>
                        <a:buAutoNum type="arabicPeriod"/>
                      </a:pPr>
                      <a:r>
                        <a:rPr lang="ru-RU" sz="22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Между частями сложного предложения со значением перечисления ставится точка с запятой. </a:t>
                      </a:r>
                      <a:r>
                        <a:rPr lang="ru-RU" sz="2200" b="1" u="none" strike="noStrike" cap="none">
                          <a:solidFill>
                            <a:srgbClr val="7030A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Неверно.</a:t>
                      </a:r>
                      <a:endParaRPr sz="2200" b="1" u="none" strike="noStrike" cap="none">
                        <a:solidFill>
                          <a:srgbClr val="7030A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9" name="Google Shape;569;p17" descr="C:\Users\Айгерим\Downloads\person-people-question-mark-answer-illustration-concept-action_159757-131.jpg"/>
          <p:cNvPicPr preferRelativeResize="0"/>
          <p:nvPr/>
        </p:nvPicPr>
        <p:blipFill rotWithShape="1">
          <a:blip r:embed="rId3">
            <a:alphaModFix/>
          </a:blip>
          <a:srcRect l="7950" r="7235"/>
          <a:stretch/>
        </p:blipFill>
        <p:spPr>
          <a:xfrm>
            <a:off x="7655859" y="1369095"/>
            <a:ext cx="3783106" cy="250814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70" name="Google Shape;570;p17"/>
          <p:cNvSpPr/>
          <p:nvPr/>
        </p:nvSpPr>
        <p:spPr>
          <a:xfrm>
            <a:off x="1105430" y="762000"/>
            <a:ext cx="4902900" cy="58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18" descr="C:\Users\Айгерим\Downloads\illustration-of-people-reading-vector.jpg"/>
          <p:cNvPicPr preferRelativeResize="0"/>
          <p:nvPr/>
        </p:nvPicPr>
        <p:blipFill rotWithShape="1">
          <a:blip r:embed="rId3">
            <a:alphaModFix/>
          </a:blip>
          <a:srcRect t="13229" r="681" b="16535"/>
          <a:stretch/>
        </p:blipFill>
        <p:spPr>
          <a:xfrm>
            <a:off x="7285616" y="841999"/>
            <a:ext cx="3956125" cy="279767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8"/>
          <p:cNvSpPr/>
          <p:nvPr/>
        </p:nvSpPr>
        <p:spPr>
          <a:xfrm>
            <a:off x="1084729" y="785790"/>
            <a:ext cx="6284258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«Забирайте же с собою в путь, выходя из мягких юношеских лет в суровое, ожесточающее мужество, забирайте с собою все человеческие движения, не оставляйте их на дороге, не подымете потом!» </a:t>
            </a:r>
            <a:endParaRPr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Н. В. Гоголь</a:t>
            </a:r>
            <a:endParaRPr sz="3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" name="Google Shape;581;p19"/>
          <p:cNvGraphicFramePr/>
          <p:nvPr/>
        </p:nvGraphicFramePr>
        <p:xfrm>
          <a:off x="1056768" y="1582013"/>
          <a:ext cx="9789875" cy="146304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97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 «человеческими движениями» Гоголь, на мой взгляд, подразумевает такие качества, как доброта, милосердие, забота и любовь. Их нельзя терять, без них человек переста</a:t>
                      </a:r>
                      <a:r>
                        <a:rPr lang="ru-RU" sz="24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т быть человеком.</a:t>
                      </a:r>
                      <a:endParaRPr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2" name="Google Shape;582;p19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1034003" y="757625"/>
            <a:ext cx="6151500" cy="58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4" name="Google Shape;584;p19" descr="C:\Users\Айгерим\Downloads\kindness+heart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764" y="3167805"/>
            <a:ext cx="6571129" cy="290443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"/>
          <p:cNvSpPr/>
          <p:nvPr/>
        </p:nvSpPr>
        <p:spPr>
          <a:xfrm>
            <a:off x="919213" y="2103806"/>
            <a:ext cx="8529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познакомитесь с</a:t>
            </a: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содержанием и основной мыслью «Писем к сыну» В. А. Сухомлинского;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исследуете структуру бессоюзного сложного предложения;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будете участвовать в дискуссии по предложенной проблеме, синтезируя различные точки зрения и формулируя пути решения проблемы.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461;p4"/>
          <p:cNvSpPr/>
          <p:nvPr/>
        </p:nvSpPr>
        <p:spPr>
          <a:xfrm>
            <a:off x="3408113" y="952686"/>
            <a:ext cx="4748243" cy="5885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СЕГОДНЯ НА УРОКЕ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" name="Google Shape;589;p20"/>
          <p:cNvGraphicFramePr/>
          <p:nvPr/>
        </p:nvGraphicFramePr>
        <p:xfrm>
          <a:off x="1128485" y="694507"/>
          <a:ext cx="9789875" cy="36576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97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0" name="Google Shape;590;p20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0"/>
          <p:cNvSpPr/>
          <p:nvPr/>
        </p:nvSpPr>
        <p:spPr>
          <a:xfrm>
            <a:off x="1313970" y="2239582"/>
            <a:ext cx="92637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Желаешь себе добра не делай зла другому.</a:t>
            </a:r>
            <a:endParaRPr sz="28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2" name="Google Shape;592;p20"/>
          <p:cNvSpPr/>
          <p:nvPr/>
        </p:nvSpPr>
        <p:spPr>
          <a:xfrm>
            <a:off x="1033991" y="757613"/>
            <a:ext cx="9006479" cy="108015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Расставьте знаки препинания и проанализируйте бессоюзное сложное предложение.</a:t>
            </a:r>
            <a:endParaRPr dirty="0"/>
          </a:p>
        </p:txBody>
      </p:sp>
      <p:pic>
        <p:nvPicPr>
          <p:cNvPr id="593" name="Google Shape;593;p20" descr="C:\Users\Айгерим\Downloads\faq-and-qna-ilustration-people-characters-standing-next-to-question-marks-woman-and-man-online-support-center-flat-illustration-landing-page-template-ui-web_78434-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845" y="2788403"/>
            <a:ext cx="4055860" cy="303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1"/>
          <p:cNvSpPr/>
          <p:nvPr/>
        </p:nvSpPr>
        <p:spPr>
          <a:xfrm>
            <a:off x="4680857" y="1458686"/>
            <a:ext cx="61939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9" name="Google Shape;599;p21"/>
          <p:cNvGraphicFramePr/>
          <p:nvPr/>
        </p:nvGraphicFramePr>
        <p:xfrm>
          <a:off x="2032000" y="3337559"/>
          <a:ext cx="8128000" cy="18288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44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0" name="Google Shape;600;p21"/>
          <p:cNvSpPr/>
          <p:nvPr/>
        </p:nvSpPr>
        <p:spPr>
          <a:xfrm>
            <a:off x="1172455" y="1022358"/>
            <a:ext cx="8581146" cy="478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Желаешь себе добра – не  делай зла другому.</a:t>
            </a:r>
            <a:endParaRPr sz="2000" b="0" i="0" u="none" strike="noStrike" cap="none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Char char="•"/>
            </a:pP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Сложное бессоюзное предложение состоит из двух простых предложений. Первое предложение: 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Желаешь себе добра,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второе </a:t>
            </a: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 делай зла другому.</a:t>
            </a:r>
            <a:endParaRPr sz="2000" b="0" i="0" u="none" strike="noStrike" cap="none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Char char="•"/>
            </a:pP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Первое предложение указывает на условие – поэтому ставится тире. Можно </a:t>
            </a: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вставить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союз </a:t>
            </a:r>
            <a:r>
              <a:rPr lang="ru-RU" sz="2000" b="1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если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Если желаешь себе добра </a:t>
            </a:r>
            <a:r>
              <a:rPr lang="ru-RU" sz="2000" i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не делай зла другому.</a:t>
            </a:r>
            <a:endParaRPr sz="2000" b="0" i="0" u="none" strike="noStrike" cap="none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Char char="•"/>
            </a:pP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Повествовательное. Невосклицательное.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Char char="•"/>
            </a:pP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Первое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предложение: 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Желаешь себе добра –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простое, односоставное, определённо-личное, распространённое, неосложнённое. Второе предложение: </a:t>
            </a:r>
            <a:r>
              <a:rPr lang="ru-RU" sz="2000" b="0" i="1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не делай зла другому –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простое, односоставное, определённо-личное, распространённое, неосложнённое.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Tahoma"/>
              <a:buChar char="•"/>
            </a:pPr>
            <a:r>
              <a:rPr lang="ru-RU" sz="20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Схема: […]-[…]</a:t>
            </a:r>
            <a:endParaRPr/>
          </a:p>
        </p:txBody>
      </p:sp>
      <p:sp>
        <p:nvSpPr>
          <p:cNvPr id="601" name="Google Shape;601;p21"/>
          <p:cNvSpPr/>
          <p:nvPr/>
        </p:nvSpPr>
        <p:spPr>
          <a:xfrm>
            <a:off x="1124525" y="433764"/>
            <a:ext cx="4524000" cy="58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2"/>
          <p:cNvSpPr txBox="1">
            <a:spLocks noGrp="1"/>
          </p:cNvSpPr>
          <p:nvPr>
            <p:ph type="ctrTitle"/>
          </p:nvPr>
        </p:nvSpPr>
        <p:spPr>
          <a:xfrm>
            <a:off x="1360714" y="468084"/>
            <a:ext cx="9543075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607" name="Google Shape;607;p22"/>
          <p:cNvGraphicFramePr/>
          <p:nvPr>
            <p:extLst>
              <p:ext uri="{D42A27DB-BD31-4B8C-83A1-F6EECF244321}">
                <p14:modId xmlns:p14="http://schemas.microsoft.com/office/powerpoint/2010/main" val="1594082797"/>
              </p:ext>
            </p:extLst>
          </p:nvPr>
        </p:nvGraphicFramePr>
        <p:xfrm>
          <a:off x="1141293" y="1582198"/>
          <a:ext cx="8029600" cy="3348400"/>
        </p:xfrm>
        <a:graphic>
          <a:graphicData uri="http://schemas.openxmlformats.org/drawingml/2006/table">
            <a:tbl>
              <a:tblPr firstRow="1" bandRow="1">
                <a:tableStyleId>{80CD7420-87CE-46B7-A2A4-2AD074F8002A}</a:tableStyleId>
              </a:tblPr>
              <a:tblGrid>
                <a:gridCol w="8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ym typeface="Tahoma"/>
                        </a:rPr>
                        <a:t>ДА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ym typeface="Tahoma"/>
                        </a:rPr>
                        <a:t>?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ym typeface="Tahoma"/>
                        </a:rPr>
                        <a:t>НЕТ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None/>
                      </a:pPr>
                      <a:r>
                        <a:rPr lang="ru-RU" sz="2200" dirty="0">
                          <a:sym typeface="Tahoma"/>
                        </a:rPr>
                        <a:t>Согласны ли вы с утверждением доктора философских наук Игоря Ильинского: «Диалог поколений у нас практически прерван. “Отцы” не разговаривают  с “детьми”, “дети” их ни о чём не спрашивают, а когда начинают говорить, то чаще не слышат друг друга».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8" name="Google Shape;608;p22"/>
          <p:cNvSpPr/>
          <p:nvPr/>
        </p:nvSpPr>
        <p:spPr>
          <a:xfrm>
            <a:off x="1141300" y="716700"/>
            <a:ext cx="6274500" cy="58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Дискуссионная карта</a:t>
            </a:r>
            <a:endParaRPr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/>
          <p:nvPr/>
        </p:nvSpPr>
        <p:spPr>
          <a:xfrm>
            <a:off x="1030301" y="1437478"/>
            <a:ext cx="713654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Да.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Потому что взрослые отдают много сил работе, чтобы семья ни в чём не нуждалась. 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 остается времени на общение. Материальные блага стали превыше духовных.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Нет.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 семье, где не нарушается связь поколений и соблюдаются традиции, диалог между «отцами и детьми» происходит. Если дети видят положительный пример диалога, то они обязательно «перенесут»  его в свою семью.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4" name="Google Shape;614;p23"/>
          <p:cNvSpPr/>
          <p:nvPr/>
        </p:nvSpPr>
        <p:spPr>
          <a:xfrm>
            <a:off x="1033992" y="757614"/>
            <a:ext cx="4748243" cy="588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15" name="Google Shape;615;p23" descr="C:\Users\Айгерим\Downloads\Family_iStock-1153377026-1211097596-1586604820.jpg"/>
          <p:cNvPicPr preferRelativeResize="0"/>
          <p:nvPr/>
        </p:nvPicPr>
        <p:blipFill rotWithShape="1">
          <a:blip r:embed="rId3">
            <a:alphaModFix/>
          </a:blip>
          <a:srcRect t="7060" b="13091"/>
          <a:stretch/>
        </p:blipFill>
        <p:spPr>
          <a:xfrm>
            <a:off x="8210954" y="1290918"/>
            <a:ext cx="3121152" cy="249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4"/>
          <p:cNvSpPr/>
          <p:nvPr/>
        </p:nvSpPr>
        <p:spPr>
          <a:xfrm>
            <a:off x="1012372" y="544288"/>
            <a:ext cx="851262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1" name="Google Shape;621;p24"/>
          <p:cNvSpPr/>
          <p:nvPr/>
        </p:nvSpPr>
        <p:spPr>
          <a:xfrm>
            <a:off x="1329699" y="2188195"/>
            <a:ext cx="78378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 – хорошо  получается…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– интересно было…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 – мне сложно было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 – с собой возьму</a:t>
            </a:r>
            <a:endParaRPr/>
          </a:p>
        </p:txBody>
      </p:sp>
      <p:sp>
        <p:nvSpPr>
          <p:cNvPr id="622" name="Google Shape;622;p24"/>
          <p:cNvSpPr/>
          <p:nvPr/>
        </p:nvSpPr>
        <p:spPr>
          <a:xfrm>
            <a:off x="1329700" y="730725"/>
            <a:ext cx="42387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Рефлексия.</a:t>
            </a:r>
            <a:endParaRPr sz="300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Приём «ХИМС»</a:t>
            </a:r>
            <a:endParaRPr sz="3000">
              <a:solidFill>
                <a:schemeClr val="tx1"/>
              </a:solidFill>
            </a:endParaRPr>
          </a:p>
        </p:txBody>
      </p:sp>
      <p:pic>
        <p:nvPicPr>
          <p:cNvPr id="623" name="Google Shape;623;p24" descr="C:\Users\Айгерим\Downloads\personalnye_dannye_otvety_na_populyarnye_voprosy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310" y="1746058"/>
            <a:ext cx="5142263" cy="29155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5"/>
          <p:cNvSpPr/>
          <p:nvPr/>
        </p:nvSpPr>
        <p:spPr>
          <a:xfrm>
            <a:off x="1012372" y="544288"/>
            <a:ext cx="851262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1034000" y="1489950"/>
            <a:ext cx="97137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Х 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– хорошо  получается определять основную мысль текста.</a:t>
            </a:r>
            <a:endParaRPr sz="16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интересно было узнать, что частная переписка Сухомлинского в силу воспитательного значения стала литературным произведением.</a:t>
            </a:r>
            <a:endParaRPr sz="16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мне сложно было выбрать позицию при дискуссии.</a:t>
            </a:r>
            <a:endParaRPr sz="16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с собой возьму  полученные знания 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 бессоюзных сложных предложениях.</a:t>
            </a:r>
            <a:endParaRPr sz="2600" b="1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2765266" y="757625"/>
            <a:ext cx="5752200" cy="58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36;p26"/>
          <p:cNvSpPr/>
          <p:nvPr/>
        </p:nvSpPr>
        <p:spPr>
          <a:xfrm>
            <a:off x="995693" y="1251423"/>
            <a:ext cx="852930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познакомились с содержанием и </a:t>
            </a:r>
            <a:r>
              <a:rPr lang="ru-RU" sz="2400" dirty="0" smtClean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основной </a:t>
            </a: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мыслью «Писем к сыну» В. А. Сухомлинского;</a:t>
            </a:r>
            <a:endParaRPr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исследовали структуру бессоюзного сложного предложения;</a:t>
            </a: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приняли участие в дискуссии по предложенной проблеме, синтезируя различные точки зрения и формулируя пути решения проблемы.</a:t>
            </a: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7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101095" y="762585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9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"/>
          <p:cNvSpPr/>
          <p:nvPr/>
        </p:nvSpPr>
        <p:spPr>
          <a:xfrm>
            <a:off x="0" y="0"/>
            <a:ext cx="2199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1" name="Google Shape;451;p3"/>
          <p:cNvGraphicFramePr/>
          <p:nvPr/>
        </p:nvGraphicFramePr>
        <p:xfrm>
          <a:off x="1012061" y="1649664"/>
          <a:ext cx="7642400" cy="249936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76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«Если в жизни есть возможность сделать шаг назад, чтобы избежать конфликта – лучше его сделать».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80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Расим Мусабеков, азербайджанский государственный и общественный деятель.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2" name="Google Shape;452;p3"/>
          <p:cNvSpPr/>
          <p:nvPr/>
        </p:nvSpPr>
        <p:spPr>
          <a:xfrm>
            <a:off x="1240970" y="3581400"/>
            <a:ext cx="71845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3" name="Google Shape;453;p3"/>
          <p:cNvSpPr/>
          <p:nvPr/>
        </p:nvSpPr>
        <p:spPr>
          <a:xfrm>
            <a:off x="944342" y="524532"/>
            <a:ext cx="9006482" cy="5885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Определите цель эпиграфа, опираясь на тему урока.</a:t>
            </a:r>
            <a:endParaRPr sz="24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p3" descr="C:\Users\Айгерим\Downloads\274px-Rasim_Musabayo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1548" y="1424826"/>
            <a:ext cx="2424000" cy="319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"/>
          <p:cNvSpPr txBox="1"/>
          <p:nvPr/>
        </p:nvSpPr>
        <p:spPr>
          <a:xfrm>
            <a:off x="3352800" y="500743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0" name="Google Shape;460;p4" descr="C:\Users\Компьютер-8\Desktop\детскийвопрос.рф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963" y="1792045"/>
            <a:ext cx="3515595" cy="24213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61" name="Google Shape;461;p4"/>
          <p:cNvSpPr/>
          <p:nvPr/>
        </p:nvSpPr>
        <p:spPr>
          <a:xfrm>
            <a:off x="1033992" y="757614"/>
            <a:ext cx="4748243" cy="5885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dirty="0"/>
          </a:p>
        </p:txBody>
      </p:sp>
      <p:sp>
        <p:nvSpPr>
          <p:cNvPr id="462" name="Google Shape;462;p4"/>
          <p:cNvSpPr/>
          <p:nvPr/>
        </p:nvSpPr>
        <p:spPr>
          <a:xfrm>
            <a:off x="1128087" y="1787821"/>
            <a:ext cx="6429160" cy="35641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Для меня диалог поколений – умные, содержательные беседы со взрослыми, несущие несомненную пользу. Диалог лишается смысла, он невозможен при наличии конфликта. Взаимное терпение и уважение – залог успешного диалога. </a:t>
            </a:r>
            <a:endParaRPr sz="24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" descr="C:\Users\Айгерим\Downloads\Без названи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2935" y="1177620"/>
            <a:ext cx="1776805" cy="26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"/>
          <p:cNvSpPr txBox="1"/>
          <p:nvPr/>
        </p:nvSpPr>
        <p:spPr>
          <a:xfrm>
            <a:off x="936171" y="2699657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5"/>
          <p:cNvSpPr/>
          <p:nvPr/>
        </p:nvSpPr>
        <p:spPr>
          <a:xfrm>
            <a:off x="1025820" y="1794864"/>
            <a:ext cx="85671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Первое письмо сыну, улетевшему из родительского гнезда… Хочется, чтобы оно осталось у тебя на всю жизнь, чтобы ты хранил его, перечитывал, думал над ним. Мы с матерью знаем, что каждое молодое поколение немного снисходительно относится к поучениям родителей: вы, мол, не можете видеть и понимать всё то, что видим и понимаем мы. Может быть, это и так… Может быть, прочитав это письмо, ты захочешь положить его куда-нибудь подальше, чтобы оно меньше напоминало о бесконечных поучениях отца и матери. Ну что же, положи, но только хорошенько запомни, куда, потому что придет такой день, когда ты вспомнишь эти поучения, скажешь себе: а всё-таки прав был отец… и тебе надо будет прочитать это старое полузабытое письмо. Ты найдешь и прочитаешь его. Сохрани же его на всю жизнь. Я тоже сохранил первое письмо от отца. 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0" name="Google Shape;470;p5"/>
          <p:cNvSpPr/>
          <p:nvPr/>
        </p:nvSpPr>
        <p:spPr>
          <a:xfrm>
            <a:off x="1727550" y="1358263"/>
            <a:ext cx="667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В. А. Сухомлинский «Письма к сыну»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5"/>
          <p:cNvSpPr/>
          <p:nvPr/>
        </p:nvSpPr>
        <p:spPr>
          <a:xfrm>
            <a:off x="953309" y="470742"/>
            <a:ext cx="8594100" cy="820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Поделитесь мнением: как вы относитесь к советам своих родителей, старших?</a:t>
            </a:r>
            <a:endParaRPr sz="24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6"/>
          <p:cNvGraphicFramePr/>
          <p:nvPr/>
        </p:nvGraphicFramePr>
        <p:xfrm>
          <a:off x="1033997" y="1578647"/>
          <a:ext cx="9989875" cy="232156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99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800">
                <a:tc>
                  <a:txBody>
                    <a:bodyPr/>
                    <a:lstStyle/>
                    <a:p>
                      <a:pPr marL="342900" marR="0" lvl="0" indent="-2701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стараюсь следовать советам своих родителей: они прожили жизнь, у них есть опыт – положительный и отрицательный. Поэтому  они советуют детям учиться на чужих ошибках  и  не совершать свои. </a:t>
                      </a:r>
                      <a:endParaRPr sz="1600"/>
                    </a:p>
                    <a:p>
                      <a:pPr marL="342900" marR="0" lvl="0" indent="-270112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силу своего небольшого жизненного опыта не все подростки «слышат» взрослых.</a:t>
                      </a:r>
                      <a:endParaRPr sz="2400" b="1" u="none" strike="noStrike" cap="none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7" name="Google Shape;477;p6"/>
          <p:cNvSpPr/>
          <p:nvPr/>
        </p:nvSpPr>
        <p:spPr>
          <a:xfrm>
            <a:off x="1033991" y="757614"/>
            <a:ext cx="5546103" cy="5885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 </a:t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989992" y="4038936"/>
            <a:ext cx="8337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3. Возможно, когда мы сами станем родителями, то  поймём глубину родительской  любви, их желания оградить нас от плохого.</a:t>
            </a:r>
            <a:endParaRPr sz="24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"/>
          <p:cNvSpPr/>
          <p:nvPr/>
        </p:nvSpPr>
        <p:spPr>
          <a:xfrm>
            <a:off x="1175658" y="707572"/>
            <a:ext cx="96556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4" name="Google Shape;484;p7"/>
          <p:cNvGraphicFramePr/>
          <p:nvPr/>
        </p:nvGraphicFramePr>
        <p:xfrm>
          <a:off x="1052285" y="1419598"/>
          <a:ext cx="8755500" cy="438912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875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Мы с папой собрали большую коробку.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Она как в сказке – без верха и дна.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надо иметь непростую сноровку,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Чтоб эту нелёгкую ношу поднять.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ней Сила и Воля,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Счастливая Доля, 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ней – Честность и Честь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Совесть в ней есть.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Вот дедушек двое и бабушек две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Туда поместили всю Мудрость и Опыт.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Ошибки Чужие дарят тебе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важные знаки «Хорошо» и «Плохо».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5" name="Google Shape;485;p7"/>
          <p:cNvSpPr/>
          <p:nvPr/>
        </p:nvSpPr>
        <p:spPr>
          <a:xfrm>
            <a:off x="984009" y="510567"/>
            <a:ext cx="8405700" cy="820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Определите основную мысль стихотворения и прокомментируйте выделенные строки.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6" name="Google Shape;4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98" y="1960375"/>
            <a:ext cx="2757825" cy="327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Google Shape;492;p8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8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94" name="Google Shape;494;p8"/>
          <p:cNvGraphicFramePr/>
          <p:nvPr/>
        </p:nvGraphicFramePr>
        <p:xfrm>
          <a:off x="1072563" y="1802801"/>
          <a:ext cx="5901975" cy="3413760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59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Основная мысль заключается в передаче нравственных  ценностей ребёнку. Не каждый ребёнок может следовать советам взрослых: это зависит от характера и степени послушания ребенка, а также от стиля воспитания. </a:t>
                      </a:r>
                      <a:endParaRPr sz="280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5" name="Google Shape;495;p8"/>
          <p:cNvSpPr/>
          <p:nvPr/>
        </p:nvSpPr>
        <p:spPr>
          <a:xfrm>
            <a:off x="1034000" y="757625"/>
            <a:ext cx="5940600" cy="736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6" name="Google Shape;496;p8" descr="C:\Users\Айгерим\Downloads\107313658-professional-training-education-online-tutorial-online-business-courses-business-presentation-flat-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930" y="900131"/>
            <a:ext cx="3520890" cy="352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04" name="Google Shape;504;p9"/>
          <p:cNvGraphicFramePr/>
          <p:nvPr/>
        </p:nvGraphicFramePr>
        <p:xfrm>
          <a:off x="1034147" y="2613094"/>
          <a:ext cx="8407400" cy="2068775"/>
        </p:xfrm>
        <a:graphic>
          <a:graphicData uri="http://schemas.openxmlformats.org/drawingml/2006/table">
            <a:tbl>
              <a:tblPr>
                <a:noFill/>
                <a:tableStyleId>{80CD7420-87CE-46B7-A2A4-2AD074F8002A}</a:tableStyleId>
              </a:tblPr>
              <a:tblGrid>
                <a:gridCol w="840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87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глупым водиться – сам поглупеешь.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Будешь книги читать – будешь всё знать.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 маху дашь — год не справишься.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Наука даром не даётся – наука трудом берётся.</a:t>
                      </a:r>
                      <a:endParaRPr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5" name="Google Shape;505;p9"/>
          <p:cNvSpPr/>
          <p:nvPr/>
        </p:nvSpPr>
        <p:spPr>
          <a:xfrm>
            <a:off x="989167" y="506601"/>
            <a:ext cx="9517467" cy="161803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9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AutoNum type="arabicPeriod"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Прочитайте пословицы и определите, какие из них можно отнести к категории «Чужие ошибки».</a:t>
            </a:r>
            <a:endParaRPr sz="24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39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AutoNum type="arabicPeriod"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Какой грамматический признак  объединяет эти предложения? </a:t>
            </a:r>
            <a:endParaRPr dirty="0"/>
          </a:p>
        </p:txBody>
      </p:sp>
      <p:pic>
        <p:nvPicPr>
          <p:cNvPr id="506" name="Google Shape;506;p9" descr="C:\Users\Айгерим\Downloads\question-mark-2405202_12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469" y="2295033"/>
            <a:ext cx="2737629" cy="18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1547</Words>
  <Application>Microsoft Office PowerPoint</Application>
  <PresentationFormat>Широкоэкранный</PresentationFormat>
  <Paragraphs>241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Open Sans</vt:lpstr>
      <vt:lpstr>Century Gothic</vt:lpstr>
      <vt:lpstr>Source Sans Pro</vt:lpstr>
      <vt:lpstr>Roboto Condensed</vt:lpstr>
      <vt:lpstr>Arial</vt:lpstr>
      <vt:lpstr>Comfortaa</vt:lpstr>
      <vt:lpstr>Tahoma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3</cp:revision>
  <dcterms:created xsi:type="dcterms:W3CDTF">2017-01-10T11:09:36Z</dcterms:created>
  <dcterms:modified xsi:type="dcterms:W3CDTF">2024-12-13T13:38:58Z</dcterms:modified>
</cp:coreProperties>
</file>