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80" r:id="rId2"/>
    <p:sldId id="281" r:id="rId3"/>
    <p:sldId id="284" r:id="rId4"/>
    <p:sldId id="285" r:id="rId5"/>
    <p:sldId id="286" r:id="rId6"/>
    <p:sldId id="287" r:id="rId7"/>
    <p:sldId id="288" r:id="rId8"/>
    <p:sldId id="289" r:id="rId9"/>
    <p:sldId id="290" r:id="rId10"/>
    <p:sldId id="291" r:id="rId11"/>
    <p:sldId id="266" r:id="rId12"/>
    <p:sldId id="267" r:id="rId13"/>
    <p:sldId id="292" r:id="rId14"/>
    <p:sldId id="269" r:id="rId15"/>
    <p:sldId id="270" r:id="rId16"/>
    <p:sldId id="271" r:id="rId17"/>
    <p:sldId id="272" r:id="rId18"/>
    <p:sldId id="273" r:id="rId19"/>
    <p:sldId id="274" r:id="rId20"/>
    <p:sldId id="275" r:id="rId21"/>
    <p:sldId id="276" r:id="rId22"/>
    <p:sldId id="277" r:id="rId23"/>
    <p:sldId id="282" r:id="rId24"/>
    <p:sldId id="283" r:id="rId25"/>
  </p:sldIdLst>
  <p:sldSz cx="12192000" cy="6858000"/>
  <p:notesSz cx="6858000" cy="9144000"/>
  <p:embeddedFontLst>
    <p:embeddedFont>
      <p:font typeface="Century Gothic" panose="020B0502020202020204" pitchFamily="34" charset="0"/>
      <p:regular r:id="rId27"/>
      <p:bold r:id="rId28"/>
      <p:italic r:id="rId29"/>
      <p:boldItalic r:id="rId30"/>
    </p:embeddedFont>
    <p:embeddedFont>
      <p:font typeface="Source Sans Pro" panose="020B0604020202020204" charset="0"/>
      <p:regular r:id="rId31"/>
      <p:bold r:id="rId32"/>
      <p:italic r:id="rId33"/>
      <p:boldItalic r:id="rId34"/>
    </p:embeddedFont>
    <p:embeddedFont>
      <p:font typeface="Roboto Condensed" panose="020B0604020202020204" charset="0"/>
      <p:regular r:id="rId35"/>
      <p:bold r:id="rId36"/>
      <p:italic r:id="rId37"/>
      <p:boldItalic r:id="rId38"/>
    </p:embeddedFont>
    <p:embeddedFont>
      <p:font typeface="Tahoma" panose="020B0604030504040204" pitchFamily="34" charset="0"/>
      <p:regular r:id="rId39"/>
      <p:bold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11">
          <p15:clr>
            <a:srgbClr val="A4A3A4"/>
          </p15:clr>
        </p15:guide>
        <p15:guide id="2" pos="7113">
          <p15:clr>
            <a:srgbClr val="A4A3A4"/>
          </p15:clr>
        </p15:guide>
        <p15:guide id="3" pos="567">
          <p15:clr>
            <a:srgbClr val="9AA0A6"/>
          </p15:clr>
        </p15:guide>
        <p15:guide id="4" orient="horz" pos="283">
          <p15:clr>
            <a:srgbClr val="9AA0A6"/>
          </p15:clr>
        </p15:guide>
        <p15:guide id="5" pos="6123">
          <p15:clr>
            <a:srgbClr val="9AA0A6"/>
          </p15:clr>
        </p15:guide>
        <p15:guide id="6" orient="horz" pos="3714">
          <p15:clr>
            <a:srgbClr val="9AA0A6"/>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RhcUrio8xaPYbXcB/Mpo27Zkd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D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3F41E3-9EAA-471D-A027-31ED1A397A0A}">
  <a:tblStyle styleId="{A23F41E3-9EAA-471D-A027-31ED1A397A0A}" styleName="Table_0">
    <a:wholeTbl>
      <a:tcTxStyle b="off" i="off">
        <a:font>
          <a:latin typeface="Source Sans Pro"/>
          <a:ea typeface="Source Sans Pro"/>
          <a:cs typeface="Source Sans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7EE"/>
          </a:solidFill>
        </a:fill>
      </a:tcStyle>
    </a:wholeTbl>
    <a:band1H>
      <a:tcTxStyle/>
      <a:tcStyle>
        <a:tcBdr/>
        <a:fill>
          <a:solidFill>
            <a:srgbClr val="D0CCDB"/>
          </a:solidFill>
        </a:fill>
      </a:tcStyle>
    </a:band1H>
    <a:band2H>
      <a:tcTxStyle/>
      <a:tcStyle>
        <a:tcBdr/>
      </a:tcStyle>
    </a:band2H>
    <a:band1V>
      <a:tcTxStyle/>
      <a:tcStyle>
        <a:tcBdr/>
        <a:fill>
          <a:solidFill>
            <a:srgbClr val="D0CCDB"/>
          </a:solidFill>
        </a:fill>
      </a:tcStyle>
    </a:band1V>
    <a:band2V>
      <a:tcTxStyle/>
      <a:tcStyle>
        <a:tcBdr/>
      </a:tcStyle>
    </a:band2V>
    <a:lastCol>
      <a:tcTxStyle b="on" i="off">
        <a:font>
          <a:latin typeface="Source Sans Pro"/>
          <a:ea typeface="Source Sans Pro"/>
          <a:cs typeface="Source Sans Pro"/>
        </a:font>
        <a:schemeClr val="lt1"/>
      </a:tcTxStyle>
      <a:tcStyle>
        <a:tcBdr/>
        <a:fill>
          <a:solidFill>
            <a:schemeClr val="accent1"/>
          </a:solidFill>
        </a:fill>
      </a:tcStyle>
    </a:lastCol>
    <a:firstCol>
      <a:tcTxStyle b="on" i="off">
        <a:font>
          <a:latin typeface="Source Sans Pro"/>
          <a:ea typeface="Source Sans Pro"/>
          <a:cs typeface="Source Sans Pro"/>
        </a:font>
        <a:schemeClr val="lt1"/>
      </a:tcTxStyle>
      <a:tcStyle>
        <a:tcBdr/>
        <a:fill>
          <a:solidFill>
            <a:schemeClr val="accent1"/>
          </a:solidFill>
        </a:fill>
      </a:tcStyle>
    </a:firstCol>
    <a:lastRow>
      <a:tcTxStyle b="on" i="off">
        <a:font>
          <a:latin typeface="Source Sans Pro"/>
          <a:ea typeface="Source Sans Pro"/>
          <a:cs typeface="Source Sans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ource Sans Pro"/>
          <a:ea typeface="Source Sans Pro"/>
          <a:cs typeface="Source Sans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AF33E9A-C311-4052-941B-D1407C52F95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BB92CD-4087-4C64-B3B7-A2FD67B322CB}" styleName="Table_2">
    <a:wholeTbl>
      <a:tcTxStyle b="off" i="off">
        <a:font>
          <a:latin typeface="Source Sans Pro"/>
          <a:ea typeface="Source Sans Pro"/>
          <a:cs typeface="Source Sans Pro"/>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guide orient="horz" pos="2211"/>
        <p:guide pos="7113"/>
        <p:guide pos="567"/>
        <p:guide orient="horz" pos="283"/>
        <p:guide pos="6123"/>
        <p:guide orient="horz" pos="371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92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3" name="Google Shape;10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3" name="Google Shape;10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2" name="Google Shape;10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4" name="Google Shape;105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9" name="Google Shape;10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6" name="Google Shape;10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3" name="Google Shape;10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5" name="Google Shape;13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6"/>
        <p:cNvGrpSpPr/>
        <p:nvPr/>
      </p:nvGrpSpPr>
      <p:grpSpPr>
        <a:xfrm>
          <a:off x="0" y="0"/>
          <a:ext cx="0" cy="0"/>
          <a:chOff x="0" y="0"/>
          <a:chExt cx="0" cy="0"/>
        </a:xfrm>
      </p:grpSpPr>
      <p:sp>
        <p:nvSpPr>
          <p:cNvPr id="37" name="Google Shape;37;p36"/>
          <p:cNvSpPr txBox="1">
            <a:spLocks noGrp="1"/>
          </p:cNvSpPr>
          <p:nvPr>
            <p:ph type="ctrTitle"/>
          </p:nvPr>
        </p:nvSpPr>
        <p:spPr>
          <a:xfrm>
            <a:off x="6575596" y="111052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6"/>
          <p:cNvSpPr>
            <a:spLocks noGrp="1"/>
          </p:cNvSpPr>
          <p:nvPr>
            <p:ph type="pic" idx="2"/>
          </p:nvPr>
        </p:nvSpPr>
        <p:spPr>
          <a:xfrm>
            <a:off x="968673" y="1051031"/>
            <a:ext cx="4881083" cy="517146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9"/>
        <p:cNvGrpSpPr/>
        <p:nvPr/>
      </p:nvGrpSpPr>
      <p:grpSpPr>
        <a:xfrm>
          <a:off x="0" y="0"/>
          <a:ext cx="0" cy="0"/>
          <a:chOff x="0" y="0"/>
          <a:chExt cx="0" cy="0"/>
        </a:xfrm>
      </p:grpSpPr>
      <p:sp>
        <p:nvSpPr>
          <p:cNvPr id="40" name="Google Shape;40;p37"/>
          <p:cNvSpPr>
            <a:spLocks noGrp="1"/>
          </p:cNvSpPr>
          <p:nvPr>
            <p:ph type="pic" idx="2"/>
          </p:nvPr>
        </p:nvSpPr>
        <p:spPr>
          <a:xfrm>
            <a:off x="5955086"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37"/>
          <p:cNvSpPr>
            <a:spLocks noGrp="1"/>
          </p:cNvSpPr>
          <p:nvPr>
            <p:ph type="pic" idx="3"/>
          </p:nvPr>
        </p:nvSpPr>
        <p:spPr>
          <a:xfrm>
            <a:off x="595508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Google Shape;42;p37"/>
          <p:cNvSpPr txBox="1">
            <a:spLocks noGrp="1"/>
          </p:cNvSpPr>
          <p:nvPr>
            <p:ph type="ctrTitle"/>
          </p:nvPr>
        </p:nvSpPr>
        <p:spPr>
          <a:xfrm>
            <a:off x="942716" y="108211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3"/>
        <p:cNvGrpSpPr/>
        <p:nvPr/>
      </p:nvGrpSpPr>
      <p:grpSpPr>
        <a:xfrm>
          <a:off x="0" y="0"/>
          <a:ext cx="0" cy="0"/>
          <a:chOff x="0" y="0"/>
          <a:chExt cx="0" cy="0"/>
        </a:xfrm>
      </p:grpSpPr>
      <p:sp>
        <p:nvSpPr>
          <p:cNvPr id="44" name="Google Shape;44;p38"/>
          <p:cNvSpPr>
            <a:spLocks noGrp="1"/>
          </p:cNvSpPr>
          <p:nvPr>
            <p:ph type="pic" idx="2"/>
          </p:nvPr>
        </p:nvSpPr>
        <p:spPr>
          <a:xfrm>
            <a:off x="94271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38"/>
          <p:cNvSpPr txBox="1">
            <a:spLocks noGrp="1"/>
          </p:cNvSpPr>
          <p:nvPr>
            <p:ph type="ctrTitle"/>
          </p:nvPr>
        </p:nvSpPr>
        <p:spPr>
          <a:xfrm>
            <a:off x="942716" y="97793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a:spLocks noGrp="1"/>
          </p:cNvSpPr>
          <p:nvPr>
            <p:ph type="pic" idx="3"/>
          </p:nvPr>
        </p:nvSpPr>
        <p:spPr>
          <a:xfrm>
            <a:off x="6383351"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38"/>
          <p:cNvSpPr>
            <a:spLocks noGrp="1"/>
          </p:cNvSpPr>
          <p:nvPr>
            <p:ph type="pic" idx="4"/>
          </p:nvPr>
        </p:nvSpPr>
        <p:spPr>
          <a:xfrm>
            <a:off x="6383351"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8"/>
        <p:cNvGrpSpPr/>
        <p:nvPr/>
      </p:nvGrpSpPr>
      <p:grpSpPr>
        <a:xfrm>
          <a:off x="0" y="0"/>
          <a:ext cx="0" cy="0"/>
          <a:chOff x="0" y="0"/>
          <a:chExt cx="0" cy="0"/>
        </a:xfrm>
      </p:grpSpPr>
      <p:sp>
        <p:nvSpPr>
          <p:cNvPr id="49" name="Google Shape;49;p39"/>
          <p:cNvSpPr>
            <a:spLocks noGrp="1"/>
          </p:cNvSpPr>
          <p:nvPr>
            <p:ph type="pic" idx="2"/>
          </p:nvPr>
        </p:nvSpPr>
        <p:spPr>
          <a:xfrm>
            <a:off x="0" y="0"/>
            <a:ext cx="576072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39"/>
          <p:cNvSpPr txBox="1">
            <a:spLocks noGrp="1"/>
          </p:cNvSpPr>
          <p:nvPr>
            <p:ph type="ctrTitle"/>
          </p:nvPr>
        </p:nvSpPr>
        <p:spPr>
          <a:xfrm>
            <a:off x="6434904" y="79120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51"/>
        <p:cNvGrpSpPr/>
        <p:nvPr/>
      </p:nvGrpSpPr>
      <p:grpSpPr>
        <a:xfrm>
          <a:off x="0" y="0"/>
          <a:ext cx="0" cy="0"/>
          <a:chOff x="0" y="0"/>
          <a:chExt cx="0" cy="0"/>
        </a:xfrm>
      </p:grpSpPr>
      <p:sp>
        <p:nvSpPr>
          <p:cNvPr id="52" name="Google Shape;52;p40"/>
          <p:cNvSpPr>
            <a:spLocks noGrp="1"/>
          </p:cNvSpPr>
          <p:nvPr>
            <p:ph type="pic" idx="2"/>
          </p:nvPr>
        </p:nvSpPr>
        <p:spPr>
          <a:xfrm>
            <a:off x="6300488" y="2951545"/>
            <a:ext cx="4948798"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40"/>
          <p:cNvSpPr>
            <a:spLocks noGrp="1"/>
          </p:cNvSpPr>
          <p:nvPr>
            <p:ph type="pic" idx="3"/>
          </p:nvPr>
        </p:nvSpPr>
        <p:spPr>
          <a:xfrm>
            <a:off x="942714" y="2951545"/>
            <a:ext cx="4948798"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40"/>
          <p:cNvSpPr txBox="1">
            <a:spLocks noGrp="1"/>
          </p:cNvSpPr>
          <p:nvPr>
            <p:ph type="ctrTitle"/>
          </p:nvPr>
        </p:nvSpPr>
        <p:spPr>
          <a:xfrm>
            <a:off x="942716" y="8969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5"/>
        <p:cNvGrpSpPr/>
        <p:nvPr/>
      </p:nvGrpSpPr>
      <p:grpSpPr>
        <a:xfrm>
          <a:off x="0" y="0"/>
          <a:ext cx="0" cy="0"/>
          <a:chOff x="0" y="0"/>
          <a:chExt cx="0" cy="0"/>
        </a:xfrm>
      </p:grpSpPr>
      <p:sp>
        <p:nvSpPr>
          <p:cNvPr id="56" name="Google Shape;56;p41"/>
          <p:cNvSpPr>
            <a:spLocks noGrp="1"/>
          </p:cNvSpPr>
          <p:nvPr>
            <p:ph type="pic" idx="2"/>
          </p:nvPr>
        </p:nvSpPr>
        <p:spPr>
          <a:xfrm>
            <a:off x="505756" y="867163"/>
            <a:ext cx="5248792" cy="2848310"/>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41"/>
          <p:cNvSpPr txBox="1">
            <a:spLocks noGrp="1"/>
          </p:cNvSpPr>
          <p:nvPr>
            <p:ph type="ctrTitle"/>
          </p:nvPr>
        </p:nvSpPr>
        <p:spPr>
          <a:xfrm>
            <a:off x="6437454" y="88008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1"/>
          <p:cNvSpPr>
            <a:spLocks noGrp="1"/>
          </p:cNvSpPr>
          <p:nvPr>
            <p:ph type="pic" idx="3"/>
          </p:nvPr>
        </p:nvSpPr>
        <p:spPr>
          <a:xfrm>
            <a:off x="50575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41"/>
          <p:cNvSpPr>
            <a:spLocks noGrp="1"/>
          </p:cNvSpPr>
          <p:nvPr>
            <p:ph type="pic" idx="4"/>
          </p:nvPr>
        </p:nvSpPr>
        <p:spPr>
          <a:xfrm>
            <a:off x="318629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0"/>
        <p:cNvGrpSpPr/>
        <p:nvPr/>
      </p:nvGrpSpPr>
      <p:grpSpPr>
        <a:xfrm>
          <a:off x="0" y="0"/>
          <a:ext cx="0" cy="0"/>
          <a:chOff x="0" y="0"/>
          <a:chExt cx="0" cy="0"/>
        </a:xfrm>
      </p:grpSpPr>
      <p:sp>
        <p:nvSpPr>
          <p:cNvPr id="61" name="Google Shape;61;p42"/>
          <p:cNvSpPr>
            <a:spLocks noGrp="1"/>
          </p:cNvSpPr>
          <p:nvPr>
            <p:ph type="pic" idx="2"/>
          </p:nvPr>
        </p:nvSpPr>
        <p:spPr>
          <a:xfrm>
            <a:off x="8916567" y="153756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42"/>
          <p:cNvSpPr>
            <a:spLocks noGrp="1"/>
          </p:cNvSpPr>
          <p:nvPr>
            <p:ph type="pic" idx="3"/>
          </p:nvPr>
        </p:nvSpPr>
        <p:spPr>
          <a:xfrm>
            <a:off x="7027358" y="112550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42"/>
          <p:cNvSpPr txBox="1">
            <a:spLocks noGrp="1"/>
          </p:cNvSpPr>
          <p:nvPr>
            <p:ph type="ctrTitle"/>
          </p:nvPr>
        </p:nvSpPr>
        <p:spPr>
          <a:xfrm>
            <a:off x="942716" y="102423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64"/>
        <p:cNvGrpSpPr/>
        <p:nvPr/>
      </p:nvGrpSpPr>
      <p:grpSpPr>
        <a:xfrm>
          <a:off x="0" y="0"/>
          <a:ext cx="0" cy="0"/>
          <a:chOff x="0" y="0"/>
          <a:chExt cx="0" cy="0"/>
        </a:xfrm>
      </p:grpSpPr>
      <p:sp>
        <p:nvSpPr>
          <p:cNvPr id="65" name="Google Shape;65;p43"/>
          <p:cNvSpPr txBox="1">
            <a:spLocks noGrp="1"/>
          </p:cNvSpPr>
          <p:nvPr>
            <p:ph type="ctrTitle"/>
          </p:nvPr>
        </p:nvSpPr>
        <p:spPr>
          <a:xfrm>
            <a:off x="6506903" y="75065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a:spLocks noGrp="1"/>
          </p:cNvSpPr>
          <p:nvPr>
            <p:ph type="pic" idx="2"/>
          </p:nvPr>
        </p:nvSpPr>
        <p:spPr>
          <a:xfrm>
            <a:off x="-46299" y="1747778"/>
            <a:ext cx="5347504" cy="3368233"/>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67"/>
        <p:cNvGrpSpPr/>
        <p:nvPr/>
      </p:nvGrpSpPr>
      <p:grpSpPr>
        <a:xfrm>
          <a:off x="0" y="0"/>
          <a:ext cx="0" cy="0"/>
          <a:chOff x="0" y="0"/>
          <a:chExt cx="0" cy="0"/>
        </a:xfrm>
      </p:grpSpPr>
      <p:sp>
        <p:nvSpPr>
          <p:cNvPr id="68" name="Google Shape;68;p44"/>
          <p:cNvSpPr txBox="1">
            <a:spLocks noGrp="1"/>
          </p:cNvSpPr>
          <p:nvPr>
            <p:ph type="ctrTitle"/>
          </p:nvPr>
        </p:nvSpPr>
        <p:spPr>
          <a:xfrm>
            <a:off x="2665862" y="682491"/>
            <a:ext cx="6860276" cy="114630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9"/>
        <p:cNvGrpSpPr/>
        <p:nvPr/>
      </p:nvGrpSpPr>
      <p:grpSpPr>
        <a:xfrm>
          <a:off x="0" y="0"/>
          <a:ext cx="0" cy="0"/>
          <a:chOff x="0" y="0"/>
          <a:chExt cx="0" cy="0"/>
        </a:xfrm>
      </p:grpSpPr>
      <p:sp>
        <p:nvSpPr>
          <p:cNvPr id="70" name="Google Shape;70;p45"/>
          <p:cNvSpPr txBox="1">
            <a:spLocks noGrp="1"/>
          </p:cNvSpPr>
          <p:nvPr>
            <p:ph type="ctrTitle"/>
          </p:nvPr>
        </p:nvSpPr>
        <p:spPr>
          <a:xfrm>
            <a:off x="6825670" y="66753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
        <p:cNvGrpSpPr/>
        <p:nvPr/>
      </p:nvGrpSpPr>
      <p:grpSpPr>
        <a:xfrm>
          <a:off x="0" y="0"/>
          <a:ext cx="0" cy="0"/>
          <a:chOff x="0" y="0"/>
          <a:chExt cx="0" cy="0"/>
        </a:xfrm>
      </p:grpSpPr>
      <p:sp>
        <p:nvSpPr>
          <p:cNvPr id="19" name="Google Shape;19;p28"/>
          <p:cNvSpPr txBox="1">
            <a:spLocks noGrp="1"/>
          </p:cNvSpPr>
          <p:nvPr>
            <p:ph type="ctrTitle"/>
          </p:nvPr>
        </p:nvSpPr>
        <p:spPr>
          <a:xfrm>
            <a:off x="6394366" y="76502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71"/>
        <p:cNvGrpSpPr/>
        <p:nvPr/>
      </p:nvGrpSpPr>
      <p:grpSpPr>
        <a:xfrm>
          <a:off x="0" y="0"/>
          <a:ext cx="0" cy="0"/>
          <a:chOff x="0" y="0"/>
          <a:chExt cx="0" cy="0"/>
        </a:xfrm>
      </p:grpSpPr>
      <p:sp>
        <p:nvSpPr>
          <p:cNvPr id="72" name="Google Shape;72;p46"/>
          <p:cNvSpPr txBox="1">
            <a:spLocks noGrp="1"/>
          </p:cNvSpPr>
          <p:nvPr>
            <p:ph type="ctrTitle"/>
          </p:nvPr>
        </p:nvSpPr>
        <p:spPr>
          <a:xfrm>
            <a:off x="942716" y="11061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73"/>
        <p:cNvGrpSpPr/>
        <p:nvPr/>
      </p:nvGrpSpPr>
      <p:grpSpPr>
        <a:xfrm>
          <a:off x="0" y="0"/>
          <a:ext cx="0" cy="0"/>
          <a:chOff x="0" y="0"/>
          <a:chExt cx="0" cy="0"/>
        </a:xfrm>
      </p:grpSpPr>
      <p:sp>
        <p:nvSpPr>
          <p:cNvPr id="74" name="Google Shape;74;p47"/>
          <p:cNvSpPr txBox="1">
            <a:spLocks noGrp="1"/>
          </p:cNvSpPr>
          <p:nvPr>
            <p:ph type="ctrTitle"/>
          </p:nvPr>
        </p:nvSpPr>
        <p:spPr>
          <a:xfrm>
            <a:off x="6513152" y="74045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5"/>
        <p:cNvGrpSpPr/>
        <p:nvPr/>
      </p:nvGrpSpPr>
      <p:grpSpPr>
        <a:xfrm>
          <a:off x="0" y="0"/>
          <a:ext cx="0" cy="0"/>
          <a:chOff x="0" y="0"/>
          <a:chExt cx="0" cy="0"/>
        </a:xfrm>
      </p:grpSpPr>
      <p:sp>
        <p:nvSpPr>
          <p:cNvPr id="76" name="Google Shape;76;p48"/>
          <p:cNvSpPr txBox="1">
            <a:spLocks noGrp="1"/>
          </p:cNvSpPr>
          <p:nvPr>
            <p:ph type="ctrTitle"/>
          </p:nvPr>
        </p:nvSpPr>
        <p:spPr>
          <a:xfrm>
            <a:off x="850119" y="11987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7"/>
        <p:cNvGrpSpPr/>
        <p:nvPr/>
      </p:nvGrpSpPr>
      <p:grpSpPr>
        <a:xfrm>
          <a:off x="0" y="0"/>
          <a:ext cx="0" cy="0"/>
          <a:chOff x="0" y="0"/>
          <a:chExt cx="0" cy="0"/>
        </a:xfrm>
      </p:grpSpPr>
      <p:sp>
        <p:nvSpPr>
          <p:cNvPr id="78" name="Google Shape;78;p49"/>
          <p:cNvSpPr>
            <a:spLocks noGrp="1"/>
          </p:cNvSpPr>
          <p:nvPr>
            <p:ph type="pic" idx="2"/>
          </p:nvPr>
        </p:nvSpPr>
        <p:spPr>
          <a:xfrm>
            <a:off x="496380" y="946327"/>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Google Shape;79;p49"/>
          <p:cNvSpPr>
            <a:spLocks noGrp="1"/>
          </p:cNvSpPr>
          <p:nvPr>
            <p:ph type="pic" idx="3"/>
          </p:nvPr>
        </p:nvSpPr>
        <p:spPr>
          <a:xfrm>
            <a:off x="3381228" y="946326"/>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Google Shape;80;p49"/>
          <p:cNvSpPr>
            <a:spLocks noGrp="1"/>
          </p:cNvSpPr>
          <p:nvPr>
            <p:ph type="pic" idx="4"/>
          </p:nvPr>
        </p:nvSpPr>
        <p:spPr>
          <a:xfrm>
            <a:off x="483352" y="3777470"/>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49"/>
          <p:cNvSpPr>
            <a:spLocks noGrp="1"/>
          </p:cNvSpPr>
          <p:nvPr>
            <p:ph type="pic" idx="5"/>
          </p:nvPr>
        </p:nvSpPr>
        <p:spPr>
          <a:xfrm>
            <a:off x="3368200" y="3777469"/>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49"/>
          <p:cNvSpPr txBox="1">
            <a:spLocks noGrp="1"/>
          </p:cNvSpPr>
          <p:nvPr>
            <p:ph type="ctrTitle"/>
          </p:nvPr>
        </p:nvSpPr>
        <p:spPr>
          <a:xfrm>
            <a:off x="6563952" y="113669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83"/>
        <p:cNvGrpSpPr/>
        <p:nvPr/>
      </p:nvGrpSpPr>
      <p:grpSpPr>
        <a:xfrm>
          <a:off x="0" y="0"/>
          <a:ext cx="0" cy="0"/>
          <a:chOff x="0" y="0"/>
          <a:chExt cx="0" cy="0"/>
        </a:xfrm>
      </p:grpSpPr>
      <p:sp>
        <p:nvSpPr>
          <p:cNvPr id="84" name="Google Shape;84;p50"/>
          <p:cNvSpPr txBox="1">
            <a:spLocks noGrp="1"/>
          </p:cNvSpPr>
          <p:nvPr>
            <p:ph type="ctrTitle"/>
          </p:nvPr>
        </p:nvSpPr>
        <p:spPr>
          <a:xfrm>
            <a:off x="2757184" y="135329"/>
            <a:ext cx="6860276" cy="192653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0"/>
          <p:cNvSpPr>
            <a:spLocks noGrp="1"/>
          </p:cNvSpPr>
          <p:nvPr>
            <p:ph type="pic" idx="2"/>
          </p:nvPr>
        </p:nvSpPr>
        <p:spPr>
          <a:xfrm>
            <a:off x="643004"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50"/>
          <p:cNvSpPr>
            <a:spLocks noGrp="1"/>
          </p:cNvSpPr>
          <p:nvPr>
            <p:ph type="pic" idx="3"/>
          </p:nvPr>
        </p:nvSpPr>
        <p:spPr>
          <a:xfrm>
            <a:off x="4555401"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50"/>
          <p:cNvSpPr>
            <a:spLocks noGrp="1"/>
          </p:cNvSpPr>
          <p:nvPr>
            <p:ph type="pic" idx="4"/>
          </p:nvPr>
        </p:nvSpPr>
        <p:spPr>
          <a:xfrm>
            <a:off x="8430289"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88"/>
        <p:cNvGrpSpPr/>
        <p:nvPr/>
      </p:nvGrpSpPr>
      <p:grpSpPr>
        <a:xfrm>
          <a:off x="0" y="0"/>
          <a:ext cx="0" cy="0"/>
          <a:chOff x="0" y="0"/>
          <a:chExt cx="0" cy="0"/>
        </a:xfrm>
      </p:grpSpPr>
      <p:sp>
        <p:nvSpPr>
          <p:cNvPr id="89" name="Google Shape;89;p51"/>
          <p:cNvSpPr>
            <a:spLocks noGrp="1"/>
          </p:cNvSpPr>
          <p:nvPr>
            <p:ph type="pic" idx="2"/>
          </p:nvPr>
        </p:nvSpPr>
        <p:spPr>
          <a:xfrm>
            <a:off x="-5450" y="0"/>
            <a:ext cx="537464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51"/>
          <p:cNvSpPr txBox="1">
            <a:spLocks noGrp="1"/>
          </p:cNvSpPr>
          <p:nvPr>
            <p:ph type="ctrTitle"/>
          </p:nvPr>
        </p:nvSpPr>
        <p:spPr>
          <a:xfrm>
            <a:off x="5963403" y="95707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00626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30348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0655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29"/>
          <p:cNvSpPr>
            <a:spLocks noGrp="1"/>
          </p:cNvSpPr>
          <p:nvPr>
            <p:ph type="pic" idx="2"/>
          </p:nvPr>
        </p:nvSpPr>
        <p:spPr>
          <a:xfrm>
            <a:off x="0" y="0"/>
            <a:ext cx="12192000" cy="6858000"/>
          </a:xfrm>
          <a:prstGeom prst="rect">
            <a:avLst/>
          </a:prstGeom>
          <a:solidFill>
            <a:srgbClr val="BFBFBF"/>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2"/>
        <p:cNvGrpSpPr/>
        <p:nvPr/>
      </p:nvGrpSpPr>
      <p:grpSpPr>
        <a:xfrm>
          <a:off x="0" y="0"/>
          <a:ext cx="0" cy="0"/>
          <a:chOff x="0" y="0"/>
          <a:chExt cx="0" cy="0"/>
        </a:xfrm>
      </p:grpSpPr>
      <p:sp>
        <p:nvSpPr>
          <p:cNvPr id="23" name="Google Shape;23;p30"/>
          <p:cNvSpPr txBox="1">
            <a:spLocks noGrp="1"/>
          </p:cNvSpPr>
          <p:nvPr>
            <p:ph type="ctrTitle"/>
          </p:nvPr>
        </p:nvSpPr>
        <p:spPr>
          <a:xfrm>
            <a:off x="835196" y="83582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4"/>
        <p:cNvGrpSpPr/>
        <p:nvPr/>
      </p:nvGrpSpPr>
      <p:grpSpPr>
        <a:xfrm>
          <a:off x="0" y="0"/>
          <a:ext cx="0" cy="0"/>
          <a:chOff x="0" y="0"/>
          <a:chExt cx="0" cy="0"/>
        </a:xfrm>
      </p:grpSpPr>
      <p:sp>
        <p:nvSpPr>
          <p:cNvPr id="25" name="Google Shape;25;p31"/>
          <p:cNvSpPr txBox="1">
            <a:spLocks noGrp="1"/>
          </p:cNvSpPr>
          <p:nvPr>
            <p:ph type="ctrTitle"/>
          </p:nvPr>
        </p:nvSpPr>
        <p:spPr>
          <a:xfrm>
            <a:off x="6262286" y="8450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32"/>
          <p:cNvSpPr txBox="1">
            <a:spLocks noGrp="1"/>
          </p:cNvSpPr>
          <p:nvPr>
            <p:ph type="ctrTitle"/>
          </p:nvPr>
        </p:nvSpPr>
        <p:spPr>
          <a:xfrm>
            <a:off x="987206" y="668801"/>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8"/>
        <p:cNvGrpSpPr/>
        <p:nvPr/>
      </p:nvGrpSpPr>
      <p:grpSpPr>
        <a:xfrm>
          <a:off x="0" y="0"/>
          <a:ext cx="0" cy="0"/>
          <a:chOff x="0" y="0"/>
          <a:chExt cx="0" cy="0"/>
        </a:xfrm>
      </p:grpSpPr>
      <p:sp>
        <p:nvSpPr>
          <p:cNvPr id="29" name="Google Shape;29;p33"/>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33"/>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1"/>
        <p:cNvGrpSpPr/>
        <p:nvPr/>
      </p:nvGrpSpPr>
      <p:grpSpPr>
        <a:xfrm>
          <a:off x="0" y="0"/>
          <a:ext cx="0" cy="0"/>
          <a:chOff x="0" y="0"/>
          <a:chExt cx="0" cy="0"/>
        </a:xfrm>
      </p:grpSpPr>
      <p:sp>
        <p:nvSpPr>
          <p:cNvPr id="32" name="Google Shape;32;p34"/>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34"/>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4"/>
        <p:cNvGrpSpPr/>
        <p:nvPr/>
      </p:nvGrpSpPr>
      <p:grpSpPr>
        <a:xfrm>
          <a:off x="0" y="0"/>
          <a:ext cx="0" cy="0"/>
          <a:chOff x="0" y="0"/>
          <a:chExt cx="0" cy="0"/>
        </a:xfrm>
      </p:grpSpPr>
      <p:sp>
        <p:nvSpPr>
          <p:cNvPr id="35" name="Google Shape;35;p35"/>
          <p:cNvSpPr txBox="1">
            <a:spLocks noGrp="1"/>
          </p:cNvSpPr>
          <p:nvPr>
            <p:ph type="ctrTitle"/>
          </p:nvPr>
        </p:nvSpPr>
        <p:spPr>
          <a:xfrm>
            <a:off x="6383057" y="58664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0909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0909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0909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0909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0909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0909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0909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0909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1" name="Google Shape;77;p1"/>
          <p:cNvCxnSpPr>
            <a:cxnSpLocks noChangeShapeType="1"/>
          </p:cNvCxnSpPr>
          <p:nvPr/>
        </p:nvCxnSpPr>
        <p:spPr bwMode="auto">
          <a:xfrm>
            <a:off x="1411782" y="5189215"/>
            <a:ext cx="925259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572871" y="5300084"/>
            <a:ext cx="895033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Google Shape;76;p1"/>
          <p:cNvSpPr>
            <a:spLocks noChangeArrowheads="1"/>
          </p:cNvSpPr>
          <p:nvPr/>
        </p:nvSpPr>
        <p:spPr bwMode="auto">
          <a:xfrm>
            <a:off x="1007435" y="3140968"/>
            <a:ext cx="10567373"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lvl="0" algn="ctr"/>
            <a:r>
              <a:rPr lang="ru-RU" sz="2500" b="1"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Диалог поколений</a:t>
            </a:r>
            <a:endParaRPr lang="ru-RU" sz="25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pPr algn="ctr" eaLnBrk="1" hangingPunct="1">
              <a:buClr>
                <a:srgbClr val="000000"/>
              </a:buClr>
              <a:buFont typeface="Arial" pitchFamily="34" charset="0"/>
              <a:buNone/>
            </a:pPr>
            <a:r>
              <a:rPr lang="ru-RU" altLang="ru-RU" sz="2500" b="1" dirty="0" smtClean="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Русский </a:t>
            </a:r>
            <a:r>
              <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язык и литература</a:t>
            </a:r>
            <a:r>
              <a:rPr lang="ru-RU" altLang="ru-RU" sz="2500" b="1" dirty="0" smtClean="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 9 </a:t>
            </a:r>
            <a:r>
              <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класс</a:t>
            </a:r>
          </a:p>
          <a:p>
            <a:pPr algn="ctr" eaLnBrk="1" hangingPunct="1">
              <a:buClr>
                <a:srgbClr val="000000"/>
              </a:buClr>
              <a:buFont typeface="Arial" pitchFamily="34" charset="0"/>
              <a:buNone/>
            </a:pPr>
            <a:endPar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Century Gothic" pitchFamily="34" charset="0"/>
            </a:endParaRPr>
          </a:p>
        </p:txBody>
      </p:sp>
    </p:spTree>
    <p:extLst>
      <p:ext uri="{BB962C8B-B14F-4D97-AF65-F5344CB8AC3E}">
        <p14:creationId xmlns:p14="http://schemas.microsoft.com/office/powerpoint/2010/main" val="171199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10</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4090937" y="368263"/>
            <a:ext cx="3894016" cy="584775"/>
          </a:xfrm>
          <a:prstGeom prst="rect">
            <a:avLst/>
          </a:prstGeom>
        </p:spPr>
        <p:txBody>
          <a:bodyPr wrap="none">
            <a:spAutoFit/>
          </a:bodyPr>
          <a:lstStyle/>
          <a:p>
            <a:pPr lvl="0" algn="ctr"/>
            <a:r>
              <a:rPr lang="ru-R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Tahoma"/>
              </a:rPr>
              <a:t>ПРОВЕРЬТЕ СЕБЯ</a:t>
            </a:r>
            <a:endParaRPr lang="ru-RU" sz="32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graphicFrame>
        <p:nvGraphicFramePr>
          <p:cNvPr id="8" name="Google Shape;518;p10"/>
          <p:cNvGraphicFramePr/>
          <p:nvPr>
            <p:extLst>
              <p:ext uri="{D42A27DB-BD31-4B8C-83A1-F6EECF244321}">
                <p14:modId xmlns:p14="http://schemas.microsoft.com/office/powerpoint/2010/main" val="3237045056"/>
              </p:ext>
            </p:extLst>
          </p:nvPr>
        </p:nvGraphicFramePr>
        <p:xfrm>
          <a:off x="2663807" y="1520599"/>
          <a:ext cx="6748275" cy="1792950"/>
        </p:xfrm>
        <a:graphic>
          <a:graphicData uri="http://schemas.openxmlformats.org/drawingml/2006/table">
            <a:tbl>
              <a:tblPr firstRow="1" bandRow="1">
                <a:tableStyleId>{9AF33E9A-C311-4052-941B-D1407C52F959}</a:tableStyleId>
              </a:tblPr>
              <a:tblGrid>
                <a:gridCol w="1939200">
                  <a:extLst>
                    <a:ext uri="{9D8B030D-6E8A-4147-A177-3AD203B41FA5}">
                      <a16:colId xmlns:a16="http://schemas.microsoft.com/office/drawing/2014/main" val="20000"/>
                    </a:ext>
                  </a:extLst>
                </a:gridCol>
                <a:gridCol w="2608650">
                  <a:extLst>
                    <a:ext uri="{9D8B030D-6E8A-4147-A177-3AD203B41FA5}">
                      <a16:colId xmlns:a16="http://schemas.microsoft.com/office/drawing/2014/main" val="20001"/>
                    </a:ext>
                  </a:extLst>
                </a:gridCol>
                <a:gridCol w="2200425">
                  <a:extLst>
                    <a:ext uri="{9D8B030D-6E8A-4147-A177-3AD203B41FA5}">
                      <a16:colId xmlns:a16="http://schemas.microsoft.com/office/drawing/2014/main" val="20002"/>
                    </a:ext>
                  </a:extLst>
                </a:gridCol>
              </a:tblGrid>
              <a:tr h="677625">
                <a:tc>
                  <a:txBody>
                    <a:bodyPr/>
                    <a:lstStyle/>
                    <a:p>
                      <a:pPr marL="0" marR="0" lvl="0" indent="0" algn="ctr" rtl="0">
                        <a:spcBef>
                          <a:spcPts val="0"/>
                        </a:spcBef>
                        <a:spcAft>
                          <a:spcPts val="0"/>
                        </a:spcAft>
                        <a:buNone/>
                      </a:pPr>
                      <a:r>
                        <a:rPr lang="ru-RU" sz="2400">
                          <a:sym typeface="Tahoma"/>
                        </a:rPr>
                        <a:t>ССП</a:t>
                      </a:r>
                      <a:endParaRPr/>
                    </a:p>
                  </a:txBody>
                  <a:tcPr marL="91450" marR="91450" marT="45725" marB="45725" anchor="ctr"/>
                </a:tc>
                <a:tc>
                  <a:txBody>
                    <a:bodyPr/>
                    <a:lstStyle/>
                    <a:p>
                      <a:pPr marL="0" marR="0" lvl="0" indent="0" algn="ctr" rtl="0">
                        <a:spcBef>
                          <a:spcPts val="0"/>
                        </a:spcBef>
                        <a:spcAft>
                          <a:spcPts val="0"/>
                        </a:spcAft>
                        <a:buNone/>
                      </a:pPr>
                      <a:r>
                        <a:rPr lang="ru-RU" sz="2400">
                          <a:sym typeface="Tahoma"/>
                        </a:rPr>
                        <a:t>СПП</a:t>
                      </a:r>
                      <a:endParaRPr/>
                    </a:p>
                  </a:txBody>
                  <a:tcPr marL="91450" marR="91450" marT="45725" marB="45725" anchor="ctr"/>
                </a:tc>
                <a:tc>
                  <a:txBody>
                    <a:bodyPr/>
                    <a:lstStyle/>
                    <a:p>
                      <a:pPr marL="0" marR="0" lvl="0" indent="0" algn="ctr" rtl="0">
                        <a:spcBef>
                          <a:spcPts val="0"/>
                        </a:spcBef>
                        <a:spcAft>
                          <a:spcPts val="0"/>
                        </a:spcAft>
                        <a:buNone/>
                      </a:pPr>
                      <a:r>
                        <a:rPr lang="ru-RU" sz="2400">
                          <a:sym typeface="Tahoma"/>
                        </a:rPr>
                        <a:t>БСП</a:t>
                      </a:r>
                      <a:endParaRPr/>
                    </a:p>
                  </a:txBody>
                  <a:tcPr marL="91450" marR="91450" marT="45725" marB="45725" anchor="ctr"/>
                </a:tc>
                <a:extLst>
                  <a:ext uri="{0D108BD9-81ED-4DB2-BD59-A6C34878D82A}">
                    <a16:rowId xmlns:a16="http://schemas.microsoft.com/office/drawing/2014/main" val="10000"/>
                  </a:ext>
                </a:extLst>
              </a:tr>
              <a:tr h="1115325">
                <a:tc>
                  <a:txBody>
                    <a:bodyPr/>
                    <a:lstStyle/>
                    <a:p>
                      <a:pPr marL="0" marR="0" lvl="0" indent="0" algn="ctr" rtl="0">
                        <a:spcBef>
                          <a:spcPts val="0"/>
                        </a:spcBef>
                        <a:spcAft>
                          <a:spcPts val="0"/>
                        </a:spcAft>
                        <a:buNone/>
                      </a:pPr>
                      <a:r>
                        <a:rPr lang="ru-RU" sz="2400">
                          <a:sym typeface="Tahoma"/>
                        </a:rPr>
                        <a:t>4</a:t>
                      </a:r>
                      <a:endParaRPr/>
                    </a:p>
                  </a:txBody>
                  <a:tcPr marL="91450" marR="91450" marT="45725" marB="45725" anchor="ctr"/>
                </a:tc>
                <a:tc>
                  <a:txBody>
                    <a:bodyPr/>
                    <a:lstStyle/>
                    <a:p>
                      <a:pPr marL="0" marR="0" lvl="0" indent="0" algn="ctr" rtl="0">
                        <a:spcBef>
                          <a:spcPts val="0"/>
                        </a:spcBef>
                        <a:spcAft>
                          <a:spcPts val="0"/>
                        </a:spcAft>
                        <a:buNone/>
                      </a:pPr>
                      <a:r>
                        <a:rPr lang="ru-RU" sz="2400">
                          <a:sym typeface="Tahoma"/>
                        </a:rPr>
                        <a:t>1</a:t>
                      </a:r>
                      <a:endParaRPr/>
                    </a:p>
                    <a:p>
                      <a:pPr marL="0" marR="0" lvl="0" indent="0" algn="ctr" rtl="0">
                        <a:spcBef>
                          <a:spcPts val="0"/>
                        </a:spcBef>
                        <a:spcAft>
                          <a:spcPts val="0"/>
                        </a:spcAft>
                        <a:buNone/>
                      </a:pPr>
                      <a:r>
                        <a:rPr lang="ru-RU" sz="2400">
                          <a:sym typeface="Tahoma"/>
                        </a:rPr>
                        <a:t>2</a:t>
                      </a:r>
                      <a:endParaRPr/>
                    </a:p>
                  </a:txBody>
                  <a:tcPr marL="91450" marR="91450" marT="45725" marB="45725" anchor="ctr"/>
                </a:tc>
                <a:tc>
                  <a:txBody>
                    <a:bodyPr/>
                    <a:lstStyle/>
                    <a:p>
                      <a:pPr marL="0" marR="0" lvl="0" indent="0" algn="ctr" rtl="0">
                        <a:spcBef>
                          <a:spcPts val="0"/>
                        </a:spcBef>
                        <a:spcAft>
                          <a:spcPts val="0"/>
                        </a:spcAft>
                        <a:buNone/>
                      </a:pPr>
                      <a:r>
                        <a:rPr lang="ru-RU" sz="2400" dirty="0">
                          <a:sym typeface="Tahoma"/>
                        </a:rPr>
                        <a:t>3</a:t>
                      </a:r>
                      <a:endParaRPr dirty="0"/>
                    </a:p>
                    <a:p>
                      <a:pPr marL="0" marR="0" lvl="0" indent="0" algn="ctr" rtl="0">
                        <a:spcBef>
                          <a:spcPts val="0"/>
                        </a:spcBef>
                        <a:spcAft>
                          <a:spcPts val="0"/>
                        </a:spcAft>
                        <a:buNone/>
                      </a:pPr>
                      <a:r>
                        <a:rPr lang="ru-RU" sz="2400" dirty="0">
                          <a:sym typeface="Tahoma"/>
                        </a:rPr>
                        <a:t>5</a:t>
                      </a:r>
                      <a:endParaRPr dirty="0"/>
                    </a:p>
                  </a:txBody>
                  <a:tcPr marL="91450" marR="91450" marT="45725" marB="4572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7518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1"/>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756" name="Google Shape;756;p11"/>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57" name="Google Shape;757;p11"/>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58" name="Google Shape;758;p11"/>
          <p:cNvSpPr/>
          <p:nvPr/>
        </p:nvSpPr>
        <p:spPr>
          <a:xfrm>
            <a:off x="1337275" y="543752"/>
            <a:ext cx="9517500" cy="1012200"/>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800" b="1" dirty="0">
                <a:solidFill>
                  <a:schemeClr val="tx1"/>
                </a:solidFill>
                <a:latin typeface="Tahoma"/>
                <a:ea typeface="Tahoma"/>
                <a:cs typeface="Tahoma"/>
                <a:sym typeface="Tahoma"/>
              </a:rPr>
              <a:t>«Соберите» пословицы, расставьте знаки препинания и определите , что их объединяет.</a:t>
            </a:r>
            <a:endParaRPr sz="2800" dirty="0">
              <a:solidFill>
                <a:schemeClr val="tx1"/>
              </a:solidFill>
            </a:endParaRPr>
          </a:p>
        </p:txBody>
      </p:sp>
      <p:graphicFrame>
        <p:nvGraphicFramePr>
          <p:cNvPr id="759" name="Google Shape;759;p11"/>
          <p:cNvGraphicFramePr/>
          <p:nvPr>
            <p:extLst>
              <p:ext uri="{D42A27DB-BD31-4B8C-83A1-F6EECF244321}">
                <p14:modId xmlns:p14="http://schemas.microsoft.com/office/powerpoint/2010/main" val="1965107196"/>
              </p:ext>
            </p:extLst>
          </p:nvPr>
        </p:nvGraphicFramePr>
        <p:xfrm>
          <a:off x="1088564" y="1912590"/>
          <a:ext cx="6639950" cy="3227600"/>
        </p:xfrm>
        <a:graphic>
          <a:graphicData uri="http://schemas.openxmlformats.org/drawingml/2006/table">
            <a:tbl>
              <a:tblPr firstRow="1" bandRow="1">
                <a:tableStyleId>{9AF33E9A-C311-4052-941B-D1407C52F959}</a:tableStyleId>
              </a:tblPr>
              <a:tblGrid>
                <a:gridCol w="3320800">
                  <a:extLst>
                    <a:ext uri="{9D8B030D-6E8A-4147-A177-3AD203B41FA5}">
                      <a16:colId xmlns:a16="http://schemas.microsoft.com/office/drawing/2014/main" val="20000"/>
                    </a:ext>
                  </a:extLst>
                </a:gridCol>
                <a:gridCol w="3319150">
                  <a:extLst>
                    <a:ext uri="{9D8B030D-6E8A-4147-A177-3AD203B41FA5}">
                      <a16:colId xmlns:a16="http://schemas.microsoft.com/office/drawing/2014/main" val="20001"/>
                    </a:ext>
                  </a:extLst>
                </a:gridCol>
              </a:tblGrid>
              <a:tr h="740700">
                <a:tc>
                  <a:txBody>
                    <a:bodyPr/>
                    <a:lstStyle/>
                    <a:p>
                      <a:pPr marL="0" marR="0" lvl="0" indent="0" algn="ctr" rtl="0">
                        <a:lnSpc>
                          <a:spcPct val="100000"/>
                        </a:lnSpc>
                        <a:spcBef>
                          <a:spcPts val="0"/>
                        </a:spcBef>
                        <a:spcAft>
                          <a:spcPts val="0"/>
                        </a:spcAft>
                        <a:buClr>
                          <a:schemeClr val="dk1"/>
                        </a:buClr>
                        <a:buSzPts val="1800"/>
                        <a:buFont typeface="Source Sans Pro"/>
                        <a:buNone/>
                      </a:pPr>
                      <a:r>
                        <a:rPr lang="ru-RU" sz="2400" dirty="0">
                          <a:sym typeface="Tahoma"/>
                        </a:rPr>
                        <a:t>Кончил дело</a:t>
                      </a:r>
                      <a:endParaRPr sz="2400" dirty="0">
                        <a:latin typeface="Tahoma"/>
                        <a:ea typeface="Tahoma"/>
                        <a:cs typeface="Tahoma"/>
                        <a:sym typeface="Tahoma"/>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Source Sans Pro"/>
                        <a:buNone/>
                      </a:pPr>
                      <a:r>
                        <a:rPr lang="ru-RU" sz="2400">
                          <a:sym typeface="Tahoma"/>
                        </a:rPr>
                        <a:t>не полопаешь</a:t>
                      </a:r>
                      <a:endParaRPr sz="2400">
                        <a:solidFill>
                          <a:schemeClr val="dk1"/>
                        </a:solidFill>
                        <a:latin typeface="Tahoma"/>
                        <a:ea typeface="Tahoma"/>
                        <a:cs typeface="Tahoma"/>
                        <a:sym typeface="Tahoma"/>
                      </a:endParaRPr>
                    </a:p>
                  </a:txBody>
                  <a:tcPr marL="91450" marR="91450" marT="45725" marB="45725" anchor="ctr"/>
                </a:tc>
                <a:extLst>
                  <a:ext uri="{0D108BD9-81ED-4DB2-BD59-A6C34878D82A}">
                    <a16:rowId xmlns:a16="http://schemas.microsoft.com/office/drawing/2014/main" val="10000"/>
                  </a:ext>
                </a:extLst>
              </a:tr>
              <a:tr h="740700">
                <a:tc>
                  <a:txBody>
                    <a:bodyPr/>
                    <a:lstStyle/>
                    <a:p>
                      <a:pPr marL="0" marR="0" lvl="0" indent="0" algn="ctr" rtl="0">
                        <a:lnSpc>
                          <a:spcPct val="100000"/>
                        </a:lnSpc>
                        <a:spcBef>
                          <a:spcPts val="0"/>
                        </a:spcBef>
                        <a:spcAft>
                          <a:spcPts val="0"/>
                        </a:spcAft>
                        <a:buClr>
                          <a:schemeClr val="dk1"/>
                        </a:buClr>
                        <a:buSzPts val="1800"/>
                        <a:buFont typeface="Source Sans Pro"/>
                        <a:buNone/>
                      </a:pPr>
                      <a:r>
                        <a:rPr lang="ru-RU" sz="2400">
                          <a:sym typeface="Tahoma"/>
                        </a:rPr>
                        <a:t>Не потопаешь</a:t>
                      </a:r>
                      <a:endParaRPr sz="2400" b="1">
                        <a:solidFill>
                          <a:schemeClr val="dk1"/>
                        </a:solidFill>
                        <a:latin typeface="Tahoma"/>
                        <a:ea typeface="Tahoma"/>
                        <a:cs typeface="Tahoma"/>
                        <a:sym typeface="Tahoma"/>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Source Sans Pro"/>
                        <a:buNone/>
                      </a:pPr>
                      <a:r>
                        <a:rPr lang="ru-RU" sz="2400">
                          <a:sym typeface="Tahoma"/>
                        </a:rPr>
                        <a:t>не сиди на печи</a:t>
                      </a:r>
                      <a:endParaRPr sz="2400" b="1">
                        <a:solidFill>
                          <a:schemeClr val="dk1"/>
                        </a:solidFill>
                        <a:latin typeface="Tahoma"/>
                        <a:ea typeface="Tahoma"/>
                        <a:cs typeface="Tahoma"/>
                        <a:sym typeface="Tahoma"/>
                      </a:endParaRPr>
                    </a:p>
                  </a:txBody>
                  <a:tcPr marL="91450" marR="91450" marT="45725" marB="45725" anchor="ctr"/>
                </a:tc>
                <a:extLst>
                  <a:ext uri="{0D108BD9-81ED-4DB2-BD59-A6C34878D82A}">
                    <a16:rowId xmlns:a16="http://schemas.microsoft.com/office/drawing/2014/main" val="10001"/>
                  </a:ext>
                </a:extLst>
              </a:tr>
              <a:tr h="873100">
                <a:tc>
                  <a:txBody>
                    <a:bodyPr/>
                    <a:lstStyle/>
                    <a:p>
                      <a:pPr marL="0" marR="0" lvl="0" indent="0" algn="ctr" rtl="0">
                        <a:lnSpc>
                          <a:spcPct val="100000"/>
                        </a:lnSpc>
                        <a:spcBef>
                          <a:spcPts val="0"/>
                        </a:spcBef>
                        <a:spcAft>
                          <a:spcPts val="0"/>
                        </a:spcAft>
                        <a:buClr>
                          <a:schemeClr val="dk1"/>
                        </a:buClr>
                        <a:buSzPts val="1800"/>
                        <a:buFont typeface="Source Sans Pro"/>
                        <a:buNone/>
                      </a:pPr>
                      <a:r>
                        <a:rPr lang="ru-RU" sz="2400">
                          <a:sym typeface="Tahoma"/>
                        </a:rPr>
                        <a:t>Хочешь есть калачи</a:t>
                      </a:r>
                      <a:endParaRPr sz="2400" b="1">
                        <a:solidFill>
                          <a:schemeClr val="dk1"/>
                        </a:solidFill>
                        <a:latin typeface="Tahoma"/>
                        <a:ea typeface="Tahoma"/>
                        <a:cs typeface="Tahoma"/>
                        <a:sym typeface="Tahoma"/>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Source Sans Pro"/>
                        <a:buNone/>
                      </a:pPr>
                      <a:r>
                        <a:rPr lang="ru-RU" sz="2400">
                          <a:sym typeface="Tahoma"/>
                        </a:rPr>
                        <a:t>возьми большую мотыгу</a:t>
                      </a:r>
                      <a:endParaRPr sz="2400" b="1">
                        <a:solidFill>
                          <a:schemeClr val="dk1"/>
                        </a:solidFill>
                        <a:latin typeface="Tahoma"/>
                        <a:ea typeface="Tahoma"/>
                        <a:cs typeface="Tahoma"/>
                        <a:sym typeface="Tahoma"/>
                      </a:endParaRPr>
                    </a:p>
                  </a:txBody>
                  <a:tcPr marL="91450" marR="91450" marT="45725" marB="45725" anchor="ctr"/>
                </a:tc>
                <a:extLst>
                  <a:ext uri="{0D108BD9-81ED-4DB2-BD59-A6C34878D82A}">
                    <a16:rowId xmlns:a16="http://schemas.microsoft.com/office/drawing/2014/main" val="10002"/>
                  </a:ext>
                </a:extLst>
              </a:tr>
              <a:tr h="873100">
                <a:tc>
                  <a:txBody>
                    <a:bodyPr/>
                    <a:lstStyle/>
                    <a:p>
                      <a:pPr marL="0" marR="0" lvl="0" indent="0" algn="ctr" rtl="0">
                        <a:lnSpc>
                          <a:spcPct val="100000"/>
                        </a:lnSpc>
                        <a:spcBef>
                          <a:spcPts val="0"/>
                        </a:spcBef>
                        <a:spcAft>
                          <a:spcPts val="0"/>
                        </a:spcAft>
                        <a:buClr>
                          <a:schemeClr val="dk1"/>
                        </a:buClr>
                        <a:buSzPts val="1800"/>
                        <a:buFont typeface="Source Sans Pro"/>
                        <a:buNone/>
                      </a:pPr>
                      <a:r>
                        <a:rPr lang="ru-RU" sz="2400" dirty="0">
                          <a:sym typeface="Tahoma"/>
                        </a:rPr>
                        <a:t>Хочешь большую ложку</a:t>
                      </a:r>
                      <a:endParaRPr sz="2400" b="1" dirty="0">
                        <a:solidFill>
                          <a:schemeClr val="dk1"/>
                        </a:solidFill>
                        <a:latin typeface="Tahoma"/>
                        <a:ea typeface="Tahoma"/>
                        <a:cs typeface="Tahoma"/>
                        <a:sym typeface="Tahoma"/>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Source Sans Pro"/>
                        <a:buNone/>
                      </a:pPr>
                      <a:r>
                        <a:rPr lang="ru-RU" sz="2400" dirty="0">
                          <a:sym typeface="Tahoma"/>
                        </a:rPr>
                        <a:t>гуляй смело</a:t>
                      </a:r>
                      <a:endParaRPr sz="2400" b="1" dirty="0">
                        <a:solidFill>
                          <a:schemeClr val="dk1"/>
                        </a:solidFill>
                        <a:latin typeface="Tahoma"/>
                        <a:ea typeface="Tahoma"/>
                        <a:cs typeface="Tahoma"/>
                        <a:sym typeface="Tahoma"/>
                      </a:endParaRPr>
                    </a:p>
                  </a:txBody>
                  <a:tcPr marL="91450" marR="91450" marT="45725" marB="45725" anchor="ctr"/>
                </a:tc>
                <a:extLst>
                  <a:ext uri="{0D108BD9-81ED-4DB2-BD59-A6C34878D82A}">
                    <a16:rowId xmlns:a16="http://schemas.microsoft.com/office/drawing/2014/main" val="10003"/>
                  </a:ext>
                </a:extLst>
              </a:tr>
            </a:tbl>
          </a:graphicData>
        </a:graphic>
      </p:graphicFrame>
      <p:pic>
        <p:nvPicPr>
          <p:cNvPr id="760" name="Google Shape;760;p11" descr="C:\Users\Айгерим\Downloads\workforce-2.png"/>
          <p:cNvPicPr preferRelativeResize="0"/>
          <p:nvPr/>
        </p:nvPicPr>
        <p:blipFill rotWithShape="1">
          <a:blip r:embed="rId3">
            <a:alphaModFix/>
          </a:blip>
          <a:srcRect/>
          <a:stretch/>
        </p:blipFill>
        <p:spPr>
          <a:xfrm>
            <a:off x="7907699" y="1912600"/>
            <a:ext cx="3384300" cy="2455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2"/>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66" name="Google Shape;766;p12"/>
          <p:cNvSpPr/>
          <p:nvPr/>
        </p:nvSpPr>
        <p:spPr>
          <a:xfrm>
            <a:off x="634093" y="1433614"/>
            <a:ext cx="8723400" cy="363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2400"/>
              <a:buFont typeface="Tahoma"/>
              <a:buNone/>
            </a:pPr>
            <a:r>
              <a:rPr lang="ru-RU" sz="2600" b="1" i="0" u="none" strike="noStrike" cap="none" dirty="0">
                <a:solidFill>
                  <a:srgbClr val="434343"/>
                </a:solidFill>
                <a:latin typeface="Tahoma"/>
                <a:ea typeface="Tahoma"/>
                <a:cs typeface="Tahoma"/>
                <a:sym typeface="Tahoma"/>
              </a:rPr>
              <a:t>Кончил дело – гуляй смело. </a:t>
            </a:r>
            <a:endParaRPr sz="2600" dirty="0">
              <a:solidFill>
                <a:srgbClr val="434343"/>
              </a:solidFill>
            </a:endParaRPr>
          </a:p>
          <a:p>
            <a:pPr marL="0" marR="0" lvl="0" indent="0" algn="l" rtl="0">
              <a:lnSpc>
                <a:spcPct val="100000"/>
              </a:lnSpc>
              <a:spcBef>
                <a:spcPts val="0"/>
              </a:spcBef>
              <a:spcAft>
                <a:spcPts val="0"/>
              </a:spcAft>
              <a:buClr>
                <a:srgbClr val="1F1F1F"/>
              </a:buClr>
              <a:buSzPts val="2400"/>
              <a:buFont typeface="Tahoma"/>
              <a:buNone/>
            </a:pPr>
            <a:r>
              <a:rPr lang="ru-RU" sz="2600" b="1" i="0" u="none" strike="noStrike" cap="none" dirty="0">
                <a:solidFill>
                  <a:srgbClr val="434343"/>
                </a:solidFill>
                <a:latin typeface="Tahoma"/>
                <a:ea typeface="Tahoma"/>
                <a:cs typeface="Tahoma"/>
                <a:sym typeface="Tahoma"/>
              </a:rPr>
              <a:t>Не потопаешь – не полопаешь. </a:t>
            </a:r>
            <a:endParaRPr sz="2600" dirty="0">
              <a:solidFill>
                <a:srgbClr val="434343"/>
              </a:solidFill>
            </a:endParaRPr>
          </a:p>
          <a:p>
            <a:pPr marL="0" marR="0" lvl="0" indent="0" algn="l" rtl="0">
              <a:lnSpc>
                <a:spcPct val="100000"/>
              </a:lnSpc>
              <a:spcBef>
                <a:spcPts val="0"/>
              </a:spcBef>
              <a:spcAft>
                <a:spcPts val="0"/>
              </a:spcAft>
              <a:buClr>
                <a:srgbClr val="1F1F1F"/>
              </a:buClr>
              <a:buSzPts val="2400"/>
              <a:buFont typeface="Tahoma"/>
              <a:buNone/>
            </a:pPr>
            <a:r>
              <a:rPr lang="ru-RU" sz="2600" b="1" i="0" u="none" strike="noStrike" cap="none" dirty="0">
                <a:solidFill>
                  <a:srgbClr val="434343"/>
                </a:solidFill>
                <a:latin typeface="Tahoma"/>
                <a:ea typeface="Tahoma"/>
                <a:cs typeface="Tahoma"/>
                <a:sym typeface="Tahoma"/>
              </a:rPr>
              <a:t>Хочешь есть калачи – не сиди на печи. </a:t>
            </a:r>
            <a:endParaRPr sz="2600" dirty="0">
              <a:solidFill>
                <a:srgbClr val="434343"/>
              </a:solidFill>
            </a:endParaRPr>
          </a:p>
          <a:p>
            <a:pPr marL="0" marR="0" lvl="0" indent="0" algn="l" rtl="0">
              <a:lnSpc>
                <a:spcPct val="100000"/>
              </a:lnSpc>
              <a:spcBef>
                <a:spcPts val="0"/>
              </a:spcBef>
              <a:spcAft>
                <a:spcPts val="0"/>
              </a:spcAft>
              <a:buClr>
                <a:srgbClr val="1F1F1F"/>
              </a:buClr>
              <a:buSzPts val="2400"/>
              <a:buFont typeface="Tahoma"/>
              <a:buNone/>
            </a:pPr>
            <a:r>
              <a:rPr lang="ru-RU" sz="2600" b="1" i="0" u="none" strike="noStrike" cap="none" dirty="0">
                <a:solidFill>
                  <a:srgbClr val="434343"/>
                </a:solidFill>
                <a:latin typeface="Tahoma"/>
                <a:ea typeface="Tahoma"/>
                <a:cs typeface="Tahoma"/>
                <a:sym typeface="Tahoma"/>
              </a:rPr>
              <a:t>Хочешь большую ложку – возьми большую мотыгу.</a:t>
            </a:r>
            <a:endParaRPr sz="2600" dirty="0">
              <a:solidFill>
                <a:srgbClr val="434343"/>
              </a:solidFill>
            </a:endParaRPr>
          </a:p>
          <a:p>
            <a:pPr marL="0" marR="0" lvl="0" indent="0" algn="l" rtl="0">
              <a:lnSpc>
                <a:spcPct val="100000"/>
              </a:lnSpc>
              <a:spcBef>
                <a:spcPts val="0"/>
              </a:spcBef>
              <a:spcAft>
                <a:spcPts val="0"/>
              </a:spcAft>
              <a:buClr>
                <a:schemeClr val="dk1"/>
              </a:buClr>
              <a:buSzPts val="2400"/>
              <a:buFont typeface="Source Sans Pro"/>
              <a:buNone/>
            </a:pPr>
            <a:endParaRPr sz="2600" b="1" dirty="0">
              <a:solidFill>
                <a:srgbClr val="434343"/>
              </a:solidFill>
              <a:latin typeface="Tahoma"/>
              <a:ea typeface="Tahoma"/>
              <a:cs typeface="Tahoma"/>
              <a:sym typeface="Tahoma"/>
            </a:endParaRPr>
          </a:p>
          <a:p>
            <a:pPr marL="0" marR="0" lvl="0" indent="0" algn="l" rtl="0">
              <a:lnSpc>
                <a:spcPct val="100000"/>
              </a:lnSpc>
              <a:spcBef>
                <a:spcPts val="0"/>
              </a:spcBef>
              <a:spcAft>
                <a:spcPts val="0"/>
              </a:spcAft>
              <a:buClr>
                <a:srgbClr val="1F1F1F"/>
              </a:buClr>
              <a:buSzPts val="2400"/>
              <a:buFont typeface="Tahoma"/>
              <a:buNone/>
            </a:pPr>
            <a:r>
              <a:rPr lang="ru-RU" sz="2600" b="1" i="0" u="none" strike="noStrike" cap="none" dirty="0">
                <a:solidFill>
                  <a:srgbClr val="434343"/>
                </a:solidFill>
                <a:latin typeface="Tahoma"/>
                <a:ea typeface="Tahoma"/>
                <a:cs typeface="Tahoma"/>
                <a:sym typeface="Tahoma"/>
              </a:rPr>
              <a:t>Они все являются бессоюзными сложными предложениями со значением условия. </a:t>
            </a:r>
            <a:endParaRPr sz="2600" dirty="0">
              <a:solidFill>
                <a:srgbClr val="434343"/>
              </a:solidFill>
            </a:endParaRPr>
          </a:p>
        </p:txBody>
      </p:sp>
      <p:sp>
        <p:nvSpPr>
          <p:cNvPr id="767" name="Google Shape;767;p12"/>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768" name="Google Shape;768;p12"/>
          <p:cNvSpPr/>
          <p:nvPr/>
        </p:nvSpPr>
        <p:spPr>
          <a:xfrm>
            <a:off x="1680394" y="286686"/>
            <a:ext cx="8526409" cy="950628"/>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3600" b="1" dirty="0">
                <a:solidFill>
                  <a:schemeClr val="tx1"/>
                </a:solidFill>
                <a:latin typeface="Tahoma"/>
                <a:ea typeface="Tahoma"/>
                <a:cs typeface="Tahoma"/>
                <a:sym typeface="Tahoma"/>
              </a:rPr>
              <a:t>Проверьте себя</a:t>
            </a:r>
            <a:endParaRPr sz="3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1557389" y="368263"/>
            <a:ext cx="8961106" cy="461665"/>
          </a:xfrm>
          <a:prstGeom prst="rect">
            <a:avLst/>
          </a:prstGeom>
        </p:spPr>
        <p:txBody>
          <a:bodyPr wrap="none">
            <a:spAutoFit/>
          </a:bodyPr>
          <a:lstStyle/>
          <a:p>
            <a:pPr lvl="0" algn="ctr"/>
            <a:r>
              <a:rPr lang="ru-RU" sz="2400" b="1" dirty="0">
                <a:solidFill>
                  <a:schemeClr val="lt1"/>
                </a:solidFill>
                <a:latin typeface="Tahoma"/>
                <a:ea typeface="Tahoma"/>
                <a:cs typeface="Tahoma"/>
                <a:sym typeface="Tahoma"/>
              </a:rPr>
              <a:t>Расставьте знаки препинания и проанализируйте БСП</a:t>
            </a:r>
            <a:endParaRPr lang="ru-RU" sz="24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8" name="Google Shape;1008;p13" descr="C:\Users\Компьютер-8\Desktop\d8ee198d30ca419d3603e35d0450f425.jpg"/>
          <p:cNvPicPr preferRelativeResize="0"/>
          <p:nvPr/>
        </p:nvPicPr>
        <p:blipFill rotWithShape="1">
          <a:blip r:embed="rId4">
            <a:alphaModFix/>
          </a:blip>
          <a:srcRect/>
          <a:stretch/>
        </p:blipFill>
        <p:spPr>
          <a:xfrm>
            <a:off x="1230724" y="1860175"/>
            <a:ext cx="3888000" cy="2619300"/>
          </a:xfrm>
          <a:prstGeom prst="roundRect">
            <a:avLst>
              <a:gd name="adj" fmla="val 8594"/>
            </a:avLst>
          </a:prstGeom>
          <a:solidFill>
            <a:srgbClr val="ECECEC"/>
          </a:solidFill>
          <a:ln>
            <a:noFill/>
          </a:ln>
        </p:spPr>
      </p:pic>
      <p:sp>
        <p:nvSpPr>
          <p:cNvPr id="9" name="Google Shape;1010;p13"/>
          <p:cNvSpPr/>
          <p:nvPr/>
        </p:nvSpPr>
        <p:spPr>
          <a:xfrm>
            <a:off x="5576925" y="1860175"/>
            <a:ext cx="5221800" cy="1726200"/>
          </a:xfrm>
          <a:prstGeom prst="roundRect">
            <a:avLst>
              <a:gd name="adj" fmla="val 16667"/>
            </a:avLst>
          </a:prstGeom>
          <a:solidFill>
            <a:schemeClr val="bg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800" b="1" dirty="0">
                <a:solidFill>
                  <a:srgbClr val="222222"/>
                </a:solidFill>
                <a:latin typeface="Tahoma"/>
                <a:ea typeface="Tahoma"/>
                <a:cs typeface="Tahoma"/>
                <a:sym typeface="Tahoma"/>
              </a:rPr>
              <a:t>Умная голова сто голов кормит худая и одной не прокормит. </a:t>
            </a:r>
            <a:endParaRPr sz="1800" dirty="0"/>
          </a:p>
        </p:txBody>
      </p:sp>
    </p:spTree>
    <p:extLst>
      <p:ext uri="{BB962C8B-B14F-4D97-AF65-F5344CB8AC3E}">
        <p14:creationId xmlns:p14="http://schemas.microsoft.com/office/powerpoint/2010/main" val="203186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4"/>
          <p:cNvSpPr txBox="1"/>
          <p:nvPr/>
        </p:nvSpPr>
        <p:spPr>
          <a:xfrm>
            <a:off x="1077686" y="914400"/>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1016" name="Google Shape;1016;p14"/>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17" name="Google Shape;1017;p14"/>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1018" name="Google Shape;1018;p14"/>
          <p:cNvGraphicFramePr/>
          <p:nvPr/>
        </p:nvGraphicFramePr>
        <p:xfrm>
          <a:off x="1013519" y="1951614"/>
          <a:ext cx="8627250" cy="3770675"/>
        </p:xfrm>
        <a:graphic>
          <a:graphicData uri="http://schemas.openxmlformats.org/drawingml/2006/table">
            <a:tbl>
              <a:tblPr>
                <a:noFill/>
                <a:tableStyleId>{9AF33E9A-C311-4052-941B-D1407C52F959}</a:tableStyleId>
              </a:tblPr>
              <a:tblGrid>
                <a:gridCol w="8627250">
                  <a:extLst>
                    <a:ext uri="{9D8B030D-6E8A-4147-A177-3AD203B41FA5}">
                      <a16:colId xmlns:a16="http://schemas.microsoft.com/office/drawing/2014/main" val="20000"/>
                    </a:ext>
                  </a:extLst>
                </a:gridCol>
              </a:tblGrid>
              <a:tr h="3770675">
                <a:tc>
                  <a:txBody>
                    <a:bodyPr/>
                    <a:lstStyle/>
                    <a:p>
                      <a:pPr marL="342900" marR="0" lvl="0" indent="-342900" algn="l" rtl="0">
                        <a:lnSpc>
                          <a:spcPct val="100000"/>
                        </a:lnSpc>
                        <a:spcBef>
                          <a:spcPts val="0"/>
                        </a:spcBef>
                        <a:spcAft>
                          <a:spcPts val="0"/>
                        </a:spcAft>
                        <a:buClr>
                          <a:srgbClr val="1F1F1F"/>
                        </a:buClr>
                        <a:buSzPts val="2000"/>
                        <a:buFont typeface="Tahoma"/>
                        <a:buAutoNum type="arabicPeriod"/>
                      </a:pPr>
                      <a:r>
                        <a:rPr lang="ru-RU" sz="2000">
                          <a:solidFill>
                            <a:srgbClr val="1F1F1F"/>
                          </a:solidFill>
                          <a:latin typeface="Tahoma"/>
                          <a:ea typeface="Tahoma"/>
                          <a:cs typeface="Tahoma"/>
                          <a:sym typeface="Tahoma"/>
                        </a:rPr>
                        <a:t>Сложное бессоюзное предложение состоит из двух простых предложений. Первое  предложение: </a:t>
                      </a:r>
                      <a:r>
                        <a:rPr lang="ru-RU" sz="2000" i="1">
                          <a:solidFill>
                            <a:srgbClr val="1F1F1F"/>
                          </a:solidFill>
                          <a:latin typeface="Tahoma"/>
                          <a:ea typeface="Tahoma"/>
                          <a:cs typeface="Tahoma"/>
                          <a:sym typeface="Tahoma"/>
                        </a:rPr>
                        <a:t>Умная голова сто голов кормит , </a:t>
                      </a:r>
                      <a:r>
                        <a:rPr lang="ru-RU" sz="2000">
                          <a:solidFill>
                            <a:srgbClr val="1F1F1F"/>
                          </a:solidFill>
                          <a:latin typeface="Tahoma"/>
                          <a:ea typeface="Tahoma"/>
                          <a:cs typeface="Tahoma"/>
                          <a:sym typeface="Tahoma"/>
                        </a:rPr>
                        <a:t>второе – </a:t>
                      </a:r>
                      <a:r>
                        <a:rPr lang="ru-RU" sz="2000" i="1">
                          <a:solidFill>
                            <a:srgbClr val="1F1F1F"/>
                          </a:solidFill>
                          <a:latin typeface="Tahoma"/>
                          <a:ea typeface="Tahoma"/>
                          <a:cs typeface="Tahoma"/>
                          <a:sym typeface="Tahoma"/>
                        </a:rPr>
                        <a:t>худая  и одной не прокормит.</a:t>
                      </a:r>
                      <a:r>
                        <a:rPr lang="ru-RU" sz="2000">
                          <a:solidFill>
                            <a:srgbClr val="1F1F1F"/>
                          </a:solidFill>
                          <a:latin typeface="Tahoma"/>
                          <a:ea typeface="Tahoma"/>
                          <a:cs typeface="Tahoma"/>
                          <a:sym typeface="Tahoma"/>
                        </a:rPr>
                        <a:t> </a:t>
                      </a:r>
                      <a:endParaRPr/>
                    </a:p>
                    <a:p>
                      <a:pPr marL="342900" marR="0" lvl="0" indent="-342900" algn="l" rtl="0">
                        <a:lnSpc>
                          <a:spcPct val="100000"/>
                        </a:lnSpc>
                        <a:spcBef>
                          <a:spcPts val="0"/>
                        </a:spcBef>
                        <a:spcAft>
                          <a:spcPts val="0"/>
                        </a:spcAft>
                        <a:buClr>
                          <a:srgbClr val="1F1F1F"/>
                        </a:buClr>
                        <a:buSzPts val="2000"/>
                        <a:buFont typeface="Tahoma"/>
                        <a:buAutoNum type="arabicPeriod"/>
                      </a:pPr>
                      <a:r>
                        <a:rPr lang="ru-RU" sz="2000">
                          <a:solidFill>
                            <a:srgbClr val="1F1F1F"/>
                          </a:solidFill>
                          <a:latin typeface="Tahoma"/>
                          <a:ea typeface="Tahoma"/>
                          <a:cs typeface="Tahoma"/>
                          <a:sym typeface="Tahoma"/>
                        </a:rPr>
                        <a:t>Части БСП противопоставлены по смыслу – поэтому ставится тире. Можно вставить союз </a:t>
                      </a:r>
                      <a:r>
                        <a:rPr lang="ru-RU" sz="2000" b="1" i="1">
                          <a:solidFill>
                            <a:srgbClr val="1F1F1F"/>
                          </a:solidFill>
                          <a:latin typeface="Tahoma"/>
                          <a:ea typeface="Tahoma"/>
                          <a:cs typeface="Tahoma"/>
                          <a:sym typeface="Tahoma"/>
                        </a:rPr>
                        <a:t>а</a:t>
                      </a:r>
                      <a:r>
                        <a:rPr lang="ru-RU" sz="2000">
                          <a:solidFill>
                            <a:srgbClr val="1F1F1F"/>
                          </a:solidFill>
                          <a:latin typeface="Tahoma"/>
                          <a:ea typeface="Tahoma"/>
                          <a:cs typeface="Tahoma"/>
                          <a:sym typeface="Tahoma"/>
                        </a:rPr>
                        <a:t>. </a:t>
                      </a:r>
                      <a:r>
                        <a:rPr lang="ru-RU" sz="2000" i="1">
                          <a:solidFill>
                            <a:srgbClr val="1F1F1F"/>
                          </a:solidFill>
                          <a:latin typeface="Tahoma"/>
                          <a:ea typeface="Tahoma"/>
                          <a:cs typeface="Tahoma"/>
                          <a:sym typeface="Tahoma"/>
                        </a:rPr>
                        <a:t>Умная голова сто голов кормит, а    худая и одной не прокормит.</a:t>
                      </a:r>
                      <a:endParaRPr/>
                    </a:p>
                    <a:p>
                      <a:pPr marL="342900" marR="0" lvl="0" indent="-342900" algn="l" rtl="0">
                        <a:lnSpc>
                          <a:spcPct val="100000"/>
                        </a:lnSpc>
                        <a:spcBef>
                          <a:spcPts val="0"/>
                        </a:spcBef>
                        <a:spcAft>
                          <a:spcPts val="0"/>
                        </a:spcAft>
                        <a:buClr>
                          <a:srgbClr val="1F1F1F"/>
                        </a:buClr>
                        <a:buSzPts val="2000"/>
                        <a:buFont typeface="Tahoma"/>
                        <a:buAutoNum type="arabicPeriod"/>
                      </a:pPr>
                      <a:r>
                        <a:rPr lang="ru-RU" sz="2000">
                          <a:solidFill>
                            <a:srgbClr val="1F1F1F"/>
                          </a:solidFill>
                          <a:latin typeface="Tahoma"/>
                          <a:ea typeface="Tahoma"/>
                          <a:cs typeface="Tahoma"/>
                          <a:sym typeface="Tahoma"/>
                        </a:rPr>
                        <a:t>Повествовательное. Невосклицательное.</a:t>
                      </a:r>
                      <a:endParaRPr/>
                    </a:p>
                    <a:p>
                      <a:pPr marL="342900" marR="0" lvl="0" indent="-342900" algn="l" rtl="0">
                        <a:lnSpc>
                          <a:spcPct val="100000"/>
                        </a:lnSpc>
                        <a:spcBef>
                          <a:spcPts val="0"/>
                        </a:spcBef>
                        <a:spcAft>
                          <a:spcPts val="0"/>
                        </a:spcAft>
                        <a:buClr>
                          <a:srgbClr val="1F1F1F"/>
                        </a:buClr>
                        <a:buSzPts val="2000"/>
                        <a:buFont typeface="Tahoma"/>
                        <a:buAutoNum type="arabicPeriod"/>
                      </a:pPr>
                      <a:r>
                        <a:rPr lang="ru-RU" sz="2000">
                          <a:solidFill>
                            <a:srgbClr val="1F1F1F"/>
                          </a:solidFill>
                          <a:latin typeface="Tahoma"/>
                          <a:ea typeface="Tahoma"/>
                          <a:cs typeface="Tahoma"/>
                          <a:sym typeface="Tahoma"/>
                        </a:rPr>
                        <a:t>Первое  предложение: Умная голова сто голов кормит – простое, двусоставное, полное, распространённое, неосложнённое.  Второе предложение: худая и одной не прокормит – простое, двусоставное, полное, распространённое, неосложнённое.</a:t>
                      </a:r>
                      <a:endParaRPr/>
                    </a:p>
                    <a:p>
                      <a:pPr marL="342900" marR="0" lvl="0" indent="-342900" algn="l" rtl="0">
                        <a:lnSpc>
                          <a:spcPct val="100000"/>
                        </a:lnSpc>
                        <a:spcBef>
                          <a:spcPts val="0"/>
                        </a:spcBef>
                        <a:spcAft>
                          <a:spcPts val="0"/>
                        </a:spcAft>
                        <a:buClr>
                          <a:srgbClr val="1F1F1F"/>
                        </a:buClr>
                        <a:buSzPts val="2000"/>
                        <a:buFont typeface="Tahoma"/>
                        <a:buAutoNum type="arabicPeriod"/>
                      </a:pPr>
                      <a:r>
                        <a:rPr lang="ru-RU" sz="2000">
                          <a:solidFill>
                            <a:srgbClr val="1F1F1F"/>
                          </a:solidFill>
                          <a:latin typeface="Tahoma"/>
                          <a:ea typeface="Tahoma"/>
                          <a:cs typeface="Tahoma"/>
                          <a:sym typeface="Tahoma"/>
                        </a:rPr>
                        <a:t>Схема [... ] – [... ] </a:t>
                      </a:r>
                      <a:endParaRPr sz="1200" i="1">
                        <a:solidFill>
                          <a:srgbClr val="1F1F1F"/>
                        </a:solidFill>
                        <a:latin typeface="Times New Roman"/>
                        <a:ea typeface="Times New Roman"/>
                        <a:cs typeface="Times New Roman"/>
                        <a:sym typeface="Times New Roman"/>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019" name="Google Shape;1019;p14"/>
          <p:cNvSpPr/>
          <p:nvPr/>
        </p:nvSpPr>
        <p:spPr>
          <a:xfrm>
            <a:off x="3015746" y="478200"/>
            <a:ext cx="6182400" cy="588600"/>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3600" b="1">
                <a:solidFill>
                  <a:schemeClr val="tx1"/>
                </a:solidFill>
                <a:latin typeface="Tahoma"/>
                <a:ea typeface="Tahoma"/>
                <a:cs typeface="Tahoma"/>
                <a:sym typeface="Tahoma"/>
              </a:rPr>
              <a:t>Проверьте себя</a:t>
            </a:r>
            <a:endParaRPr sz="3600" b="1">
              <a:solidFill>
                <a:schemeClr val="tx1"/>
              </a:solidFill>
              <a:latin typeface="Tahoma"/>
              <a:ea typeface="Tahoma"/>
              <a:cs typeface="Tahoma"/>
              <a:sym typeface="Tahoma"/>
            </a:endParaRPr>
          </a:p>
        </p:txBody>
      </p:sp>
      <p:sp>
        <p:nvSpPr>
          <p:cNvPr id="1020" name="Google Shape;1020;p14"/>
          <p:cNvSpPr/>
          <p:nvPr/>
        </p:nvSpPr>
        <p:spPr>
          <a:xfrm>
            <a:off x="1013522" y="1248911"/>
            <a:ext cx="9172500" cy="555900"/>
          </a:xfrm>
          <a:prstGeom prst="roundRect">
            <a:avLst>
              <a:gd name="adj" fmla="val 16667"/>
            </a:avLst>
          </a:prstGeom>
          <a:solidFill>
            <a:srgbClr val="8ED7FC"/>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2000" b="1">
                <a:solidFill>
                  <a:srgbClr val="222222"/>
                </a:solidFill>
                <a:latin typeface="Tahoma"/>
                <a:ea typeface="Tahoma"/>
                <a:cs typeface="Tahoma"/>
                <a:sym typeface="Tahoma"/>
              </a:rPr>
              <a:t>Умная голова сто голов кормит –  худая и одной не прокормит.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5"/>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1026" name="Google Shape;1026;p15"/>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27" name="Google Shape;1027;p15"/>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pic>
        <p:nvPicPr>
          <p:cNvPr id="1028" name="Google Shape;1028;p15"/>
          <p:cNvPicPr preferRelativeResize="0"/>
          <p:nvPr/>
        </p:nvPicPr>
        <p:blipFill rotWithShape="1">
          <a:blip r:embed="rId3">
            <a:alphaModFix/>
          </a:blip>
          <a:srcRect/>
          <a:stretch/>
        </p:blipFill>
        <p:spPr>
          <a:xfrm>
            <a:off x="939820" y="808887"/>
            <a:ext cx="2829819" cy="1781914"/>
          </a:xfrm>
          <a:prstGeom prst="roundRect">
            <a:avLst>
              <a:gd name="adj" fmla="val 8594"/>
            </a:avLst>
          </a:prstGeom>
          <a:solidFill>
            <a:srgbClr val="ECECEC"/>
          </a:solidFill>
          <a:ln>
            <a:noFill/>
          </a:ln>
        </p:spPr>
      </p:pic>
      <p:pic>
        <p:nvPicPr>
          <p:cNvPr id="1029" name="Google Shape;1029;p15"/>
          <p:cNvPicPr preferRelativeResize="0"/>
          <p:nvPr/>
        </p:nvPicPr>
        <p:blipFill rotWithShape="1">
          <a:blip r:embed="rId4">
            <a:alphaModFix/>
          </a:blip>
          <a:srcRect l="36521" t="12083" r="38186" b="11735"/>
          <a:stretch/>
        </p:blipFill>
        <p:spPr>
          <a:xfrm>
            <a:off x="1125713" y="3580120"/>
            <a:ext cx="1805524" cy="2193151"/>
          </a:xfrm>
          <a:prstGeom prst="rect">
            <a:avLst/>
          </a:prstGeom>
          <a:noFill/>
          <a:ln>
            <a:noFill/>
          </a:ln>
        </p:spPr>
      </p:pic>
      <p:sp>
        <p:nvSpPr>
          <p:cNvPr id="1030" name="Google Shape;1030;p15"/>
          <p:cNvSpPr/>
          <p:nvPr/>
        </p:nvSpPr>
        <p:spPr>
          <a:xfrm>
            <a:off x="3962400" y="1075763"/>
            <a:ext cx="5513295" cy="4392707"/>
          </a:xfrm>
          <a:prstGeom prst="roundRect">
            <a:avLst>
              <a:gd name="adj" fmla="val 16667"/>
            </a:avLst>
          </a:prstGeom>
          <a:solidFill>
            <a:schemeClr val="bg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800" dirty="0">
                <a:solidFill>
                  <a:srgbClr val="1F1F1F"/>
                </a:solidFill>
                <a:latin typeface="Tahoma"/>
                <a:ea typeface="Tahoma"/>
                <a:cs typeface="Tahoma"/>
                <a:sym typeface="Tahoma"/>
              </a:rPr>
              <a:t>«Мы живём в очень неопределённом мире. В настолько неопределённом, что непонятно, к чему готовиться самим и, главное, к чему и как готовить детей. С незапамятных времён жизнь была поделена на две части: период обучения, за которым следовал период работы. Забудьте. Этому раскладу пришёл конец. Мы понятия не имеем, чему нам придется выучиться через 20 лет. Что мы знаем наверняка, так это то, что нам придется изучать новое. Потому лучшее, что мы можем сделать, – быть готовыми самим и подготовить детей к постоянному обновлению знаний и навыков». </a:t>
            </a:r>
            <a:r>
              <a:rPr lang="ru-RU" sz="1800" b="1" dirty="0">
                <a:solidFill>
                  <a:srgbClr val="1F1F1F"/>
                </a:solidFill>
                <a:latin typeface="Tahoma"/>
                <a:ea typeface="Tahoma"/>
                <a:cs typeface="Tahoma"/>
                <a:sym typeface="Tahoma"/>
              </a:rPr>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aphicFrame>
        <p:nvGraphicFramePr>
          <p:cNvPr id="1035" name="Google Shape;1035;p16"/>
          <p:cNvGraphicFramePr/>
          <p:nvPr/>
        </p:nvGraphicFramePr>
        <p:xfrm>
          <a:off x="0" y="3012205"/>
          <a:ext cx="9800775" cy="365760"/>
        </p:xfrm>
        <a:graphic>
          <a:graphicData uri="http://schemas.openxmlformats.org/drawingml/2006/table">
            <a:tbl>
              <a:tblPr>
                <a:noFill/>
                <a:tableStyleId>{9AF33E9A-C311-4052-941B-D1407C52F959}</a:tableStyleId>
              </a:tblPr>
              <a:tblGrid>
                <a:gridCol w="9800775">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2400">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036" name="Google Shape;1036;p16"/>
          <p:cNvSpPr/>
          <p:nvPr/>
        </p:nvSpPr>
        <p:spPr>
          <a:xfrm>
            <a:off x="981001" y="1843950"/>
            <a:ext cx="6245400" cy="317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2400" b="1" i="0" u="none" strike="noStrike" cap="none">
                <a:solidFill>
                  <a:srgbClr val="222222"/>
                </a:solidFill>
                <a:latin typeface="Tahoma"/>
                <a:ea typeface="Tahoma"/>
                <a:cs typeface="Tahoma"/>
                <a:sym typeface="Tahoma"/>
              </a:rPr>
              <a:t>До 1920-х годов в Англии и Ирландии существовала профессия «</a:t>
            </a:r>
            <a:r>
              <a:rPr lang="ru-RU" sz="2400" b="1">
                <a:solidFill>
                  <a:srgbClr val="222222"/>
                </a:solidFill>
                <a:latin typeface="Tahoma"/>
                <a:ea typeface="Tahoma"/>
                <a:cs typeface="Tahoma"/>
                <a:sym typeface="Tahoma"/>
              </a:rPr>
              <a:t>б</a:t>
            </a:r>
            <a:r>
              <a:rPr lang="ru-RU" sz="2400" b="1" i="0" u="none" strike="noStrike" cap="none">
                <a:solidFill>
                  <a:srgbClr val="222222"/>
                </a:solidFill>
                <a:latin typeface="Tahoma"/>
                <a:ea typeface="Tahoma"/>
                <a:cs typeface="Tahoma"/>
                <a:sym typeface="Tahoma"/>
              </a:rPr>
              <a:t>удильщик», которая возникла из  обычая под названием </a:t>
            </a:r>
            <a:r>
              <a:rPr lang="ru-RU" sz="2400" b="1">
                <a:solidFill>
                  <a:srgbClr val="222222"/>
                </a:solidFill>
                <a:latin typeface="Tahoma"/>
                <a:ea typeface="Tahoma"/>
                <a:cs typeface="Tahoma"/>
                <a:sym typeface="Tahoma"/>
              </a:rPr>
              <a:t>«</a:t>
            </a:r>
            <a:r>
              <a:rPr lang="ru-RU" sz="2400" b="1" i="0" u="none" strike="noStrike" cap="none">
                <a:solidFill>
                  <a:srgbClr val="222222"/>
                </a:solidFill>
                <a:latin typeface="Tahoma"/>
                <a:ea typeface="Tahoma"/>
                <a:cs typeface="Tahoma"/>
                <a:sym typeface="Tahoma"/>
              </a:rPr>
              <a:t>knocker-up</a:t>
            </a:r>
            <a:r>
              <a:rPr lang="ru-RU" sz="2400" b="1">
                <a:solidFill>
                  <a:srgbClr val="222222"/>
                </a:solidFill>
                <a:latin typeface="Tahoma"/>
                <a:ea typeface="Tahoma"/>
                <a:cs typeface="Tahoma"/>
                <a:sym typeface="Tahoma"/>
              </a:rPr>
              <a:t>»</a:t>
            </a:r>
            <a:r>
              <a:rPr lang="ru-RU" sz="2400" b="1" i="0" u="none" strike="noStrike" cap="none">
                <a:solidFill>
                  <a:srgbClr val="222222"/>
                </a:solidFill>
                <a:latin typeface="Tahoma"/>
                <a:ea typeface="Tahoma"/>
                <a:cs typeface="Tahoma"/>
                <a:sym typeface="Tahoma"/>
              </a:rPr>
              <a:t>. </a:t>
            </a:r>
            <a:r>
              <a:rPr lang="ru-RU" sz="2400" b="1">
                <a:solidFill>
                  <a:srgbClr val="222222"/>
                </a:solidFill>
                <a:latin typeface="Tahoma"/>
                <a:ea typeface="Tahoma"/>
                <a:cs typeface="Tahoma"/>
                <a:sym typeface="Tahoma"/>
              </a:rPr>
              <a:t>С</a:t>
            </a:r>
            <a:r>
              <a:rPr lang="ru-RU" sz="2400" b="1" i="0" u="none" strike="noStrike" cap="none">
                <a:solidFill>
                  <a:srgbClr val="222222"/>
                </a:solidFill>
                <a:latin typeface="Tahoma"/>
                <a:ea typeface="Tahoma"/>
                <a:cs typeface="Tahoma"/>
                <a:sym typeface="Tahoma"/>
              </a:rPr>
              <a:t>уть заключалась в том, чтобы будить людей на работу. «Живые будильники» стучали в окна и двери первых этажей, до верхних доставали с помощью специальных трубочек.</a:t>
            </a:r>
            <a:endParaRPr sz="2400" b="1" i="0" u="none" strike="noStrike" cap="none">
              <a:solidFill>
                <a:schemeClr val="dk1"/>
              </a:solidFill>
              <a:latin typeface="Tahoma"/>
              <a:ea typeface="Tahoma"/>
              <a:cs typeface="Tahoma"/>
              <a:sym typeface="Tahoma"/>
            </a:endParaRPr>
          </a:p>
        </p:txBody>
      </p:sp>
      <p:pic>
        <p:nvPicPr>
          <p:cNvPr id="1037" name="Google Shape;1037;p16" descr="Нажмите, чтобы увеличить.">
            <a:hlinkClick r:id="rId3"/>
          </p:cNvPr>
          <p:cNvPicPr preferRelativeResize="0"/>
          <p:nvPr/>
        </p:nvPicPr>
        <p:blipFill>
          <a:blip r:embed="rId4">
            <a:alphaModFix/>
          </a:blip>
          <a:stretch>
            <a:fillRect/>
          </a:stretch>
        </p:blipFill>
        <p:spPr>
          <a:xfrm>
            <a:off x="7403040" y="1813195"/>
            <a:ext cx="3472500" cy="3393600"/>
          </a:xfrm>
          <a:prstGeom prst="roundRect">
            <a:avLst>
              <a:gd name="adj" fmla="val 16667"/>
            </a:avLst>
          </a:prstGeom>
          <a:solidFill>
            <a:srgbClr val="ECECEC"/>
          </a:solidFill>
          <a:ln>
            <a:noFill/>
          </a:ln>
        </p:spPr>
      </p:pic>
      <p:sp>
        <p:nvSpPr>
          <p:cNvPr id="1038" name="Google Shape;1038;p16"/>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1039" name="Google Shape;1039;p16"/>
          <p:cNvSpPr/>
          <p:nvPr/>
        </p:nvSpPr>
        <p:spPr>
          <a:xfrm>
            <a:off x="1798628" y="558206"/>
            <a:ext cx="8526300" cy="950700"/>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ru-RU" sz="3600" b="1">
                <a:solidFill>
                  <a:schemeClr val="tx1"/>
                </a:solidFill>
                <a:latin typeface="Tahoma"/>
                <a:ea typeface="Tahoma"/>
                <a:cs typeface="Tahoma"/>
                <a:sym typeface="Tahoma"/>
              </a:rPr>
              <a:t>Кругозорная карта</a:t>
            </a:r>
            <a:endParaRPr sz="36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p17" descr="C:\Users\Компьютер-8\Desktop\362.jpg"/>
          <p:cNvPicPr preferRelativeResize="0"/>
          <p:nvPr/>
        </p:nvPicPr>
        <p:blipFill rotWithShape="1">
          <a:blip r:embed="rId3">
            <a:alphaModFix/>
          </a:blip>
          <a:srcRect/>
          <a:stretch/>
        </p:blipFill>
        <p:spPr>
          <a:xfrm>
            <a:off x="1113496" y="3252907"/>
            <a:ext cx="3464269" cy="2362199"/>
          </a:xfrm>
          <a:prstGeom prst="roundRect">
            <a:avLst>
              <a:gd name="adj" fmla="val 8594"/>
            </a:avLst>
          </a:prstGeom>
          <a:solidFill>
            <a:srgbClr val="ECECEC"/>
          </a:solidFill>
          <a:ln>
            <a:noFill/>
          </a:ln>
        </p:spPr>
      </p:pic>
      <p:pic>
        <p:nvPicPr>
          <p:cNvPr id="1045" name="Google Shape;1045;p17" descr="C:\Users\Компьютер-8\Desktop\2019-11-04_11-46-42.jpg"/>
          <p:cNvPicPr preferRelativeResize="0"/>
          <p:nvPr/>
        </p:nvPicPr>
        <p:blipFill rotWithShape="1">
          <a:blip r:embed="rId4">
            <a:alphaModFix/>
          </a:blip>
          <a:srcRect/>
          <a:stretch/>
        </p:blipFill>
        <p:spPr>
          <a:xfrm>
            <a:off x="5098997" y="1641826"/>
            <a:ext cx="2440321" cy="3495305"/>
          </a:xfrm>
          <a:prstGeom prst="roundRect">
            <a:avLst>
              <a:gd name="adj" fmla="val 8594"/>
            </a:avLst>
          </a:prstGeom>
          <a:solidFill>
            <a:srgbClr val="ECECEC"/>
          </a:solidFill>
          <a:ln>
            <a:noFill/>
          </a:ln>
        </p:spPr>
      </p:pic>
      <p:pic>
        <p:nvPicPr>
          <p:cNvPr id="1046" name="Google Shape;1046;p17" descr="C:\Users\Компьютер-8\Desktop\head129229477.jpg"/>
          <p:cNvPicPr preferRelativeResize="0"/>
          <p:nvPr/>
        </p:nvPicPr>
        <p:blipFill rotWithShape="1">
          <a:blip r:embed="rId5">
            <a:alphaModFix/>
          </a:blip>
          <a:srcRect/>
          <a:stretch/>
        </p:blipFill>
        <p:spPr>
          <a:xfrm>
            <a:off x="7968230" y="1126993"/>
            <a:ext cx="2963587" cy="2127196"/>
          </a:xfrm>
          <a:prstGeom prst="roundRect">
            <a:avLst>
              <a:gd name="adj" fmla="val 8594"/>
            </a:avLst>
          </a:prstGeom>
          <a:solidFill>
            <a:srgbClr val="ECECEC"/>
          </a:solidFill>
          <a:ln>
            <a:noFill/>
          </a:ln>
        </p:spPr>
      </p:pic>
      <p:sp>
        <p:nvSpPr>
          <p:cNvPr id="1047" name="Google Shape;1047;p17"/>
          <p:cNvSpPr/>
          <p:nvPr/>
        </p:nvSpPr>
        <p:spPr>
          <a:xfrm>
            <a:off x="1122332" y="627065"/>
            <a:ext cx="6999692" cy="385948"/>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000" b="1" dirty="0">
                <a:solidFill>
                  <a:schemeClr val="tx1"/>
                </a:solidFill>
                <a:latin typeface="Tahoma"/>
                <a:ea typeface="Tahoma"/>
                <a:cs typeface="Tahoma"/>
                <a:sym typeface="Tahoma"/>
              </a:rPr>
              <a:t>1. Архитектор </a:t>
            </a:r>
            <a:r>
              <a:rPr lang="ru-RU" sz="2000" b="1" dirty="0" err="1">
                <a:solidFill>
                  <a:schemeClr val="tx1"/>
                </a:solidFill>
                <a:latin typeface="Tahoma"/>
                <a:ea typeface="Tahoma"/>
                <a:cs typeface="Tahoma"/>
                <a:sym typeface="Tahoma"/>
              </a:rPr>
              <a:t>энергонулевых</a:t>
            </a:r>
            <a:r>
              <a:rPr lang="ru-RU" sz="2000" b="1" dirty="0">
                <a:solidFill>
                  <a:schemeClr val="tx1"/>
                </a:solidFill>
                <a:latin typeface="Tahoma"/>
                <a:ea typeface="Tahoma"/>
                <a:cs typeface="Tahoma"/>
                <a:sym typeface="Tahoma"/>
              </a:rPr>
              <a:t> («зелёных») домов</a:t>
            </a:r>
            <a:endParaRPr sz="2400" b="1" dirty="0">
              <a:solidFill>
                <a:schemeClr val="tx1"/>
              </a:solidFill>
              <a:latin typeface="Tahoma"/>
              <a:ea typeface="Tahoma"/>
              <a:cs typeface="Tahoma"/>
              <a:sym typeface="Tahoma"/>
            </a:endParaRPr>
          </a:p>
        </p:txBody>
      </p:sp>
      <p:sp>
        <p:nvSpPr>
          <p:cNvPr id="1048" name="Google Shape;1048;p17"/>
          <p:cNvSpPr/>
          <p:nvPr/>
        </p:nvSpPr>
        <p:spPr>
          <a:xfrm>
            <a:off x="1111624" y="1111159"/>
            <a:ext cx="6203576" cy="385948"/>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b="1">
                <a:solidFill>
                  <a:schemeClr val="tx1"/>
                </a:solidFill>
                <a:latin typeface="Tahoma"/>
                <a:ea typeface="Tahoma"/>
                <a:cs typeface="Tahoma"/>
                <a:sym typeface="Tahoma"/>
              </a:rPr>
              <a:t>2. Тренер творческих состояний</a:t>
            </a:r>
            <a:endParaRPr>
              <a:solidFill>
                <a:schemeClr val="tx1"/>
              </a:solidFill>
            </a:endParaRPr>
          </a:p>
        </p:txBody>
      </p:sp>
      <p:sp>
        <p:nvSpPr>
          <p:cNvPr id="1049" name="Google Shape;1049;p17"/>
          <p:cNvSpPr/>
          <p:nvPr/>
        </p:nvSpPr>
        <p:spPr>
          <a:xfrm>
            <a:off x="1120590" y="1631112"/>
            <a:ext cx="2384611" cy="385948"/>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b="1">
                <a:solidFill>
                  <a:schemeClr val="tx1"/>
                </a:solidFill>
                <a:latin typeface="Tahoma"/>
                <a:ea typeface="Tahoma"/>
                <a:cs typeface="Tahoma"/>
                <a:sym typeface="Tahoma"/>
              </a:rPr>
              <a:t>3. Игропрактик</a:t>
            </a:r>
            <a:endParaRPr sz="2000" b="1">
              <a:solidFill>
                <a:schemeClr val="tx1"/>
              </a:solidFill>
              <a:latin typeface="Tahoma"/>
              <a:ea typeface="Tahoma"/>
              <a:cs typeface="Tahoma"/>
              <a:sym typeface="Tahoma"/>
            </a:endParaRPr>
          </a:p>
        </p:txBody>
      </p:sp>
      <p:sp>
        <p:nvSpPr>
          <p:cNvPr id="1050" name="Google Shape;1050;p17"/>
          <p:cNvSpPr/>
          <p:nvPr/>
        </p:nvSpPr>
        <p:spPr>
          <a:xfrm>
            <a:off x="1120590" y="2151064"/>
            <a:ext cx="2384611" cy="385948"/>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b="1">
                <a:solidFill>
                  <a:schemeClr val="tx1"/>
                </a:solidFill>
                <a:latin typeface="Tahoma"/>
                <a:ea typeface="Tahoma"/>
                <a:cs typeface="Tahoma"/>
                <a:sym typeface="Tahoma"/>
              </a:rPr>
              <a:t>4. Космогеолог</a:t>
            </a:r>
            <a:endParaRPr sz="2000" b="1">
              <a:solidFill>
                <a:schemeClr val="tx1"/>
              </a:solidFill>
              <a:latin typeface="Tahoma"/>
              <a:ea typeface="Tahoma"/>
              <a:cs typeface="Tahoma"/>
              <a:sym typeface="Tahoma"/>
            </a:endParaRPr>
          </a:p>
        </p:txBody>
      </p:sp>
      <p:sp>
        <p:nvSpPr>
          <p:cNvPr id="1051" name="Google Shape;1051;p17"/>
          <p:cNvSpPr/>
          <p:nvPr/>
        </p:nvSpPr>
        <p:spPr>
          <a:xfrm>
            <a:off x="1120590" y="2697911"/>
            <a:ext cx="2985246" cy="385948"/>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b="1" dirty="0">
                <a:solidFill>
                  <a:schemeClr val="tx1"/>
                </a:solidFill>
                <a:latin typeface="Tahoma"/>
                <a:ea typeface="Tahoma"/>
                <a:cs typeface="Tahoma"/>
                <a:sym typeface="Tahoma"/>
              </a:rPr>
              <a:t>5. Урбанист-эколог</a:t>
            </a: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aphicFrame>
        <p:nvGraphicFramePr>
          <p:cNvPr id="1056" name="Google Shape;1056;p18"/>
          <p:cNvGraphicFramePr/>
          <p:nvPr>
            <p:extLst>
              <p:ext uri="{D42A27DB-BD31-4B8C-83A1-F6EECF244321}">
                <p14:modId xmlns:p14="http://schemas.microsoft.com/office/powerpoint/2010/main" val="822321775"/>
              </p:ext>
            </p:extLst>
          </p:nvPr>
        </p:nvGraphicFramePr>
        <p:xfrm>
          <a:off x="1015077" y="652885"/>
          <a:ext cx="10037075" cy="5242600"/>
        </p:xfrm>
        <a:graphic>
          <a:graphicData uri="http://schemas.openxmlformats.org/drawingml/2006/table">
            <a:tbl>
              <a:tblPr firstRow="1" bandRow="1">
                <a:tableStyleId>{9AF33E9A-C311-4052-941B-D1407C52F959}</a:tableStyleId>
              </a:tblPr>
              <a:tblGrid>
                <a:gridCol w="2567600">
                  <a:extLst>
                    <a:ext uri="{9D8B030D-6E8A-4147-A177-3AD203B41FA5}">
                      <a16:colId xmlns:a16="http://schemas.microsoft.com/office/drawing/2014/main" val="20000"/>
                    </a:ext>
                  </a:extLst>
                </a:gridCol>
                <a:gridCol w="74694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Tahoma"/>
                        <a:buNone/>
                      </a:pPr>
                      <a:r>
                        <a:rPr lang="ru-RU" sz="2000">
                          <a:sym typeface="Tahoma"/>
                        </a:rPr>
                        <a:t>Профессии </a:t>
                      </a:r>
                      <a:endParaRPr/>
                    </a:p>
                    <a:p>
                      <a:pPr marL="0" marR="0" lvl="0" indent="0" algn="l" rtl="0">
                        <a:spcBef>
                          <a:spcPts val="0"/>
                        </a:spcBef>
                        <a:spcAft>
                          <a:spcPts val="0"/>
                        </a:spcAft>
                        <a:buNone/>
                      </a:pPr>
                      <a:endParaRPr sz="2000">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Tahoma"/>
                        <a:buNone/>
                      </a:pPr>
                      <a:r>
                        <a:rPr lang="ru-RU" sz="2000">
                          <a:sym typeface="Tahoma"/>
                        </a:rPr>
                        <a:t>Характеристика,</a:t>
                      </a:r>
                      <a:endParaRPr/>
                    </a:p>
                    <a:p>
                      <a:pPr marL="0" marR="0" lvl="0" indent="0" algn="l" rtl="0">
                        <a:lnSpc>
                          <a:spcPct val="100000"/>
                        </a:lnSpc>
                        <a:spcBef>
                          <a:spcPts val="0"/>
                        </a:spcBef>
                        <a:spcAft>
                          <a:spcPts val="0"/>
                        </a:spcAft>
                        <a:buClr>
                          <a:schemeClr val="dk1"/>
                        </a:buClr>
                        <a:buSzPts val="2000"/>
                        <a:buFont typeface="Tahoma"/>
                        <a:buNone/>
                      </a:pPr>
                      <a:r>
                        <a:rPr lang="ru-RU" sz="2000">
                          <a:sym typeface="Tahoma"/>
                        </a:rPr>
                        <a:t>содержание деятельности</a:t>
                      </a:r>
                      <a:endParaRPr/>
                    </a:p>
                  </a:txBody>
                  <a:tcPr marL="91450" marR="91450" marT="45725" marB="45725"/>
                </a:tc>
                <a:extLst>
                  <a:ext uri="{0D108BD9-81ED-4DB2-BD59-A6C34878D82A}">
                    <a16:rowId xmlns:a16="http://schemas.microsoft.com/office/drawing/2014/main" val="10000"/>
                  </a:ext>
                </a:extLst>
              </a:tr>
              <a:tr h="392125">
                <a:tc>
                  <a:txBody>
                    <a:bodyPr/>
                    <a:lstStyle/>
                    <a:p>
                      <a:pPr marL="0" marR="0" lvl="0" indent="0" algn="l" rtl="0">
                        <a:lnSpc>
                          <a:spcPct val="100000"/>
                        </a:lnSpc>
                        <a:spcBef>
                          <a:spcPts val="0"/>
                        </a:spcBef>
                        <a:spcAft>
                          <a:spcPts val="0"/>
                        </a:spcAft>
                        <a:buClr>
                          <a:srgbClr val="000000"/>
                        </a:buClr>
                        <a:buSzPts val="1800"/>
                        <a:buFont typeface="Tahoma"/>
                        <a:buNone/>
                      </a:pPr>
                      <a:r>
                        <a:rPr lang="ru-RU" sz="2000">
                          <a:sym typeface="Tahoma"/>
                        </a:rPr>
                        <a:t>Тренер творческих состояний</a:t>
                      </a:r>
                      <a:endParaRPr sz="20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r>
                        <a:rPr lang="ru-RU" sz="2000">
                          <a:sym typeface="Tahoma"/>
                        </a:rPr>
                        <a:t>специалист по разработке программ развития индивидуальных когнитивных навыков и тренер по майнд-фитнесу, который, благодаря специальным методикам, проводит людей творческих профессий в «состояние потока» и иные состояния, характеризующиеся повышенной креативностью.</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Tahoma"/>
                        <a:buNone/>
                      </a:pPr>
                      <a:r>
                        <a:rPr lang="ru-RU" sz="2000">
                          <a:sym typeface="Tahoma"/>
                        </a:rPr>
                        <a:t>Игропрактик</a:t>
                      </a:r>
                      <a:endParaRPr sz="2000">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Tahoma"/>
                        <a:buNone/>
                      </a:pPr>
                      <a:r>
                        <a:rPr lang="ru-RU" sz="2000">
                          <a:sym typeface="Tahoma"/>
                        </a:rPr>
                        <a:t>квалифицированный специалист, который профессионально занимается созданием, обучением и организацией </a:t>
                      </a:r>
                      <a:endParaRPr sz="2000">
                        <a:sym typeface="Tahoma"/>
                      </a:endParaRPr>
                    </a:p>
                    <a:p>
                      <a:pPr marL="0" marR="0" lvl="0" indent="0" algn="l" rtl="0">
                        <a:lnSpc>
                          <a:spcPct val="100000"/>
                        </a:lnSpc>
                        <a:spcBef>
                          <a:spcPts val="0"/>
                        </a:spcBef>
                        <a:spcAft>
                          <a:spcPts val="0"/>
                        </a:spcAft>
                        <a:buClr>
                          <a:schemeClr val="dk1"/>
                        </a:buClr>
                        <a:buSzPts val="1800"/>
                        <a:buFont typeface="Tahoma"/>
                        <a:buNone/>
                      </a:pPr>
                      <a:r>
                        <a:rPr lang="ru-RU" sz="2000">
                          <a:sym typeface="Tahoma"/>
                        </a:rPr>
                        <a:t>игр (в том числе и виртуальных) как для детей, </a:t>
                      </a:r>
                      <a:endParaRPr sz="2000">
                        <a:sym typeface="Tahoma"/>
                      </a:endParaRPr>
                    </a:p>
                    <a:p>
                      <a:pPr marL="0" marR="0" lvl="0" indent="0" algn="l" rtl="0">
                        <a:lnSpc>
                          <a:spcPct val="100000"/>
                        </a:lnSpc>
                        <a:spcBef>
                          <a:spcPts val="0"/>
                        </a:spcBef>
                        <a:spcAft>
                          <a:spcPts val="0"/>
                        </a:spcAft>
                        <a:buClr>
                          <a:schemeClr val="dk1"/>
                        </a:buClr>
                        <a:buSzPts val="1800"/>
                        <a:buFont typeface="Tahoma"/>
                        <a:buNone/>
                      </a:pPr>
                      <a:r>
                        <a:rPr lang="ru-RU" sz="2000">
                          <a:sym typeface="Tahoma"/>
                        </a:rPr>
                        <a:t>так и для взрослых, как для развлечения, так и для коррекции поведения/психологического состояния.</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Tahoma"/>
                        <a:buNone/>
                      </a:pPr>
                      <a:r>
                        <a:rPr lang="ru-RU" sz="2000">
                          <a:sym typeface="Tahoma"/>
                        </a:rPr>
                        <a:t>Космогеолог</a:t>
                      </a:r>
                      <a:endParaRPr sz="20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r>
                        <a:rPr lang="ru-RU" sz="2000" dirty="0">
                          <a:sym typeface="Tahoma"/>
                        </a:rPr>
                        <a:t>специалист, который занимается разведкой и </a:t>
                      </a:r>
                      <a:endParaRPr sz="2000" dirty="0">
                        <a:sym typeface="Tahoma"/>
                      </a:endParaRPr>
                    </a:p>
                    <a:p>
                      <a:pPr marL="0" marR="0" lvl="0" indent="0" algn="l" rtl="0">
                        <a:spcBef>
                          <a:spcPts val="0"/>
                        </a:spcBef>
                        <a:spcAft>
                          <a:spcPts val="0"/>
                        </a:spcAft>
                        <a:buNone/>
                      </a:pPr>
                      <a:r>
                        <a:rPr lang="ru-RU" sz="2000" dirty="0">
                          <a:sym typeface="Tahoma"/>
                        </a:rPr>
                        <a:t>добычей полезных ископаемых на Луне и </a:t>
                      </a:r>
                      <a:endParaRPr sz="2000" dirty="0">
                        <a:sym typeface="Tahoma"/>
                      </a:endParaRPr>
                    </a:p>
                    <a:p>
                      <a:pPr marL="0" marR="0" lvl="0" indent="0" algn="l" rtl="0">
                        <a:spcBef>
                          <a:spcPts val="0"/>
                        </a:spcBef>
                        <a:spcAft>
                          <a:spcPts val="0"/>
                        </a:spcAft>
                        <a:buNone/>
                      </a:pPr>
                      <a:r>
                        <a:rPr lang="ru-RU" sz="2000" dirty="0">
                          <a:sym typeface="Tahoma"/>
                        </a:rPr>
                        <a:t>астероидах.</a:t>
                      </a:r>
                      <a:endParaRPr sz="2000" dirty="0">
                        <a:latin typeface="Tahoma"/>
                        <a:ea typeface="Tahoma"/>
                        <a:cs typeface="Tahoma"/>
                        <a:sym typeface="Tahoma"/>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graphicFrame>
        <p:nvGraphicFramePr>
          <p:cNvPr id="1061" name="Google Shape;1061;p19"/>
          <p:cNvGraphicFramePr/>
          <p:nvPr>
            <p:extLst>
              <p:ext uri="{D42A27DB-BD31-4B8C-83A1-F6EECF244321}">
                <p14:modId xmlns:p14="http://schemas.microsoft.com/office/powerpoint/2010/main" val="1645335006"/>
              </p:ext>
            </p:extLst>
          </p:nvPr>
        </p:nvGraphicFramePr>
        <p:xfrm>
          <a:off x="983770" y="2752165"/>
          <a:ext cx="7362350" cy="2987100"/>
        </p:xfrm>
        <a:graphic>
          <a:graphicData uri="http://schemas.openxmlformats.org/drawingml/2006/table">
            <a:tbl>
              <a:tblPr firstRow="1" bandRow="1">
                <a:tableStyleId>{9AF33E9A-C311-4052-941B-D1407C52F959}</a:tableStyleId>
              </a:tblPr>
              <a:tblGrid>
                <a:gridCol w="3681175">
                  <a:extLst>
                    <a:ext uri="{9D8B030D-6E8A-4147-A177-3AD203B41FA5}">
                      <a16:colId xmlns:a16="http://schemas.microsoft.com/office/drawing/2014/main" val="20000"/>
                    </a:ext>
                  </a:extLst>
                </a:gridCol>
                <a:gridCol w="3681175">
                  <a:extLst>
                    <a:ext uri="{9D8B030D-6E8A-4147-A177-3AD203B41FA5}">
                      <a16:colId xmlns:a16="http://schemas.microsoft.com/office/drawing/2014/main" val="20001"/>
                    </a:ext>
                  </a:extLst>
                </a:gridCol>
              </a:tblGrid>
              <a:tr h="440350">
                <a:tc>
                  <a:txBody>
                    <a:bodyPr/>
                    <a:lstStyle/>
                    <a:p>
                      <a:pPr marL="0" marR="0" lvl="0" indent="0" algn="ctr" rtl="0">
                        <a:lnSpc>
                          <a:spcPct val="100000"/>
                        </a:lnSpc>
                        <a:spcBef>
                          <a:spcPts val="0"/>
                        </a:spcBef>
                        <a:spcAft>
                          <a:spcPts val="0"/>
                        </a:spcAft>
                        <a:buClr>
                          <a:schemeClr val="dk1"/>
                        </a:buClr>
                        <a:buSzPts val="2000"/>
                        <a:buFont typeface="Tahoma"/>
                        <a:buNone/>
                      </a:pPr>
                      <a:r>
                        <a:rPr lang="ru-RU" sz="2000" dirty="0">
                          <a:sym typeface="Tahoma"/>
                        </a:rPr>
                        <a:t>Профессии</a:t>
                      </a:r>
                      <a:endParaRPr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000"/>
                        <a:buFont typeface="Tahoma"/>
                        <a:buNone/>
                      </a:pPr>
                      <a:r>
                        <a:rPr lang="ru-RU" sz="2000">
                          <a:sym typeface="Tahoma"/>
                        </a:rPr>
                        <a:t>Науки, школьные  дисциплины </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ru-RU" sz="2000">
                          <a:sym typeface="Tahoma"/>
                        </a:rPr>
                        <a:t>архитектор энергонулевых домов</a:t>
                      </a:r>
                      <a:endParaRPr sz="20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endParaRPr sz="2000">
                        <a:latin typeface="Tahoma"/>
                        <a:ea typeface="Tahoma"/>
                        <a:cs typeface="Tahoma"/>
                        <a:sym typeface="Tahoma"/>
                      </a:endParaRPr>
                    </a:p>
                  </a:txBody>
                  <a:tcPr marL="91450" marR="91450" marT="45725" marB="45725"/>
                </a:tc>
                <a:extLst>
                  <a:ext uri="{0D108BD9-81ED-4DB2-BD59-A6C34878D82A}">
                    <a16:rowId xmlns:a16="http://schemas.microsoft.com/office/drawing/2014/main" val="10001"/>
                  </a:ext>
                </a:extLst>
              </a:tr>
              <a:tr h="392125">
                <a:tc>
                  <a:txBody>
                    <a:bodyPr/>
                    <a:lstStyle/>
                    <a:p>
                      <a:pPr marL="0" marR="0" lvl="0" indent="0" algn="l" rtl="0">
                        <a:lnSpc>
                          <a:spcPct val="100000"/>
                        </a:lnSpc>
                        <a:spcBef>
                          <a:spcPts val="0"/>
                        </a:spcBef>
                        <a:spcAft>
                          <a:spcPts val="0"/>
                        </a:spcAft>
                        <a:buClr>
                          <a:srgbClr val="000000"/>
                        </a:buClr>
                        <a:buSzPts val="2000"/>
                        <a:buFont typeface="Tahoma"/>
                        <a:buNone/>
                      </a:pPr>
                      <a:r>
                        <a:rPr lang="ru-RU" sz="2000">
                          <a:sym typeface="Tahoma"/>
                        </a:rPr>
                        <a:t>тренер творческих состояний</a:t>
                      </a:r>
                      <a:endParaRPr sz="20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endParaRPr sz="2000">
                        <a:latin typeface="Tahoma"/>
                        <a:ea typeface="Tahoma"/>
                        <a:cs typeface="Tahoma"/>
                        <a:sym typeface="Tahoma"/>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Tahoma"/>
                        <a:buNone/>
                      </a:pPr>
                      <a:r>
                        <a:rPr lang="ru-RU" sz="2000">
                          <a:sym typeface="Tahoma"/>
                        </a:rPr>
                        <a:t>урбанист-эколог</a:t>
                      </a:r>
                      <a:endParaRPr sz="20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endParaRPr sz="2000">
                        <a:latin typeface="Tahoma"/>
                        <a:ea typeface="Tahoma"/>
                        <a:cs typeface="Tahoma"/>
                        <a:sym typeface="Tahoma"/>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000"/>
                        <a:buFont typeface="Tahoma"/>
                        <a:buNone/>
                      </a:pPr>
                      <a:r>
                        <a:rPr lang="ru-RU" sz="2000">
                          <a:sym typeface="Tahoma"/>
                        </a:rPr>
                        <a:t>игропрактик</a:t>
                      </a:r>
                      <a:endParaRPr sz="20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endParaRPr sz="2000">
                        <a:latin typeface="Tahoma"/>
                        <a:ea typeface="Tahoma"/>
                        <a:cs typeface="Tahoma"/>
                        <a:sym typeface="Tahoma"/>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000"/>
                        <a:buFont typeface="Tahoma"/>
                        <a:buNone/>
                      </a:pPr>
                      <a:r>
                        <a:rPr lang="ru-RU" sz="2000">
                          <a:sym typeface="Tahoma"/>
                        </a:rPr>
                        <a:t>космогеолог</a:t>
                      </a:r>
                      <a:endParaRPr sz="20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endParaRPr sz="2000" dirty="0">
                        <a:latin typeface="Tahoma"/>
                        <a:ea typeface="Tahoma"/>
                        <a:cs typeface="Tahoma"/>
                        <a:sym typeface="Tahoma"/>
                      </a:endParaRPr>
                    </a:p>
                  </a:txBody>
                  <a:tcPr marL="91450" marR="91450" marT="45725" marB="45725"/>
                </a:tc>
                <a:extLst>
                  <a:ext uri="{0D108BD9-81ED-4DB2-BD59-A6C34878D82A}">
                    <a16:rowId xmlns:a16="http://schemas.microsoft.com/office/drawing/2014/main" val="10005"/>
                  </a:ext>
                </a:extLst>
              </a:tr>
            </a:tbl>
          </a:graphicData>
        </a:graphic>
      </p:graphicFrame>
      <p:sp>
        <p:nvSpPr>
          <p:cNvPr id="1062" name="Google Shape;1062;p19"/>
          <p:cNvSpPr/>
          <p:nvPr/>
        </p:nvSpPr>
        <p:spPr>
          <a:xfrm>
            <a:off x="4759450" y="637823"/>
            <a:ext cx="6532500" cy="158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1F1F1F"/>
                </a:solidFill>
                <a:latin typeface="Tahoma"/>
                <a:ea typeface="Tahoma"/>
                <a:cs typeface="Tahoma"/>
                <a:sym typeface="Tahoma"/>
              </a:rPr>
              <a:t>Основы каких наук и какие школьные дисциплины следует углублённо изучать в школе, чтобы освоить вышеназванные новые профессии? </a:t>
            </a:r>
            <a:endParaRPr sz="1800"/>
          </a:p>
        </p:txBody>
      </p:sp>
      <p:pic>
        <p:nvPicPr>
          <p:cNvPr id="1063" name="Google Shape;1063;p19" descr="C:\Users\Айгерим\Downloads\workforce-management-Kissflow (1).png"/>
          <p:cNvPicPr preferRelativeResize="0"/>
          <p:nvPr/>
        </p:nvPicPr>
        <p:blipFill rotWithShape="1">
          <a:blip r:embed="rId3">
            <a:alphaModFix/>
          </a:blip>
          <a:srcRect/>
          <a:stretch/>
        </p:blipFill>
        <p:spPr>
          <a:xfrm>
            <a:off x="896472" y="492834"/>
            <a:ext cx="3765176" cy="21183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400006" y="6510996"/>
            <a:ext cx="11486109"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7" name="Title 14">
            <a:extLst>
              <a:ext uri="{FF2B5EF4-FFF2-40B4-BE49-F238E27FC236}">
                <a16:creationId xmlns:a16="http://schemas.microsoft.com/office/drawing/2014/main" id="{072D82C0-95C0-4E5C-AB55-C42DD3D5C813}"/>
              </a:ext>
            </a:extLst>
          </p:cNvPr>
          <p:cNvSpPr>
            <a:spLocks noGrp="1"/>
          </p:cNvSpPr>
          <p:nvPr>
            <p:ph type="ctrTitle"/>
          </p:nvPr>
        </p:nvSpPr>
        <p:spPr>
          <a:xfrm>
            <a:off x="1326667" y="489858"/>
            <a:ext cx="9147035" cy="653859"/>
          </a:xfrm>
        </p:spPr>
        <p:txBody>
          <a:bodyPr/>
          <a:lstStyle/>
          <a:p>
            <a:r>
              <a:rPr lang="kk-KZ" sz="3600" b="1" dirty="0" smtClean="0">
                <a:latin typeface="Tahoma" panose="020B0604030504040204" pitchFamily="34" charset="0"/>
                <a:ea typeface="Tahoma" panose="020B0604030504040204" pitchFamily="34" charset="0"/>
                <a:cs typeface="Tahoma" panose="020B0604030504040204" pitchFamily="34" charset="0"/>
              </a:rPr>
              <a:t>Сегодня на уроке</a:t>
            </a:r>
            <a:endParaRPr lang="en-ID" sz="3600" b="1" dirty="0">
              <a:latin typeface="Tahoma" panose="020B0604030504040204" pitchFamily="34" charset="0"/>
              <a:ea typeface="Tahoma" panose="020B0604030504040204" pitchFamily="34" charset="0"/>
              <a:cs typeface="Tahoma" panose="020B0604030504040204" pitchFamily="34" charset="0"/>
            </a:endParaRPr>
          </a:p>
        </p:txBody>
      </p:sp>
      <p:sp>
        <p:nvSpPr>
          <p:cNvPr id="8" name="Google Shape;361;p2"/>
          <p:cNvSpPr/>
          <p:nvPr/>
        </p:nvSpPr>
        <p:spPr>
          <a:xfrm>
            <a:off x="1162675" y="1344853"/>
            <a:ext cx="7548000" cy="2800726"/>
          </a:xfrm>
          <a:prstGeom prst="rect">
            <a:avLst/>
          </a:prstGeom>
          <a:noFill/>
          <a:ln>
            <a:noFill/>
          </a:ln>
        </p:spPr>
        <p:txBody>
          <a:bodyPr spcFirstLastPara="1" wrap="square" lIns="91425" tIns="45700" rIns="91425" bIns="45700" anchor="t" anchorCtr="0">
            <a:spAutoFit/>
          </a:bodyPr>
          <a:lstStyle/>
          <a:p>
            <a:pPr marL="457200" marR="0" lvl="0" indent="-368300" algn="l" rtl="0">
              <a:spcBef>
                <a:spcPts val="0"/>
              </a:spcBef>
              <a:spcAft>
                <a:spcPts val="0"/>
              </a:spcAft>
              <a:buClr>
                <a:srgbClr val="1F1F1F"/>
              </a:buClr>
              <a:buSzPts val="2200"/>
              <a:buFont typeface="Tahoma"/>
              <a:buChar char="●"/>
            </a:pPr>
            <a:r>
              <a:rPr lang="ru-RU" sz="2200" dirty="0">
                <a:solidFill>
                  <a:srgbClr val="1F1F1F"/>
                </a:solidFill>
                <a:latin typeface="Tahoma"/>
                <a:ea typeface="Tahoma"/>
                <a:cs typeface="Tahoma"/>
                <a:sym typeface="Tahoma"/>
              </a:rPr>
              <a:t>определите тему и основную мысль отрывка из «Писем к сыну» В. А. Сухомлинского;</a:t>
            </a:r>
            <a:endParaRPr dirty="0"/>
          </a:p>
          <a:p>
            <a:pPr marL="457200" marR="0" lvl="0" indent="-368300" algn="l" rtl="0">
              <a:spcBef>
                <a:spcPts val="0"/>
              </a:spcBef>
              <a:spcAft>
                <a:spcPts val="0"/>
              </a:spcAft>
              <a:buClr>
                <a:srgbClr val="1F1F1F"/>
              </a:buClr>
              <a:buSzPts val="2200"/>
              <a:buFont typeface="Tahoma"/>
              <a:buChar char="●"/>
            </a:pPr>
            <a:r>
              <a:rPr lang="ru-RU" sz="2200" dirty="0">
                <a:solidFill>
                  <a:srgbClr val="1F1F1F"/>
                </a:solidFill>
                <a:latin typeface="Tahoma"/>
                <a:ea typeface="Tahoma"/>
                <a:cs typeface="Tahoma"/>
                <a:sym typeface="Tahoma"/>
              </a:rPr>
              <a:t>узнаете о новых профессиях ближайшего будущего;</a:t>
            </a:r>
            <a:endParaRPr dirty="0"/>
          </a:p>
          <a:p>
            <a:pPr marL="457200" marR="0" lvl="0" indent="-368300" algn="l" rtl="0">
              <a:spcBef>
                <a:spcPts val="0"/>
              </a:spcBef>
              <a:spcAft>
                <a:spcPts val="0"/>
              </a:spcAft>
              <a:buClr>
                <a:srgbClr val="1F1F1F"/>
              </a:buClr>
              <a:buSzPts val="2200"/>
              <a:buFont typeface="Tahoma"/>
              <a:buChar char="●"/>
            </a:pPr>
            <a:r>
              <a:rPr lang="ru-RU" sz="2200" dirty="0">
                <a:solidFill>
                  <a:srgbClr val="1F1F1F"/>
                </a:solidFill>
                <a:latin typeface="Tahoma"/>
                <a:ea typeface="Tahoma"/>
                <a:cs typeface="Tahoma"/>
                <a:sym typeface="Tahoma"/>
              </a:rPr>
              <a:t>закрепите навыки постановки  знаков препинания в БСП;</a:t>
            </a:r>
            <a:endParaRPr sz="2200" dirty="0">
              <a:solidFill>
                <a:srgbClr val="1F1F1F"/>
              </a:solidFill>
              <a:latin typeface="Tahoma"/>
              <a:ea typeface="Tahoma"/>
              <a:cs typeface="Tahoma"/>
              <a:sym typeface="Tahoma"/>
            </a:endParaRPr>
          </a:p>
          <a:p>
            <a:pPr marL="457200" marR="0" lvl="0" indent="-368300" algn="l" rtl="0">
              <a:spcBef>
                <a:spcPts val="0"/>
              </a:spcBef>
              <a:spcAft>
                <a:spcPts val="0"/>
              </a:spcAft>
              <a:buClr>
                <a:srgbClr val="1F1F1F"/>
              </a:buClr>
              <a:buSzPts val="2200"/>
              <a:buFont typeface="Tahoma"/>
              <a:buChar char="●"/>
            </a:pPr>
            <a:r>
              <a:rPr lang="ru-RU" sz="2200" dirty="0">
                <a:solidFill>
                  <a:srgbClr val="1F1F1F"/>
                </a:solidFill>
                <a:latin typeface="Tahoma"/>
                <a:ea typeface="Tahoma"/>
                <a:cs typeface="Tahoma"/>
                <a:sym typeface="Tahoma"/>
              </a:rPr>
              <a:t>б</a:t>
            </a:r>
            <a:r>
              <a:rPr lang="ru-RU" sz="2200" dirty="0" smtClean="0">
                <a:solidFill>
                  <a:srgbClr val="1F1F1F"/>
                </a:solidFill>
                <a:latin typeface="Tahoma"/>
                <a:ea typeface="Tahoma"/>
                <a:cs typeface="Tahoma"/>
                <a:sym typeface="Tahoma"/>
              </a:rPr>
              <a:t>удете участвовать </a:t>
            </a:r>
            <a:r>
              <a:rPr lang="ru-RU" sz="2200" dirty="0">
                <a:solidFill>
                  <a:srgbClr val="1F1F1F"/>
                </a:solidFill>
                <a:latin typeface="Tahoma"/>
                <a:ea typeface="Tahoma"/>
                <a:cs typeface="Tahoma"/>
                <a:sym typeface="Tahoma"/>
              </a:rPr>
              <a:t>в дискуссии по предложенной проблеме, синтезируя различные точки зрения и формулируя пути решения проблемы.</a:t>
            </a:r>
            <a:endParaRPr dirty="0"/>
          </a:p>
        </p:txBody>
      </p:sp>
    </p:spTree>
    <p:extLst>
      <p:ext uri="{BB962C8B-B14F-4D97-AF65-F5344CB8AC3E}">
        <p14:creationId xmlns:p14="http://schemas.microsoft.com/office/powerpoint/2010/main" val="2763366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068" name="Google Shape;1068;p20" descr="C:\Users\Айгерим\Downloads\18771-1024x743.png"/>
          <p:cNvPicPr preferRelativeResize="0"/>
          <p:nvPr/>
        </p:nvPicPr>
        <p:blipFill rotWithShape="1">
          <a:blip r:embed="rId3">
            <a:alphaModFix/>
          </a:blip>
          <a:srcRect/>
          <a:stretch/>
        </p:blipFill>
        <p:spPr>
          <a:xfrm>
            <a:off x="8269700" y="368125"/>
            <a:ext cx="3022300" cy="2192925"/>
          </a:xfrm>
          <a:prstGeom prst="rect">
            <a:avLst/>
          </a:prstGeom>
          <a:noFill/>
          <a:ln>
            <a:noFill/>
          </a:ln>
        </p:spPr>
      </p:pic>
      <p:graphicFrame>
        <p:nvGraphicFramePr>
          <p:cNvPr id="1069" name="Google Shape;1069;p20"/>
          <p:cNvGraphicFramePr/>
          <p:nvPr>
            <p:extLst>
              <p:ext uri="{D42A27DB-BD31-4B8C-83A1-F6EECF244321}">
                <p14:modId xmlns:p14="http://schemas.microsoft.com/office/powerpoint/2010/main" val="3770896713"/>
              </p:ext>
            </p:extLst>
          </p:nvPr>
        </p:nvGraphicFramePr>
        <p:xfrm>
          <a:off x="1021703" y="1958096"/>
          <a:ext cx="8622000" cy="3896854"/>
        </p:xfrm>
        <a:graphic>
          <a:graphicData uri="http://schemas.openxmlformats.org/drawingml/2006/table">
            <a:tbl>
              <a:tblPr firstRow="1" bandRow="1">
                <a:tableStyleId>{9AF33E9A-C311-4052-941B-D1407C52F959}</a:tableStyleId>
              </a:tblPr>
              <a:tblGrid>
                <a:gridCol w="3032275">
                  <a:extLst>
                    <a:ext uri="{9D8B030D-6E8A-4147-A177-3AD203B41FA5}">
                      <a16:colId xmlns:a16="http://schemas.microsoft.com/office/drawing/2014/main" val="20000"/>
                    </a:ext>
                  </a:extLst>
                </a:gridCol>
                <a:gridCol w="5589725">
                  <a:extLst>
                    <a:ext uri="{9D8B030D-6E8A-4147-A177-3AD203B41FA5}">
                      <a16:colId xmlns:a16="http://schemas.microsoft.com/office/drawing/2014/main" val="20001"/>
                    </a:ext>
                  </a:extLst>
                </a:gridCol>
              </a:tblGrid>
              <a:tr h="473275">
                <a:tc>
                  <a:txBody>
                    <a:bodyPr/>
                    <a:lstStyle/>
                    <a:p>
                      <a:pPr marL="0" marR="0" lvl="0" indent="0" algn="l" rtl="0">
                        <a:lnSpc>
                          <a:spcPct val="100000"/>
                        </a:lnSpc>
                        <a:spcBef>
                          <a:spcPts val="0"/>
                        </a:spcBef>
                        <a:spcAft>
                          <a:spcPts val="0"/>
                        </a:spcAft>
                        <a:buClr>
                          <a:schemeClr val="dk1"/>
                        </a:buClr>
                        <a:buSzPts val="1800"/>
                        <a:buFont typeface="Tahoma"/>
                        <a:buNone/>
                      </a:pPr>
                      <a:r>
                        <a:rPr lang="ru-RU" sz="2200" dirty="0">
                          <a:sym typeface="Tahoma"/>
                        </a:rPr>
                        <a:t>Профессии </a:t>
                      </a:r>
                      <a:endParaRPr sz="220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Tahoma"/>
                        <a:buNone/>
                      </a:pPr>
                      <a:r>
                        <a:rPr lang="ru-RU" sz="2200">
                          <a:sym typeface="Tahoma"/>
                        </a:rPr>
                        <a:t>Науки, школьные  дисциплины </a:t>
                      </a:r>
                      <a:endParaRPr sz="2200"/>
                    </a:p>
                  </a:txBody>
                  <a:tcPr marL="91450" marR="91450" marT="45725" marB="45725" anchor="ctr"/>
                </a:tc>
                <a:extLst>
                  <a:ext uri="{0D108BD9-81ED-4DB2-BD59-A6C34878D82A}">
                    <a16:rowId xmlns:a16="http://schemas.microsoft.com/office/drawing/2014/main" val="10000"/>
                  </a:ext>
                </a:extLst>
              </a:tr>
              <a:tr h="636525">
                <a:tc>
                  <a:txBody>
                    <a:bodyPr/>
                    <a:lstStyle/>
                    <a:p>
                      <a:pPr marL="0" marR="0" lvl="0" indent="0" algn="l" rtl="0">
                        <a:spcBef>
                          <a:spcPts val="0"/>
                        </a:spcBef>
                        <a:spcAft>
                          <a:spcPts val="0"/>
                        </a:spcAft>
                        <a:buNone/>
                      </a:pPr>
                      <a:r>
                        <a:rPr lang="ru-RU" sz="2200" dirty="0">
                          <a:sym typeface="Tahoma"/>
                        </a:rPr>
                        <a:t>архитектор </a:t>
                      </a:r>
                      <a:r>
                        <a:rPr lang="ru-RU" sz="2200" dirty="0" err="1">
                          <a:sym typeface="Tahoma"/>
                        </a:rPr>
                        <a:t>энергонулевых</a:t>
                      </a:r>
                      <a:r>
                        <a:rPr lang="ru-RU" sz="2200" dirty="0">
                          <a:sym typeface="Tahoma"/>
                        </a:rPr>
                        <a:t> домов</a:t>
                      </a:r>
                      <a:endParaRPr sz="2200" dirty="0">
                        <a:latin typeface="Tahoma"/>
                        <a:ea typeface="Tahoma"/>
                        <a:cs typeface="Tahoma"/>
                        <a:sym typeface="Tahoma"/>
                      </a:endParaRPr>
                    </a:p>
                  </a:txBody>
                  <a:tcPr marL="91450" marR="91450" marT="45725" marB="45725" anchor="ctr"/>
                </a:tc>
                <a:tc>
                  <a:txBody>
                    <a:bodyPr/>
                    <a:lstStyle/>
                    <a:p>
                      <a:pPr marL="0" marR="0" lvl="0" indent="0" algn="l" rtl="0">
                        <a:lnSpc>
                          <a:spcPct val="106000"/>
                        </a:lnSpc>
                        <a:spcBef>
                          <a:spcPts val="0"/>
                        </a:spcBef>
                        <a:spcAft>
                          <a:spcPts val="0"/>
                        </a:spcAft>
                        <a:buNone/>
                      </a:pPr>
                      <a:r>
                        <a:rPr lang="ru-RU" sz="2200">
                          <a:sym typeface="Tahoma"/>
                        </a:rPr>
                        <a:t>геометрия, физика, химия</a:t>
                      </a:r>
                      <a:endParaRPr sz="2200">
                        <a:latin typeface="Tahoma"/>
                        <a:ea typeface="Tahoma"/>
                        <a:cs typeface="Tahoma"/>
                        <a:sym typeface="Tahoma"/>
                      </a:endParaRPr>
                    </a:p>
                  </a:txBody>
                  <a:tcPr marL="68575" marR="68575" marT="0" marB="0" anchor="ctr"/>
                </a:tc>
                <a:extLst>
                  <a:ext uri="{0D108BD9-81ED-4DB2-BD59-A6C34878D82A}">
                    <a16:rowId xmlns:a16="http://schemas.microsoft.com/office/drawing/2014/main" val="10001"/>
                  </a:ext>
                </a:extLst>
              </a:tr>
              <a:tr h="636525">
                <a:tc>
                  <a:txBody>
                    <a:bodyPr/>
                    <a:lstStyle/>
                    <a:p>
                      <a:pPr marL="0" marR="0" lvl="0" indent="0" algn="l" rtl="0">
                        <a:lnSpc>
                          <a:spcPct val="100000"/>
                        </a:lnSpc>
                        <a:spcBef>
                          <a:spcPts val="0"/>
                        </a:spcBef>
                        <a:spcAft>
                          <a:spcPts val="0"/>
                        </a:spcAft>
                        <a:buClr>
                          <a:srgbClr val="000000"/>
                        </a:buClr>
                        <a:buSzPts val="1800"/>
                        <a:buFont typeface="Tahoma"/>
                        <a:buNone/>
                      </a:pPr>
                      <a:r>
                        <a:rPr lang="ru-RU" sz="2200">
                          <a:sym typeface="Tahoma"/>
                        </a:rPr>
                        <a:t>тренер творческих состояний</a:t>
                      </a:r>
                      <a:endParaRPr sz="2200">
                        <a:latin typeface="Tahoma"/>
                        <a:ea typeface="Tahoma"/>
                        <a:cs typeface="Tahoma"/>
                        <a:sym typeface="Tahoma"/>
                      </a:endParaRPr>
                    </a:p>
                  </a:txBody>
                  <a:tcPr marL="91450" marR="91450" marT="45725" marB="45725" anchor="ctr"/>
                </a:tc>
                <a:tc>
                  <a:txBody>
                    <a:bodyPr/>
                    <a:lstStyle/>
                    <a:p>
                      <a:pPr marL="0" marR="0" lvl="0" indent="0" algn="l" rtl="0">
                        <a:lnSpc>
                          <a:spcPct val="106000"/>
                        </a:lnSpc>
                        <a:spcBef>
                          <a:spcPts val="0"/>
                        </a:spcBef>
                        <a:spcAft>
                          <a:spcPts val="0"/>
                        </a:spcAft>
                        <a:buNone/>
                      </a:pPr>
                      <a:r>
                        <a:rPr lang="ru-RU" sz="2200">
                          <a:sym typeface="Tahoma"/>
                        </a:rPr>
                        <a:t>психология, самопознание</a:t>
                      </a:r>
                      <a:endParaRPr sz="2200">
                        <a:latin typeface="Tahoma"/>
                        <a:ea typeface="Tahoma"/>
                        <a:cs typeface="Tahoma"/>
                        <a:sym typeface="Tahoma"/>
                      </a:endParaRPr>
                    </a:p>
                  </a:txBody>
                  <a:tcPr marL="68575" marR="68575" marT="0" marB="0" anchor="ctr"/>
                </a:tc>
                <a:extLst>
                  <a:ext uri="{0D108BD9-81ED-4DB2-BD59-A6C34878D82A}">
                    <a16:rowId xmlns:a16="http://schemas.microsoft.com/office/drawing/2014/main" val="10002"/>
                  </a:ext>
                </a:extLst>
              </a:tr>
              <a:tr h="368775">
                <a:tc>
                  <a:txBody>
                    <a:bodyPr/>
                    <a:lstStyle/>
                    <a:p>
                      <a:pPr marL="0" marR="0" lvl="0" indent="0" algn="l" rtl="0">
                        <a:lnSpc>
                          <a:spcPct val="100000"/>
                        </a:lnSpc>
                        <a:spcBef>
                          <a:spcPts val="0"/>
                        </a:spcBef>
                        <a:spcAft>
                          <a:spcPts val="0"/>
                        </a:spcAft>
                        <a:buClr>
                          <a:srgbClr val="000000"/>
                        </a:buClr>
                        <a:buSzPts val="1800"/>
                        <a:buFont typeface="Tahoma"/>
                        <a:buNone/>
                      </a:pPr>
                      <a:r>
                        <a:rPr lang="ru-RU" sz="2200">
                          <a:sym typeface="Tahoma"/>
                        </a:rPr>
                        <a:t>урбанист-эколог</a:t>
                      </a:r>
                      <a:endParaRPr sz="2200">
                        <a:latin typeface="Tahoma"/>
                        <a:ea typeface="Tahoma"/>
                        <a:cs typeface="Tahoma"/>
                        <a:sym typeface="Tahoma"/>
                      </a:endParaRPr>
                    </a:p>
                  </a:txBody>
                  <a:tcPr marL="91450" marR="91450" marT="45725" marB="45725" anchor="ctr"/>
                </a:tc>
                <a:tc>
                  <a:txBody>
                    <a:bodyPr/>
                    <a:lstStyle/>
                    <a:p>
                      <a:pPr marL="0" marR="0" lvl="0" indent="0" algn="l" rtl="0">
                        <a:lnSpc>
                          <a:spcPct val="106000"/>
                        </a:lnSpc>
                        <a:spcBef>
                          <a:spcPts val="0"/>
                        </a:spcBef>
                        <a:spcAft>
                          <a:spcPts val="0"/>
                        </a:spcAft>
                        <a:buNone/>
                      </a:pPr>
                      <a:r>
                        <a:rPr lang="ru-RU" sz="2200">
                          <a:sym typeface="Tahoma"/>
                        </a:rPr>
                        <a:t>экология, биология, география</a:t>
                      </a:r>
                      <a:endParaRPr sz="2200">
                        <a:latin typeface="Tahoma"/>
                        <a:ea typeface="Tahoma"/>
                        <a:cs typeface="Tahoma"/>
                        <a:sym typeface="Tahoma"/>
                      </a:endParaRPr>
                    </a:p>
                  </a:txBody>
                  <a:tcPr marL="68575" marR="68575" marT="0" marB="0" anchor="ctr"/>
                </a:tc>
                <a:extLst>
                  <a:ext uri="{0D108BD9-81ED-4DB2-BD59-A6C34878D82A}">
                    <a16:rowId xmlns:a16="http://schemas.microsoft.com/office/drawing/2014/main" val="10003"/>
                  </a:ext>
                </a:extLst>
              </a:tr>
              <a:tr h="368775">
                <a:tc>
                  <a:txBody>
                    <a:bodyPr/>
                    <a:lstStyle/>
                    <a:p>
                      <a:pPr marL="0" marR="0" lvl="0" indent="0" algn="l" rtl="0">
                        <a:lnSpc>
                          <a:spcPct val="100000"/>
                        </a:lnSpc>
                        <a:spcBef>
                          <a:spcPts val="0"/>
                        </a:spcBef>
                        <a:spcAft>
                          <a:spcPts val="0"/>
                        </a:spcAft>
                        <a:buClr>
                          <a:srgbClr val="000000"/>
                        </a:buClr>
                        <a:buSzPts val="1800"/>
                        <a:buFont typeface="Tahoma"/>
                        <a:buNone/>
                      </a:pPr>
                      <a:r>
                        <a:rPr lang="ru-RU" sz="2200">
                          <a:sym typeface="Tahoma"/>
                        </a:rPr>
                        <a:t>игропрактик</a:t>
                      </a:r>
                      <a:endParaRPr sz="2200">
                        <a:latin typeface="Tahoma"/>
                        <a:ea typeface="Tahoma"/>
                        <a:cs typeface="Tahoma"/>
                        <a:sym typeface="Tahoma"/>
                      </a:endParaRPr>
                    </a:p>
                  </a:txBody>
                  <a:tcPr marL="91450" marR="91450" marT="45725" marB="45725" anchor="ctr"/>
                </a:tc>
                <a:tc>
                  <a:txBody>
                    <a:bodyPr/>
                    <a:lstStyle/>
                    <a:p>
                      <a:pPr marL="0" marR="0" lvl="0" indent="0" algn="l" rtl="0">
                        <a:lnSpc>
                          <a:spcPct val="106000"/>
                        </a:lnSpc>
                        <a:spcBef>
                          <a:spcPts val="0"/>
                        </a:spcBef>
                        <a:spcAft>
                          <a:spcPts val="0"/>
                        </a:spcAft>
                        <a:buNone/>
                      </a:pPr>
                      <a:r>
                        <a:rPr lang="ru-RU" sz="2200">
                          <a:sym typeface="Tahoma"/>
                        </a:rPr>
                        <a:t>психология, гуманитарные предметы</a:t>
                      </a:r>
                      <a:endParaRPr sz="2200">
                        <a:latin typeface="Tahoma"/>
                        <a:ea typeface="Tahoma"/>
                        <a:cs typeface="Tahoma"/>
                        <a:sym typeface="Tahoma"/>
                      </a:endParaRPr>
                    </a:p>
                  </a:txBody>
                  <a:tcPr marL="68575" marR="68575" marT="0" marB="0" anchor="ctr"/>
                </a:tc>
                <a:extLst>
                  <a:ext uri="{0D108BD9-81ED-4DB2-BD59-A6C34878D82A}">
                    <a16:rowId xmlns:a16="http://schemas.microsoft.com/office/drawing/2014/main" val="10004"/>
                  </a:ext>
                </a:extLst>
              </a:tr>
              <a:tr h="578300">
                <a:tc>
                  <a:txBody>
                    <a:bodyPr/>
                    <a:lstStyle/>
                    <a:p>
                      <a:pPr marL="0" marR="0" lvl="0" indent="0" algn="l" rtl="0">
                        <a:lnSpc>
                          <a:spcPct val="100000"/>
                        </a:lnSpc>
                        <a:spcBef>
                          <a:spcPts val="0"/>
                        </a:spcBef>
                        <a:spcAft>
                          <a:spcPts val="0"/>
                        </a:spcAft>
                        <a:buClr>
                          <a:srgbClr val="000000"/>
                        </a:buClr>
                        <a:buSzPts val="1800"/>
                        <a:buFont typeface="Tahoma"/>
                        <a:buNone/>
                      </a:pPr>
                      <a:r>
                        <a:rPr lang="ru-RU" sz="2200">
                          <a:sym typeface="Tahoma"/>
                        </a:rPr>
                        <a:t>космогеолог</a:t>
                      </a:r>
                      <a:endParaRPr sz="2200">
                        <a:latin typeface="Tahoma"/>
                        <a:ea typeface="Tahoma"/>
                        <a:cs typeface="Tahoma"/>
                        <a:sym typeface="Tahoma"/>
                      </a:endParaRPr>
                    </a:p>
                  </a:txBody>
                  <a:tcPr marL="91450" marR="91450" marT="45725" marB="45725" anchor="ctr"/>
                </a:tc>
                <a:tc>
                  <a:txBody>
                    <a:bodyPr/>
                    <a:lstStyle/>
                    <a:p>
                      <a:pPr marL="0" marR="0" lvl="0" indent="0" algn="l" rtl="0">
                        <a:lnSpc>
                          <a:spcPct val="106000"/>
                        </a:lnSpc>
                        <a:spcBef>
                          <a:spcPts val="0"/>
                        </a:spcBef>
                        <a:spcAft>
                          <a:spcPts val="0"/>
                        </a:spcAft>
                        <a:buNone/>
                      </a:pPr>
                      <a:r>
                        <a:rPr lang="ru-RU" sz="2200" dirty="0">
                          <a:sym typeface="Tahoma"/>
                        </a:rPr>
                        <a:t>геология, астрономия, биология, география, физика</a:t>
                      </a:r>
                      <a:endParaRPr sz="2200" dirty="0">
                        <a:latin typeface="Tahoma"/>
                        <a:ea typeface="Tahoma"/>
                        <a:cs typeface="Tahoma"/>
                        <a:sym typeface="Tahoma"/>
                      </a:endParaRPr>
                    </a:p>
                  </a:txBody>
                  <a:tcPr marL="68575" marR="68575" marT="0" marB="0" anchor="ctr"/>
                </a:tc>
                <a:extLst>
                  <a:ext uri="{0D108BD9-81ED-4DB2-BD59-A6C34878D82A}">
                    <a16:rowId xmlns:a16="http://schemas.microsoft.com/office/drawing/2014/main" val="10005"/>
                  </a:ext>
                </a:extLst>
              </a:tr>
            </a:tbl>
          </a:graphicData>
        </a:graphic>
      </p:graphicFrame>
      <p:sp>
        <p:nvSpPr>
          <p:cNvPr id="1070" name="Google Shape;1070;p20"/>
          <p:cNvSpPr/>
          <p:nvPr/>
        </p:nvSpPr>
        <p:spPr>
          <a:xfrm>
            <a:off x="2453900" y="806550"/>
            <a:ext cx="5815800" cy="588600"/>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3600" b="1" dirty="0">
                <a:solidFill>
                  <a:schemeClr val="tx1"/>
                </a:solidFill>
                <a:latin typeface="Tahoma"/>
                <a:ea typeface="Tahoma"/>
                <a:cs typeface="Tahoma"/>
                <a:sym typeface="Tahoma"/>
              </a:rPr>
              <a:t>Примерные ответы</a:t>
            </a:r>
            <a:endParaRPr sz="3600" b="1" dirty="0">
              <a:solidFill>
                <a:schemeClr val="tx1"/>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graphicFrame>
        <p:nvGraphicFramePr>
          <p:cNvPr id="1075" name="Google Shape;1075;p21"/>
          <p:cNvGraphicFramePr/>
          <p:nvPr/>
        </p:nvGraphicFramePr>
        <p:xfrm>
          <a:off x="949191" y="2263329"/>
          <a:ext cx="9420750" cy="3139440"/>
        </p:xfrm>
        <a:graphic>
          <a:graphicData uri="http://schemas.openxmlformats.org/drawingml/2006/table">
            <a:tbl>
              <a:tblPr>
                <a:noFill/>
                <a:tableStyleId>{9AF33E9A-C311-4052-941B-D1407C52F959}</a:tableStyleId>
              </a:tblPr>
              <a:tblGrid>
                <a:gridCol w="9420750">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endParaRPr sz="2400">
                        <a:latin typeface="Tahoma"/>
                        <a:ea typeface="Tahoma"/>
                        <a:cs typeface="Tahoma"/>
                        <a:sym typeface="Tahoma"/>
                      </a:endParaRPr>
                    </a:p>
                    <a:p>
                      <a:pPr marL="0" marR="0" lvl="0" indent="0" algn="l" rtl="0">
                        <a:spcBef>
                          <a:spcPts val="0"/>
                        </a:spcBef>
                        <a:spcAft>
                          <a:spcPts val="0"/>
                        </a:spcAft>
                        <a:buNone/>
                      </a:pPr>
                      <a:r>
                        <a:rPr lang="ru-RU" sz="2400">
                          <a:latin typeface="Tahoma"/>
                          <a:ea typeface="Tahoma"/>
                          <a:cs typeface="Tahoma"/>
                          <a:sym typeface="Tahoma"/>
                        </a:rPr>
                        <a:t>               </a:t>
                      </a:r>
                      <a:r>
                        <a:rPr lang="ru-RU" sz="2600">
                          <a:solidFill>
                            <a:srgbClr val="1F1F1F"/>
                          </a:solidFill>
                          <a:latin typeface="Tahoma"/>
                          <a:ea typeface="Tahoma"/>
                          <a:cs typeface="Tahoma"/>
                          <a:sym typeface="Tahoma"/>
                        </a:rPr>
                        <a:t>Чемодан – всё, что пригодится в дальнейшем.</a:t>
                      </a:r>
                      <a:endParaRPr sz="1600"/>
                    </a:p>
                    <a:p>
                      <a:pPr marL="0" marR="0" lvl="0" indent="0" algn="l" rtl="0">
                        <a:spcBef>
                          <a:spcPts val="0"/>
                        </a:spcBef>
                        <a:spcAft>
                          <a:spcPts val="0"/>
                        </a:spcAft>
                        <a:buNone/>
                      </a:pPr>
                      <a:endParaRPr sz="2600">
                        <a:solidFill>
                          <a:srgbClr val="1F1F1F"/>
                        </a:solidFill>
                        <a:latin typeface="Tahoma"/>
                        <a:ea typeface="Tahoma"/>
                        <a:cs typeface="Tahoma"/>
                        <a:sym typeface="Tahoma"/>
                      </a:endParaRPr>
                    </a:p>
                    <a:p>
                      <a:pPr marL="0" marR="0" lvl="0" indent="0" algn="l" rtl="0">
                        <a:spcBef>
                          <a:spcPts val="0"/>
                        </a:spcBef>
                        <a:spcAft>
                          <a:spcPts val="0"/>
                        </a:spcAft>
                        <a:buNone/>
                      </a:pPr>
                      <a:endParaRPr sz="2600">
                        <a:solidFill>
                          <a:srgbClr val="1F1F1F"/>
                        </a:solidFill>
                        <a:latin typeface="Tahoma"/>
                        <a:ea typeface="Tahoma"/>
                        <a:cs typeface="Tahoma"/>
                        <a:sym typeface="Tahoma"/>
                      </a:endParaRPr>
                    </a:p>
                    <a:p>
                      <a:pPr marL="0" marR="0" lvl="0" indent="0" algn="l" rtl="0">
                        <a:spcBef>
                          <a:spcPts val="0"/>
                        </a:spcBef>
                        <a:spcAft>
                          <a:spcPts val="0"/>
                        </a:spcAft>
                        <a:buNone/>
                      </a:pPr>
                      <a:r>
                        <a:rPr lang="ru-RU" sz="2600">
                          <a:solidFill>
                            <a:srgbClr val="1F1F1F"/>
                          </a:solidFill>
                          <a:latin typeface="Tahoma"/>
                          <a:ea typeface="Tahoma"/>
                          <a:cs typeface="Tahoma"/>
                          <a:sym typeface="Tahoma"/>
                        </a:rPr>
                        <a:t>              Мясорубка – информацию переработаю.</a:t>
                      </a:r>
                      <a:endParaRPr sz="1600"/>
                    </a:p>
                    <a:p>
                      <a:pPr marL="0" marR="0" lvl="0" indent="0" algn="l" rtl="0">
                        <a:spcBef>
                          <a:spcPts val="0"/>
                        </a:spcBef>
                        <a:spcAft>
                          <a:spcPts val="0"/>
                        </a:spcAft>
                        <a:buNone/>
                      </a:pPr>
                      <a:endParaRPr sz="2600">
                        <a:solidFill>
                          <a:srgbClr val="1F1F1F"/>
                        </a:solidFill>
                        <a:latin typeface="Tahoma"/>
                        <a:ea typeface="Tahoma"/>
                        <a:cs typeface="Tahoma"/>
                        <a:sym typeface="Tahoma"/>
                      </a:endParaRPr>
                    </a:p>
                    <a:p>
                      <a:pPr marL="0" marR="0" lvl="0" indent="0" algn="l" rtl="0">
                        <a:spcBef>
                          <a:spcPts val="0"/>
                        </a:spcBef>
                        <a:spcAft>
                          <a:spcPts val="0"/>
                        </a:spcAft>
                        <a:buNone/>
                      </a:pPr>
                      <a:endParaRPr sz="2600">
                        <a:solidFill>
                          <a:srgbClr val="1F1F1F"/>
                        </a:solidFill>
                        <a:latin typeface="Tahoma"/>
                        <a:ea typeface="Tahoma"/>
                        <a:cs typeface="Tahoma"/>
                        <a:sym typeface="Tahoma"/>
                      </a:endParaRPr>
                    </a:p>
                    <a:p>
                      <a:pPr marL="0" marR="0" lvl="0" indent="0" algn="l" rtl="0">
                        <a:spcBef>
                          <a:spcPts val="0"/>
                        </a:spcBef>
                        <a:spcAft>
                          <a:spcPts val="0"/>
                        </a:spcAft>
                        <a:buNone/>
                      </a:pPr>
                      <a:r>
                        <a:rPr lang="ru-RU" sz="2600">
                          <a:solidFill>
                            <a:srgbClr val="1F1F1F"/>
                          </a:solidFill>
                          <a:latin typeface="Tahoma"/>
                          <a:ea typeface="Tahoma"/>
                          <a:cs typeface="Tahoma"/>
                          <a:sym typeface="Tahoma"/>
                        </a:rPr>
                        <a:t>              Корзина – всё выброшу.</a:t>
                      </a:r>
                      <a:endParaRPr sz="1600"/>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076" name="Google Shape;1076;p21"/>
          <p:cNvSpPr/>
          <p:nvPr/>
        </p:nvSpPr>
        <p:spPr>
          <a:xfrm>
            <a:off x="0" y="457200"/>
            <a:ext cx="12192000" cy="0"/>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ru-RU" sz="1000" b="0" i="0" u="none" strike="noStrike" cap="none">
                <a:solidFill>
                  <a:schemeClr val="dk1"/>
                </a:solidFill>
                <a:latin typeface="Arial"/>
                <a:ea typeface="Arial"/>
                <a:cs typeface="Arial"/>
                <a:sym typeface="Arial"/>
              </a:rPr>
              <a:t/>
            </a:r>
            <a:br>
              <a:rPr lang="ru-RU" sz="10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pic>
        <p:nvPicPr>
          <p:cNvPr id="1077" name="Google Shape;1077;p21" descr="C:\Users\Компьютер-8\Desktop\362551_38.jpeg"/>
          <p:cNvPicPr preferRelativeResize="0"/>
          <p:nvPr/>
        </p:nvPicPr>
        <p:blipFill rotWithShape="1">
          <a:blip r:embed="rId3">
            <a:alphaModFix/>
          </a:blip>
          <a:srcRect/>
          <a:stretch/>
        </p:blipFill>
        <p:spPr>
          <a:xfrm>
            <a:off x="1119947" y="2419828"/>
            <a:ext cx="1055915" cy="783773"/>
          </a:xfrm>
          <a:prstGeom prst="rect">
            <a:avLst/>
          </a:prstGeom>
          <a:noFill/>
          <a:ln>
            <a:noFill/>
          </a:ln>
        </p:spPr>
      </p:pic>
      <p:pic>
        <p:nvPicPr>
          <p:cNvPr id="1078" name="Google Shape;1078;p21" descr="C:\Users\Компьютер-8\Desktop\654604_16.png"/>
          <p:cNvPicPr preferRelativeResize="0"/>
          <p:nvPr/>
        </p:nvPicPr>
        <p:blipFill rotWithShape="1">
          <a:blip r:embed="rId4">
            <a:alphaModFix/>
          </a:blip>
          <a:srcRect/>
          <a:stretch/>
        </p:blipFill>
        <p:spPr>
          <a:xfrm>
            <a:off x="1125072" y="3524837"/>
            <a:ext cx="954740" cy="819269"/>
          </a:xfrm>
          <a:prstGeom prst="rect">
            <a:avLst/>
          </a:prstGeom>
          <a:noFill/>
          <a:ln>
            <a:noFill/>
          </a:ln>
        </p:spPr>
      </p:pic>
      <p:pic>
        <p:nvPicPr>
          <p:cNvPr id="1079" name="Google Shape;1079;p21" descr="C:\Users\Компьютер-8\Desktop\1.jpg"/>
          <p:cNvPicPr preferRelativeResize="0"/>
          <p:nvPr/>
        </p:nvPicPr>
        <p:blipFill rotWithShape="1">
          <a:blip r:embed="rId5">
            <a:alphaModFix/>
          </a:blip>
          <a:srcRect/>
          <a:stretch/>
        </p:blipFill>
        <p:spPr>
          <a:xfrm>
            <a:off x="1325495" y="4692924"/>
            <a:ext cx="772246" cy="942140"/>
          </a:xfrm>
          <a:prstGeom prst="rect">
            <a:avLst/>
          </a:prstGeom>
          <a:noFill/>
          <a:ln>
            <a:noFill/>
          </a:ln>
        </p:spPr>
      </p:pic>
      <p:sp>
        <p:nvSpPr>
          <p:cNvPr id="1080" name="Google Shape;1080;p21"/>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1081" name="Google Shape;1081;p21"/>
          <p:cNvSpPr/>
          <p:nvPr/>
        </p:nvSpPr>
        <p:spPr>
          <a:xfrm>
            <a:off x="919218" y="926409"/>
            <a:ext cx="8526409" cy="950628"/>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800" b="1" dirty="0" smtClean="0">
                <a:solidFill>
                  <a:sysClr val="windowText" lastClr="000000"/>
                </a:solidFill>
                <a:latin typeface="Tahoma"/>
                <a:ea typeface="Tahoma"/>
                <a:cs typeface="Tahoma"/>
                <a:sym typeface="Tahoma"/>
              </a:rPr>
              <a:t>Чемодан</a:t>
            </a:r>
            <a:r>
              <a:rPr lang="ru-RU" sz="2800" b="1" dirty="0">
                <a:solidFill>
                  <a:sysClr val="windowText" lastClr="000000"/>
                </a:solidFill>
                <a:latin typeface="Tahoma"/>
                <a:ea typeface="Tahoma"/>
                <a:cs typeface="Tahoma"/>
                <a:sym typeface="Tahoma"/>
              </a:rPr>
              <a:t>, мясорубка, корзина</a:t>
            </a:r>
            <a:endParaRPr dirty="0">
              <a:solidFill>
                <a:sysClr val="windowText" lastClr="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graphicFrame>
        <p:nvGraphicFramePr>
          <p:cNvPr id="1317" name="Google Shape;1317;p22"/>
          <p:cNvGraphicFramePr/>
          <p:nvPr/>
        </p:nvGraphicFramePr>
        <p:xfrm>
          <a:off x="734037" y="2362211"/>
          <a:ext cx="9156025" cy="3454075"/>
        </p:xfrm>
        <a:graphic>
          <a:graphicData uri="http://schemas.openxmlformats.org/drawingml/2006/table">
            <a:tbl>
              <a:tblPr>
                <a:noFill/>
                <a:tableStyleId>{9AF33E9A-C311-4052-941B-D1407C52F959}</a:tableStyleId>
              </a:tblPr>
              <a:tblGrid>
                <a:gridCol w="9156025">
                  <a:extLst>
                    <a:ext uri="{9D8B030D-6E8A-4147-A177-3AD203B41FA5}">
                      <a16:colId xmlns:a16="http://schemas.microsoft.com/office/drawing/2014/main" val="20000"/>
                    </a:ext>
                  </a:extLst>
                </a:gridCol>
              </a:tblGrid>
              <a:tr h="3454075">
                <a:tc>
                  <a:txBody>
                    <a:bodyPr/>
                    <a:lstStyle/>
                    <a:p>
                      <a:pPr marL="0" marR="0" lvl="0" indent="0" algn="l" rtl="0">
                        <a:lnSpc>
                          <a:spcPct val="100000"/>
                        </a:lnSpc>
                        <a:spcBef>
                          <a:spcPts val="0"/>
                        </a:spcBef>
                        <a:spcAft>
                          <a:spcPts val="0"/>
                        </a:spcAft>
                        <a:buClr>
                          <a:schemeClr val="dk1"/>
                        </a:buClr>
                        <a:buSzPts val="2400"/>
                        <a:buFont typeface="Tahoma"/>
                        <a:buNone/>
                      </a:pPr>
                      <a:r>
                        <a:rPr lang="ru-RU" sz="2600">
                          <a:latin typeface="Tahoma"/>
                          <a:ea typeface="Tahoma"/>
                          <a:cs typeface="Tahoma"/>
                          <a:sym typeface="Tahoma"/>
                        </a:rPr>
                        <a:t>             </a:t>
                      </a:r>
                      <a:r>
                        <a:rPr lang="ru-RU" sz="2600">
                          <a:solidFill>
                            <a:srgbClr val="434343"/>
                          </a:solidFill>
                          <a:latin typeface="Tahoma"/>
                          <a:ea typeface="Tahoma"/>
                          <a:cs typeface="Tahoma"/>
                          <a:sym typeface="Tahoma"/>
                        </a:rPr>
                        <a:t>  </a:t>
                      </a:r>
                      <a:r>
                        <a:rPr lang="ru-RU" sz="2400" b="1">
                          <a:solidFill>
                            <a:schemeClr val="accent1"/>
                          </a:solidFill>
                          <a:latin typeface="Tahoma"/>
                          <a:ea typeface="Tahoma"/>
                          <a:cs typeface="Tahoma"/>
                          <a:sym typeface="Tahoma"/>
                        </a:rPr>
                        <a:t>Чемодан</a:t>
                      </a:r>
                      <a:r>
                        <a:rPr lang="ru-RU" sz="2400" b="1">
                          <a:solidFill>
                            <a:srgbClr val="434343"/>
                          </a:solidFill>
                          <a:latin typeface="Tahoma"/>
                          <a:ea typeface="Tahoma"/>
                          <a:cs typeface="Tahoma"/>
                          <a:sym typeface="Tahoma"/>
                        </a:rPr>
                        <a:t> – сведения о бессоюзных сложных</a:t>
                      </a:r>
                      <a:endParaRPr sz="1600">
                        <a:solidFill>
                          <a:srgbClr val="434343"/>
                        </a:solidFill>
                      </a:endParaRPr>
                    </a:p>
                    <a:p>
                      <a:pPr marL="0" marR="0" lvl="0" indent="0" algn="l" rtl="0">
                        <a:lnSpc>
                          <a:spcPct val="100000"/>
                        </a:lnSpc>
                        <a:spcBef>
                          <a:spcPts val="0"/>
                        </a:spcBef>
                        <a:spcAft>
                          <a:spcPts val="0"/>
                        </a:spcAft>
                        <a:buClr>
                          <a:schemeClr val="dk1"/>
                        </a:buClr>
                        <a:buSzPts val="2200"/>
                        <a:buFont typeface="Tahoma"/>
                        <a:buNone/>
                      </a:pPr>
                      <a:r>
                        <a:rPr lang="ru-RU" sz="2400" b="1">
                          <a:solidFill>
                            <a:srgbClr val="434343"/>
                          </a:solidFill>
                          <a:latin typeface="Tahoma"/>
                          <a:ea typeface="Tahoma"/>
                          <a:cs typeface="Tahoma"/>
                          <a:sym typeface="Tahoma"/>
                        </a:rPr>
                        <a:t>                 предложениях; информацию о профессиях</a:t>
                      </a:r>
                      <a:endParaRPr sz="1600">
                        <a:solidFill>
                          <a:srgbClr val="434343"/>
                        </a:solidFill>
                      </a:endParaRPr>
                    </a:p>
                    <a:p>
                      <a:pPr marL="0" marR="0" lvl="0" indent="0" algn="l" rtl="0">
                        <a:lnSpc>
                          <a:spcPct val="100000"/>
                        </a:lnSpc>
                        <a:spcBef>
                          <a:spcPts val="0"/>
                        </a:spcBef>
                        <a:spcAft>
                          <a:spcPts val="0"/>
                        </a:spcAft>
                        <a:buClr>
                          <a:schemeClr val="dk1"/>
                        </a:buClr>
                        <a:buSzPts val="2200"/>
                        <a:buFont typeface="Tahoma"/>
                        <a:buNone/>
                      </a:pPr>
                      <a:r>
                        <a:rPr lang="ru-RU" sz="2400" b="1">
                          <a:solidFill>
                            <a:srgbClr val="434343"/>
                          </a:solidFill>
                          <a:latin typeface="Tahoma"/>
                          <a:ea typeface="Tahoma"/>
                          <a:cs typeface="Tahoma"/>
                          <a:sym typeface="Tahoma"/>
                        </a:rPr>
                        <a:t>                 будущего.</a:t>
                      </a:r>
                      <a:endParaRPr sz="2400" b="1">
                        <a:solidFill>
                          <a:srgbClr val="434343"/>
                        </a:solidFill>
                        <a:latin typeface="Tahoma"/>
                        <a:ea typeface="Tahoma"/>
                        <a:cs typeface="Tahoma"/>
                        <a:sym typeface="Tahoma"/>
                      </a:endParaRPr>
                    </a:p>
                    <a:p>
                      <a:pPr marL="0" marR="0" lvl="0" indent="0" algn="l" rtl="0">
                        <a:spcBef>
                          <a:spcPts val="0"/>
                        </a:spcBef>
                        <a:spcAft>
                          <a:spcPts val="0"/>
                        </a:spcAft>
                        <a:buNone/>
                      </a:pPr>
                      <a:r>
                        <a:rPr lang="ru-RU" sz="2400">
                          <a:solidFill>
                            <a:srgbClr val="434343"/>
                          </a:solidFill>
                          <a:latin typeface="Tahoma"/>
                          <a:ea typeface="Tahoma"/>
                          <a:cs typeface="Tahoma"/>
                          <a:sym typeface="Tahoma"/>
                        </a:rPr>
                        <a:t>                    </a:t>
                      </a:r>
                      <a:endParaRPr sz="1600">
                        <a:solidFill>
                          <a:srgbClr val="434343"/>
                        </a:solidFill>
                      </a:endParaRPr>
                    </a:p>
                    <a:p>
                      <a:pPr marL="0" marR="0" lvl="0" indent="0" algn="l" rtl="0">
                        <a:lnSpc>
                          <a:spcPct val="100000"/>
                        </a:lnSpc>
                        <a:spcBef>
                          <a:spcPts val="0"/>
                        </a:spcBef>
                        <a:spcAft>
                          <a:spcPts val="0"/>
                        </a:spcAft>
                        <a:buClr>
                          <a:schemeClr val="dk1"/>
                        </a:buClr>
                        <a:buSzPts val="2200"/>
                        <a:buFont typeface="Tahoma"/>
                        <a:buNone/>
                      </a:pPr>
                      <a:r>
                        <a:rPr lang="ru-RU" sz="2400">
                          <a:solidFill>
                            <a:srgbClr val="434343"/>
                          </a:solidFill>
                          <a:latin typeface="Tahoma"/>
                          <a:ea typeface="Tahoma"/>
                          <a:cs typeface="Tahoma"/>
                          <a:sym typeface="Tahoma"/>
                        </a:rPr>
                        <a:t>              </a:t>
                      </a:r>
                      <a:r>
                        <a:rPr lang="ru-RU" sz="2400">
                          <a:solidFill>
                            <a:schemeClr val="accent1"/>
                          </a:solidFill>
                          <a:latin typeface="Tahoma"/>
                          <a:ea typeface="Tahoma"/>
                          <a:cs typeface="Tahoma"/>
                          <a:sym typeface="Tahoma"/>
                        </a:rPr>
                        <a:t>  </a:t>
                      </a:r>
                      <a:r>
                        <a:rPr lang="ru-RU" sz="2400" b="1">
                          <a:solidFill>
                            <a:schemeClr val="accent1"/>
                          </a:solidFill>
                          <a:latin typeface="Tahoma"/>
                          <a:ea typeface="Tahoma"/>
                          <a:cs typeface="Tahoma"/>
                          <a:sym typeface="Tahoma"/>
                        </a:rPr>
                        <a:t>Мясорубка</a:t>
                      </a:r>
                      <a:r>
                        <a:rPr lang="ru-RU" sz="2400" b="1">
                          <a:solidFill>
                            <a:srgbClr val="434343"/>
                          </a:solidFill>
                          <a:latin typeface="Tahoma"/>
                          <a:ea typeface="Tahoma"/>
                          <a:cs typeface="Tahoma"/>
                          <a:sym typeface="Tahoma"/>
                        </a:rPr>
                        <a:t> – прочту полностью «Письма к </a:t>
                      </a:r>
                      <a:endParaRPr sz="1600">
                        <a:solidFill>
                          <a:srgbClr val="434343"/>
                        </a:solidFill>
                      </a:endParaRPr>
                    </a:p>
                    <a:p>
                      <a:pPr marL="0" marR="0" lvl="0" indent="0" algn="l" rtl="0">
                        <a:lnSpc>
                          <a:spcPct val="100000"/>
                        </a:lnSpc>
                        <a:spcBef>
                          <a:spcPts val="0"/>
                        </a:spcBef>
                        <a:spcAft>
                          <a:spcPts val="0"/>
                        </a:spcAft>
                        <a:buClr>
                          <a:schemeClr val="dk1"/>
                        </a:buClr>
                        <a:buSzPts val="2200"/>
                        <a:buFont typeface="Tahoma"/>
                        <a:buNone/>
                      </a:pPr>
                      <a:r>
                        <a:rPr lang="ru-RU" sz="2400" b="1">
                          <a:solidFill>
                            <a:srgbClr val="434343"/>
                          </a:solidFill>
                          <a:latin typeface="Tahoma"/>
                          <a:ea typeface="Tahoma"/>
                          <a:cs typeface="Tahoma"/>
                          <a:sym typeface="Tahoma"/>
                        </a:rPr>
                        <a:t>                 сыну» Сухомлинского.</a:t>
                      </a:r>
                      <a:endParaRPr sz="1600">
                        <a:solidFill>
                          <a:srgbClr val="434343"/>
                        </a:solidFill>
                      </a:endParaRPr>
                    </a:p>
                    <a:p>
                      <a:pPr marL="0" marR="0" lvl="0" indent="0" algn="l" rtl="0">
                        <a:spcBef>
                          <a:spcPts val="0"/>
                        </a:spcBef>
                        <a:spcAft>
                          <a:spcPts val="0"/>
                        </a:spcAft>
                        <a:buNone/>
                      </a:pPr>
                      <a:endParaRPr sz="2400" b="1">
                        <a:solidFill>
                          <a:srgbClr val="434343"/>
                        </a:solidFill>
                        <a:latin typeface="Tahoma"/>
                        <a:ea typeface="Tahoma"/>
                        <a:cs typeface="Tahoma"/>
                        <a:sym typeface="Tahoma"/>
                      </a:endParaRPr>
                    </a:p>
                    <a:p>
                      <a:pPr marL="0" marR="0" lvl="0" indent="0" algn="l" rtl="0">
                        <a:spcBef>
                          <a:spcPts val="0"/>
                        </a:spcBef>
                        <a:spcAft>
                          <a:spcPts val="0"/>
                        </a:spcAft>
                        <a:buNone/>
                      </a:pPr>
                      <a:r>
                        <a:rPr lang="ru-RU" sz="2400" b="1">
                          <a:solidFill>
                            <a:srgbClr val="434343"/>
                          </a:solidFill>
                          <a:latin typeface="Tahoma"/>
                          <a:ea typeface="Tahoma"/>
                          <a:cs typeface="Tahoma"/>
                          <a:sym typeface="Tahoma"/>
                        </a:rPr>
                        <a:t>              </a:t>
                      </a:r>
                      <a:r>
                        <a:rPr lang="ru-RU" sz="2400" b="1">
                          <a:solidFill>
                            <a:schemeClr val="accent1"/>
                          </a:solidFill>
                          <a:latin typeface="Tahoma"/>
                          <a:ea typeface="Tahoma"/>
                          <a:cs typeface="Tahoma"/>
                          <a:sym typeface="Tahoma"/>
                        </a:rPr>
                        <a:t>   Корзина</a:t>
                      </a:r>
                      <a:r>
                        <a:rPr lang="ru-RU" sz="2400" b="1">
                          <a:solidFill>
                            <a:srgbClr val="434343"/>
                          </a:solidFill>
                          <a:latin typeface="Tahoma"/>
                          <a:ea typeface="Tahoma"/>
                          <a:cs typeface="Tahoma"/>
                          <a:sym typeface="Tahoma"/>
                        </a:rPr>
                        <a:t> – пуста.</a:t>
                      </a:r>
                      <a:endParaRPr sz="1600">
                        <a:solidFill>
                          <a:srgbClr val="434343"/>
                        </a:solidFill>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18" name="Google Shape;1318;p22"/>
          <p:cNvSpPr/>
          <p:nvPr/>
        </p:nvSpPr>
        <p:spPr>
          <a:xfrm>
            <a:off x="0" y="457200"/>
            <a:ext cx="12192000" cy="0"/>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ru-RU" sz="1000" b="0" i="0" u="none" strike="noStrike" cap="none">
                <a:solidFill>
                  <a:schemeClr val="dk1"/>
                </a:solidFill>
                <a:latin typeface="Arial"/>
                <a:ea typeface="Arial"/>
                <a:cs typeface="Arial"/>
                <a:sym typeface="Arial"/>
              </a:rPr>
              <a:t/>
            </a:r>
            <a:br>
              <a:rPr lang="ru-RU" sz="10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pic>
        <p:nvPicPr>
          <p:cNvPr id="1319" name="Google Shape;1319;p22" descr="C:\Users\Компьютер-8\Desktop\362551_38.jpeg"/>
          <p:cNvPicPr preferRelativeResize="0"/>
          <p:nvPr/>
        </p:nvPicPr>
        <p:blipFill rotWithShape="1">
          <a:blip r:embed="rId3">
            <a:alphaModFix/>
          </a:blip>
          <a:srcRect/>
          <a:stretch/>
        </p:blipFill>
        <p:spPr>
          <a:xfrm>
            <a:off x="1065519" y="2366690"/>
            <a:ext cx="1055915" cy="783773"/>
          </a:xfrm>
          <a:prstGeom prst="rect">
            <a:avLst/>
          </a:prstGeom>
          <a:noFill/>
          <a:ln>
            <a:noFill/>
          </a:ln>
        </p:spPr>
      </p:pic>
      <p:pic>
        <p:nvPicPr>
          <p:cNvPr id="1320" name="Google Shape;1320;p22" descr="C:\Users\Компьютер-8\Desktop\654604_16.png"/>
          <p:cNvPicPr preferRelativeResize="0"/>
          <p:nvPr/>
        </p:nvPicPr>
        <p:blipFill rotWithShape="1">
          <a:blip r:embed="rId4">
            <a:alphaModFix/>
          </a:blip>
          <a:srcRect/>
          <a:stretch/>
        </p:blipFill>
        <p:spPr>
          <a:xfrm>
            <a:off x="1017496" y="3511401"/>
            <a:ext cx="874057" cy="750035"/>
          </a:xfrm>
          <a:prstGeom prst="rect">
            <a:avLst/>
          </a:prstGeom>
          <a:noFill/>
          <a:ln>
            <a:noFill/>
          </a:ln>
        </p:spPr>
      </p:pic>
      <p:pic>
        <p:nvPicPr>
          <p:cNvPr id="1321" name="Google Shape;1321;p22" descr="C:\Users\Компьютер-8\Desktop\1.jpg"/>
          <p:cNvPicPr preferRelativeResize="0"/>
          <p:nvPr/>
        </p:nvPicPr>
        <p:blipFill rotWithShape="1">
          <a:blip r:embed="rId5">
            <a:alphaModFix/>
          </a:blip>
          <a:srcRect/>
          <a:stretch/>
        </p:blipFill>
        <p:spPr>
          <a:xfrm>
            <a:off x="1155807" y="4518120"/>
            <a:ext cx="708852" cy="864800"/>
          </a:xfrm>
          <a:prstGeom prst="rect">
            <a:avLst/>
          </a:prstGeom>
          <a:noFill/>
          <a:ln>
            <a:noFill/>
          </a:ln>
        </p:spPr>
      </p:pic>
      <p:sp>
        <p:nvSpPr>
          <p:cNvPr id="1322" name="Google Shape;1322;p22"/>
          <p:cNvSpPr txBox="1"/>
          <p:nvPr/>
        </p:nvSpPr>
        <p:spPr>
          <a:xfrm>
            <a:off x="1088571" y="794657"/>
            <a:ext cx="97101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1323" name="Google Shape;1323;p22"/>
          <p:cNvSpPr/>
          <p:nvPr/>
        </p:nvSpPr>
        <p:spPr>
          <a:xfrm>
            <a:off x="2272371" y="774009"/>
            <a:ext cx="8526300" cy="950700"/>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3200" dirty="0">
                <a:solidFill>
                  <a:schemeClr val="tx1"/>
                </a:solidFill>
                <a:latin typeface="Tahoma"/>
                <a:ea typeface="Tahoma"/>
                <a:cs typeface="Tahoma"/>
                <a:sym typeface="Tahoma"/>
              </a:rPr>
              <a:t>«</a:t>
            </a:r>
            <a:r>
              <a:rPr lang="ru-RU" sz="3200" b="1" dirty="0">
                <a:solidFill>
                  <a:schemeClr val="tx1"/>
                </a:solidFill>
                <a:latin typeface="Tahoma"/>
                <a:ea typeface="Tahoma"/>
                <a:cs typeface="Tahoma"/>
                <a:sym typeface="Tahoma"/>
              </a:rPr>
              <a:t>Чемодан, мясорубка, </a:t>
            </a:r>
            <a:r>
              <a:rPr lang="ru-RU" sz="3200" b="1" dirty="0" smtClean="0">
                <a:solidFill>
                  <a:schemeClr val="tx1"/>
                </a:solidFill>
                <a:latin typeface="Tahoma"/>
                <a:ea typeface="Tahoma"/>
                <a:cs typeface="Tahoma"/>
                <a:sym typeface="Tahoma"/>
              </a:rPr>
              <a:t>корзина»</a:t>
            </a:r>
            <a:endParaRPr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22175" y="-19713"/>
            <a:ext cx="12192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23</a:t>
            </a:fld>
            <a:endParaRPr lang="ru-RU" altLang="ru-RU" sz="1200" b="1">
              <a:solidFill>
                <a:srgbClr val="002060"/>
              </a:solidFill>
            </a:endParaRPr>
          </a:p>
        </p:txBody>
      </p:sp>
      <p:cxnSp>
        <p:nvCxnSpPr>
          <p:cNvPr id="9220" name="Google Shape;124;p4"/>
          <p:cNvCxnSpPr>
            <a:cxnSpLocks noChangeShapeType="1"/>
          </p:cNvCxnSpPr>
          <p:nvPr/>
        </p:nvCxnSpPr>
        <p:spPr bwMode="auto">
          <a:xfrm>
            <a:off x="400006" y="6510996"/>
            <a:ext cx="11486109"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4464054" y="347625"/>
            <a:ext cx="3840191" cy="584775"/>
          </a:xfrm>
          <a:prstGeom prst="rect">
            <a:avLst/>
          </a:prstGeom>
        </p:spPr>
        <p:txBody>
          <a:bodyPr wrap="square">
            <a:spAutoFit/>
          </a:bodyPr>
          <a:lstStyle/>
          <a:p>
            <a:pPr lvl="0" indent="271463"/>
            <a:r>
              <a:rPr lang="ru-R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Tahoma"/>
              </a:rPr>
              <a:t>Итоги урока</a:t>
            </a:r>
            <a:endParaRPr lang="ru-RU"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Google Shape;1560;p23"/>
          <p:cNvSpPr/>
          <p:nvPr/>
        </p:nvSpPr>
        <p:spPr>
          <a:xfrm>
            <a:off x="971655" y="1151879"/>
            <a:ext cx="7841700" cy="36678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rgbClr val="1F1F1F"/>
              </a:buClr>
              <a:buSzPts val="2400"/>
              <a:buFont typeface="Tahoma"/>
              <a:buChar char="●"/>
            </a:pPr>
            <a:r>
              <a:rPr lang="ru-RU" sz="2400" b="1" dirty="0">
                <a:solidFill>
                  <a:srgbClr val="1F1F1F"/>
                </a:solidFill>
                <a:latin typeface="Tahoma"/>
                <a:ea typeface="Tahoma"/>
                <a:cs typeface="Tahoma"/>
                <a:sym typeface="Tahoma"/>
              </a:rPr>
              <a:t>определили тему  и основную мысль отрывка из  «Писем к сыну» </a:t>
            </a:r>
            <a:endParaRPr sz="2400" b="1" dirty="0">
              <a:solidFill>
                <a:srgbClr val="1F1F1F"/>
              </a:solidFill>
              <a:latin typeface="Tahoma"/>
              <a:ea typeface="Tahoma"/>
              <a:cs typeface="Tahoma"/>
              <a:sym typeface="Tahoma"/>
            </a:endParaRPr>
          </a:p>
          <a:p>
            <a:pPr marL="457200" marR="0" lvl="0" indent="0" algn="l" rtl="0">
              <a:spcBef>
                <a:spcPts val="0"/>
              </a:spcBef>
              <a:spcAft>
                <a:spcPts val="0"/>
              </a:spcAft>
              <a:buNone/>
            </a:pPr>
            <a:r>
              <a:rPr lang="ru-RU" sz="2400" b="1" dirty="0">
                <a:solidFill>
                  <a:srgbClr val="1F1F1F"/>
                </a:solidFill>
                <a:latin typeface="Tahoma"/>
                <a:ea typeface="Tahoma"/>
                <a:cs typeface="Tahoma"/>
                <a:sym typeface="Tahoma"/>
              </a:rPr>
              <a:t>В. А. Сухомлинского;</a:t>
            </a:r>
            <a:endParaRPr sz="1600" dirty="0"/>
          </a:p>
          <a:p>
            <a:pPr marL="457200" marR="0" lvl="0" indent="-381000" algn="l" rtl="0">
              <a:spcBef>
                <a:spcPts val="0"/>
              </a:spcBef>
              <a:spcAft>
                <a:spcPts val="0"/>
              </a:spcAft>
              <a:buClr>
                <a:srgbClr val="1F1F1F"/>
              </a:buClr>
              <a:buSzPts val="2400"/>
              <a:buFont typeface="Tahoma"/>
              <a:buChar char="●"/>
            </a:pPr>
            <a:r>
              <a:rPr lang="ru-RU" sz="2400" b="1" dirty="0">
                <a:solidFill>
                  <a:srgbClr val="1F1F1F"/>
                </a:solidFill>
                <a:latin typeface="Tahoma"/>
                <a:ea typeface="Tahoma"/>
                <a:cs typeface="Tahoma"/>
                <a:sym typeface="Tahoma"/>
              </a:rPr>
              <a:t>узнали о новых профессиях ближайшего будущего;</a:t>
            </a:r>
            <a:endParaRPr sz="1600" dirty="0"/>
          </a:p>
          <a:p>
            <a:pPr marL="457200" marR="0" lvl="0" indent="-381000" algn="l" rtl="0">
              <a:spcBef>
                <a:spcPts val="0"/>
              </a:spcBef>
              <a:spcAft>
                <a:spcPts val="0"/>
              </a:spcAft>
              <a:buClr>
                <a:srgbClr val="1F1F1F"/>
              </a:buClr>
              <a:buSzPts val="2400"/>
              <a:buFont typeface="Tahoma"/>
              <a:buChar char="●"/>
            </a:pPr>
            <a:r>
              <a:rPr lang="ru-RU" sz="2400" b="1" dirty="0">
                <a:solidFill>
                  <a:srgbClr val="1F1F1F"/>
                </a:solidFill>
                <a:latin typeface="Tahoma"/>
                <a:ea typeface="Tahoma"/>
                <a:cs typeface="Tahoma"/>
                <a:sym typeface="Tahoma"/>
              </a:rPr>
              <a:t>закрепили навыки постановки  знаков препинания в БСП;</a:t>
            </a:r>
            <a:endParaRPr sz="1600" dirty="0"/>
          </a:p>
          <a:p>
            <a:pPr marL="457200" marR="0" lvl="0" indent="-381000" algn="l" rtl="0">
              <a:spcBef>
                <a:spcPts val="0"/>
              </a:spcBef>
              <a:spcAft>
                <a:spcPts val="0"/>
              </a:spcAft>
              <a:buClr>
                <a:srgbClr val="1F1F1F"/>
              </a:buClr>
              <a:buSzPts val="2400"/>
              <a:buFont typeface="Tahoma"/>
              <a:buChar char="●"/>
            </a:pPr>
            <a:r>
              <a:rPr lang="ru-RU" sz="2400" b="1" dirty="0">
                <a:solidFill>
                  <a:srgbClr val="1F1F1F"/>
                </a:solidFill>
                <a:latin typeface="Tahoma"/>
                <a:ea typeface="Tahoma"/>
                <a:cs typeface="Tahoma"/>
                <a:sym typeface="Tahoma"/>
              </a:rPr>
              <a:t>участвовали в дискуссии по предложенной проблеме, синтезируя различные точки зрения и формулируя пути решения проблемы.</a:t>
            </a:r>
            <a:endParaRPr sz="1600" dirty="0"/>
          </a:p>
        </p:txBody>
      </p:sp>
    </p:spTree>
    <p:extLst>
      <p:ext uri="{BB962C8B-B14F-4D97-AF65-F5344CB8AC3E}">
        <p14:creationId xmlns:p14="http://schemas.microsoft.com/office/powerpoint/2010/main" val="13349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5760"/>
            <a:ext cx="12192000" cy="6891116"/>
          </a:xfrm>
          <a:prstGeom prst="rect">
            <a:avLst/>
          </a:prstGeom>
          <a:solidFill>
            <a:schemeClr val="accent1">
              <a:lumMod val="40000"/>
              <a:lumOff val="60000"/>
            </a:schemeClr>
          </a:solidFill>
          <a:ln>
            <a:noFill/>
          </a:ln>
        </p:spPr>
      </p:pic>
      <p:sp>
        <p:nvSpPr>
          <p:cNvPr id="12291"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latin typeface="Tahoma" panose="020B0604030504040204" pitchFamily="34" charset="0"/>
                <a:ea typeface="Tahoma" panose="020B0604030504040204" pitchFamily="34" charset="0"/>
                <a:cs typeface="Tahoma" panose="020B0604030504040204" pitchFamily="34" charset="0"/>
              </a:rPr>
              <a:pPr>
                <a:buSzPts val="1100"/>
              </a:pPr>
              <a:t>24</a:t>
            </a:fld>
            <a:endParaRPr lang="ru-RU" altLang="ru-RU" sz="12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2292" name="Google Shape;124;p4"/>
          <p:cNvCxnSpPr>
            <a:cxnSpLocks noChangeShapeType="1"/>
          </p:cNvCxnSpPr>
          <p:nvPr/>
        </p:nvCxnSpPr>
        <p:spPr bwMode="auto">
          <a:xfrm>
            <a:off x="400006" y="6510996"/>
            <a:ext cx="11486109"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101095" y="760483"/>
            <a:ext cx="6195419" cy="977658"/>
          </a:xfrm>
          <a:prstGeom prst="rect">
            <a:avLst/>
          </a:prstGeom>
          <a:noFill/>
          <a:ln>
            <a:noFill/>
          </a:ln>
        </p:spPr>
        <p:txBody>
          <a:bodyPr spcFirstLastPara="1" lIns="93712" tIns="93712" rIns="93712" bIns="93712" anchor="ctr"/>
          <a:lstStyle/>
          <a:p>
            <a:pPr>
              <a:defRPr/>
            </a:pPr>
            <a:r>
              <a:rPr lang="ru"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rPr>
              <a:t>Баршаға қолжетімді, сапалы білім!</a:t>
            </a:r>
            <a:endParaRPr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endParaRPr>
          </a:p>
        </p:txBody>
      </p:sp>
      <p:sp>
        <p:nvSpPr>
          <p:cNvPr id="10" name="Google Shape;575;p91"/>
          <p:cNvSpPr txBox="1"/>
          <p:nvPr/>
        </p:nvSpPr>
        <p:spPr>
          <a:xfrm>
            <a:off x="6094192" y="5084107"/>
            <a:ext cx="5840793" cy="1052529"/>
          </a:xfrm>
          <a:prstGeom prst="rect">
            <a:avLst/>
          </a:prstGeom>
          <a:noFill/>
          <a:ln>
            <a:noFill/>
          </a:ln>
        </p:spPr>
        <p:txBody>
          <a:bodyPr spcFirstLastPara="1" lIns="93712" tIns="93712" rIns="93712" bIns="93712" anchor="t"/>
          <a:lstStyle/>
          <a:p>
            <a:pPr algn="r">
              <a:defRPr/>
            </a:pPr>
            <a:r>
              <a:rPr lang="ru"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rPr>
              <a:t>Качественное образование, </a:t>
            </a:r>
          </a:p>
          <a:p>
            <a:pPr algn="r">
              <a:defRPr/>
            </a:pPr>
            <a:r>
              <a:rPr lang="ru"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rPr>
              <a:t>доступное всем!</a:t>
            </a:r>
            <a:endParaRPr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endParaRPr>
          </a:p>
        </p:txBody>
      </p:sp>
      <p:grpSp>
        <p:nvGrpSpPr>
          <p:cNvPr id="12297" name="Группа 1"/>
          <p:cNvGrpSpPr>
            <a:grpSpLocks/>
          </p:cNvGrpSpPr>
          <p:nvPr/>
        </p:nvGrpSpPr>
        <p:grpSpPr bwMode="auto">
          <a:xfrm>
            <a:off x="1583499" y="1470087"/>
            <a:ext cx="8443771" cy="4398737"/>
            <a:chOff x="1037227" y="1115985"/>
            <a:chExt cx="7369006" cy="5190811"/>
          </a:xfrm>
        </p:grpSpPr>
        <p:sp>
          <p:nvSpPr>
            <p:cNvPr id="12298" name="Freeform 39"/>
            <p:cNvSpPr>
              <a:spLocks/>
            </p:cNvSpPr>
            <p:nvPr/>
          </p:nvSpPr>
          <p:spPr bwMode="auto">
            <a:xfrm>
              <a:off x="2896244" y="2393834"/>
              <a:ext cx="3609482" cy="3912962"/>
            </a:xfrm>
            <a:custGeom>
              <a:avLst/>
              <a:gdLst>
                <a:gd name="T0" fmla="*/ 129202 w 4437063"/>
                <a:gd name="T1" fmla="*/ 14352 h 4810125"/>
                <a:gd name="T2" fmla="*/ 281174 w 4437063"/>
                <a:gd name="T3" fmla="*/ 26388 h 4810125"/>
                <a:gd name="T4" fmla="*/ 264200 w 4437063"/>
                <a:gd name="T5" fmla="*/ 122473 h 4810125"/>
                <a:gd name="T6" fmla="*/ 227076 w 4437063"/>
                <a:gd name="T7" fmla="*/ 220773 h 4810125"/>
                <a:gd name="T8" fmla="*/ 254830 w 4437063"/>
                <a:gd name="T9" fmla="*/ 284527 h 4810125"/>
                <a:gd name="T10" fmla="*/ 286817 w 4437063"/>
                <a:gd name="T11" fmla="*/ 265189 h 4810125"/>
                <a:gd name="T12" fmla="*/ 331697 w 4437063"/>
                <a:gd name="T13" fmla="*/ 166587 h 4810125"/>
                <a:gd name="T14" fmla="*/ 409975 w 4437063"/>
                <a:gd name="T15" fmla="*/ 107465 h 4810125"/>
                <a:gd name="T16" fmla="*/ 431030 w 4437063"/>
                <a:gd name="T17" fmla="*/ 29309 h 4810125"/>
                <a:gd name="T18" fmla="*/ 409925 w 4437063"/>
                <a:gd name="T19" fmla="*/ 119200 h 4810125"/>
                <a:gd name="T20" fmla="*/ 335878 w 4437063"/>
                <a:gd name="T21" fmla="*/ 178270 h 4810125"/>
                <a:gd name="T22" fmla="*/ 299712 w 4437063"/>
                <a:gd name="T23" fmla="*/ 271534 h 4810125"/>
                <a:gd name="T24" fmla="*/ 279361 w 4437063"/>
                <a:gd name="T25" fmla="*/ 328138 h 4810125"/>
                <a:gd name="T26" fmla="*/ 349125 w 4437063"/>
                <a:gd name="T27" fmla="*/ 222133 h 4810125"/>
                <a:gd name="T28" fmla="*/ 471429 w 4437063"/>
                <a:gd name="T29" fmla="*/ 205816 h 4810125"/>
                <a:gd name="T30" fmla="*/ 541747 w 4437063"/>
                <a:gd name="T31" fmla="*/ 146041 h 4810125"/>
                <a:gd name="T32" fmla="*/ 526081 w 4437063"/>
                <a:gd name="T33" fmla="*/ 174141 h 4810125"/>
                <a:gd name="T34" fmla="*/ 448711 w 4437063"/>
                <a:gd name="T35" fmla="*/ 222434 h 4810125"/>
                <a:gd name="T36" fmla="*/ 356178 w 4437063"/>
                <a:gd name="T37" fmla="*/ 239103 h 4810125"/>
                <a:gd name="T38" fmla="*/ 310643 w 4437063"/>
                <a:gd name="T39" fmla="*/ 345964 h 4810125"/>
                <a:gd name="T40" fmla="*/ 402772 w 4437063"/>
                <a:gd name="T41" fmla="*/ 301398 h 4810125"/>
                <a:gd name="T42" fmla="*/ 460397 w 4437063"/>
                <a:gd name="T43" fmla="*/ 267354 h 4810125"/>
                <a:gd name="T44" fmla="*/ 441910 w 4437063"/>
                <a:gd name="T45" fmla="*/ 275210 h 4810125"/>
                <a:gd name="T46" fmla="*/ 390885 w 4437063"/>
                <a:gd name="T47" fmla="*/ 322850 h 4810125"/>
                <a:gd name="T48" fmla="*/ 403945 w 4437063"/>
                <a:gd name="T49" fmla="*/ 349196 h 4810125"/>
                <a:gd name="T50" fmla="*/ 486597 w 4437063"/>
                <a:gd name="T51" fmla="*/ 348792 h 4810125"/>
                <a:gd name="T52" fmla="*/ 483525 w 4437063"/>
                <a:gd name="T53" fmla="*/ 349094 h 4810125"/>
                <a:gd name="T54" fmla="*/ 400269 w 4437063"/>
                <a:gd name="T55" fmla="*/ 354685 h 4810125"/>
                <a:gd name="T56" fmla="*/ 338699 w 4437063"/>
                <a:gd name="T57" fmla="*/ 351151 h 4810125"/>
                <a:gd name="T58" fmla="*/ 292357 w 4437063"/>
                <a:gd name="T59" fmla="*/ 415359 h 4810125"/>
                <a:gd name="T60" fmla="*/ 236848 w 4437063"/>
                <a:gd name="T61" fmla="*/ 535313 h 4810125"/>
                <a:gd name="T62" fmla="*/ 226219 w 4437063"/>
                <a:gd name="T63" fmla="*/ 399647 h 4810125"/>
                <a:gd name="T64" fmla="*/ 124317 w 4437063"/>
                <a:gd name="T65" fmla="*/ 323051 h 4810125"/>
                <a:gd name="T66" fmla="*/ 32087 w 4437063"/>
                <a:gd name="T67" fmla="*/ 306484 h 4810125"/>
                <a:gd name="T68" fmla="*/ 6246 w 4437063"/>
                <a:gd name="T69" fmla="*/ 263628 h 4810125"/>
                <a:gd name="T70" fmla="*/ 51430 w 4437063"/>
                <a:gd name="T71" fmla="*/ 303764 h 4810125"/>
                <a:gd name="T72" fmla="*/ 169148 w 4437063"/>
                <a:gd name="T73" fmla="*/ 328893 h 4810125"/>
                <a:gd name="T74" fmla="*/ 204660 w 4437063"/>
                <a:gd name="T75" fmla="*/ 335037 h 4810125"/>
                <a:gd name="T76" fmla="*/ 97771 w 4437063"/>
                <a:gd name="T77" fmla="*/ 272240 h 4810125"/>
                <a:gd name="T78" fmla="*/ 13702 w 4437063"/>
                <a:gd name="T79" fmla="*/ 252750 h 4810125"/>
                <a:gd name="T80" fmla="*/ 35311 w 4437063"/>
                <a:gd name="T81" fmla="*/ 260405 h 4810125"/>
                <a:gd name="T82" fmla="*/ 147085 w 4437063"/>
                <a:gd name="T83" fmla="*/ 273751 h 4810125"/>
                <a:gd name="T84" fmla="*/ 231055 w 4437063"/>
                <a:gd name="T85" fmla="*/ 314944 h 4810125"/>
                <a:gd name="T86" fmla="*/ 157260 w 4437063"/>
                <a:gd name="T87" fmla="*/ 233815 h 4810125"/>
                <a:gd name="T88" fmla="*/ 53445 w 4437063"/>
                <a:gd name="T89" fmla="*/ 215284 h 4810125"/>
                <a:gd name="T90" fmla="*/ 67347 w 4437063"/>
                <a:gd name="T91" fmla="*/ 204558 h 4810125"/>
                <a:gd name="T92" fmla="*/ 152828 w 4437063"/>
                <a:gd name="T93" fmla="*/ 213320 h 4810125"/>
                <a:gd name="T94" fmla="*/ 149503 w 4437063"/>
                <a:gd name="T95" fmla="*/ 160443 h 4810125"/>
                <a:gd name="T96" fmla="*/ 116812 w 4437063"/>
                <a:gd name="T97" fmla="*/ 92106 h 4810125"/>
                <a:gd name="T98" fmla="*/ 98225 w 4437063"/>
                <a:gd name="T99" fmla="*/ 53531 h 4810125"/>
                <a:gd name="T100" fmla="*/ 150360 w 4437063"/>
                <a:gd name="T101" fmla="*/ 118947 h 4810125"/>
                <a:gd name="T102" fmla="*/ 178467 w 4437063"/>
                <a:gd name="T103" fmla="*/ 218306 h 4810125"/>
                <a:gd name="T104" fmla="*/ 204459 w 4437063"/>
                <a:gd name="T105" fmla="*/ 214578 h 4810125"/>
                <a:gd name="T106" fmla="*/ 204559 w 4437063"/>
                <a:gd name="T107" fmla="*/ 112955 h 4810125"/>
                <a:gd name="T108" fmla="*/ 181086 w 4437063"/>
                <a:gd name="T109" fmla="*/ 39984 h 4810125"/>
                <a:gd name="T110" fmla="*/ 147538 w 4437063"/>
                <a:gd name="T111" fmla="*/ 16467 h 4810125"/>
                <a:gd name="T112" fmla="*/ 209194 w 4437063"/>
                <a:gd name="T113" fmla="*/ 65215 h 4810125"/>
                <a:gd name="T114" fmla="*/ 208388 w 4437063"/>
                <a:gd name="T115" fmla="*/ 143270 h 4810125"/>
                <a:gd name="T116" fmla="*/ 215642 w 4437063"/>
                <a:gd name="T117" fmla="*/ 185975 h 4810125"/>
                <a:gd name="T118" fmla="*/ 253318 w 4437063"/>
                <a:gd name="T119" fmla="*/ 117840 h 4810125"/>
                <a:gd name="T120" fmla="*/ 291048 w 4437063"/>
                <a:gd name="T121" fmla="*/ 10525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37063"/>
                <a:gd name="T184" fmla="*/ 0 h 4810125"/>
                <a:gd name="T185" fmla="*/ 4437063 w 4437063"/>
                <a:gd name="T186" fmla="*/ 4810125 h 4810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400">
                <a:latin typeface="Tahoma" panose="020B0604030504040204" pitchFamily="34" charset="0"/>
                <a:ea typeface="Tahoma" panose="020B0604030504040204" pitchFamily="34" charset="0"/>
                <a:cs typeface="Tahoma" panose="020B0604030504040204" pitchFamily="34" charset="0"/>
              </a:endParaRPr>
            </a:p>
          </p:txBody>
        </p:sp>
        <p:grpSp>
          <p:nvGrpSpPr>
            <p:cNvPr id="12299"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Заманауи</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технология</a:t>
                </a:r>
              </a:p>
            </p:txBody>
          </p:sp>
        </p:grpSp>
        <p:grpSp>
          <p:nvGrpSpPr>
            <p:cNvPr id="12300"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Білімді</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бағалау</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1" name="Group 46"/>
            <p:cNvGrpSpPr>
              <a:grpSpLocks/>
            </p:cNvGrpSpPr>
            <p:nvPr/>
          </p:nvGrpSpPr>
          <p:grpSpPr bwMode="auto">
            <a:xfrm>
              <a:off x="1742061" y="1787457"/>
              <a:ext cx="1750972" cy="1749319"/>
              <a:chOff x="837334" y="3772728"/>
              <a:chExt cx="2269035"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61" name="Oval 48"/>
              <p:cNvSpPr/>
              <p:nvPr/>
            </p:nvSpPr>
            <p:spPr>
              <a:xfrm>
                <a:off x="1129449" y="4046318"/>
                <a:ext cx="1719777"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Қол</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жетімді</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2" name="Group 49"/>
            <p:cNvGrpSpPr>
              <a:grpSpLocks/>
            </p:cNvGrpSpPr>
            <p:nvPr/>
          </p:nvGrpSpPr>
          <p:grpSpPr bwMode="auto">
            <a:xfrm>
              <a:off x="4893176" y="1247740"/>
              <a:ext cx="1749385" cy="1749319"/>
              <a:chOff x="629084" y="3771800"/>
              <a:chExt cx="2266978" cy="2266893"/>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9" name="Oval 62"/>
              <p:cNvSpPr/>
              <p:nvPr/>
            </p:nvSpPr>
            <p:spPr>
              <a:xfrm>
                <a:off x="781412" y="4045391"/>
                <a:ext cx="1993376" cy="171971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Цифрлы</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Қазақстан</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3" name="Group 63"/>
            <p:cNvGrpSpPr>
              <a:grpSpLocks/>
            </p:cNvGrpSpPr>
            <p:nvPr/>
          </p:nvGrpSpPr>
          <p:grpSpPr bwMode="auto">
            <a:xfrm>
              <a:off x="6749511" y="1772278"/>
              <a:ext cx="1656722" cy="1656722"/>
              <a:chOff x="628650" y="3771900"/>
              <a:chExt cx="2267594" cy="2267594"/>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7" name="Oval 65"/>
              <p:cNvSpPr/>
              <p:nvPr/>
            </p:nvSpPr>
            <p:spPr>
              <a:xfrm>
                <a:off x="901615" y="4044711"/>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Дербес</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оқыту</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4" name="Group 66"/>
            <p:cNvGrpSpPr>
              <a:grpSpLocks/>
            </p:cNvGrpSpPr>
            <p:nvPr/>
          </p:nvGrpSpPr>
          <p:grpSpPr bwMode="auto">
            <a:xfrm>
              <a:off x="3493034" y="1587151"/>
              <a:ext cx="1657312" cy="1657251"/>
              <a:chOff x="432528" y="3801571"/>
              <a:chExt cx="2268402" cy="2268318"/>
            </a:xfrm>
          </p:grpSpPr>
          <p:sp>
            <p:nvSpPr>
              <p:cNvPr id="54" name="Oval 67"/>
              <p:cNvSpPr/>
              <p:nvPr/>
            </p:nvSpPr>
            <p:spPr>
              <a:xfrm>
                <a:off x="432528" y="3801571"/>
                <a:ext cx="2268402" cy="2268318"/>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5" name="Oval 68"/>
              <p:cNvSpPr/>
              <p:nvPr/>
            </p:nvSpPr>
            <p:spPr>
              <a:xfrm>
                <a:off x="599832" y="4045317"/>
                <a:ext cx="2022874"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Нәтижелі</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5"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Тиімді</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6"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Үш</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тілді</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161622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graphicFrame>
        <p:nvGraphicFramePr>
          <p:cNvPr id="9" name="Google Shape;450;p3"/>
          <p:cNvGraphicFramePr/>
          <p:nvPr>
            <p:extLst>
              <p:ext uri="{D42A27DB-BD31-4B8C-83A1-F6EECF244321}">
                <p14:modId xmlns:p14="http://schemas.microsoft.com/office/powerpoint/2010/main" val="3166799721"/>
              </p:ext>
            </p:extLst>
          </p:nvPr>
        </p:nvGraphicFramePr>
        <p:xfrm>
          <a:off x="3788979" y="1762008"/>
          <a:ext cx="6075950" cy="3183185"/>
        </p:xfrm>
        <a:graphic>
          <a:graphicData uri="http://schemas.openxmlformats.org/drawingml/2006/table">
            <a:tbl>
              <a:tblPr firstRow="1" bandRow="1">
                <a:tableStyleId>{9AF33E9A-C311-4052-941B-D1407C52F959}</a:tableStyleId>
              </a:tblPr>
              <a:tblGrid>
                <a:gridCol w="885375">
                  <a:extLst>
                    <a:ext uri="{9D8B030D-6E8A-4147-A177-3AD203B41FA5}">
                      <a16:colId xmlns:a16="http://schemas.microsoft.com/office/drawing/2014/main" val="20000"/>
                    </a:ext>
                  </a:extLst>
                </a:gridCol>
                <a:gridCol w="412377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897175">
                <a:tc>
                  <a:txBody>
                    <a:bodyPr/>
                    <a:lstStyle/>
                    <a:p>
                      <a:pPr marL="0" marR="0" lvl="0" indent="0" algn="ctr" rtl="0">
                        <a:spcBef>
                          <a:spcPts val="0"/>
                        </a:spcBef>
                        <a:spcAft>
                          <a:spcPts val="0"/>
                        </a:spcAft>
                        <a:buNone/>
                      </a:pPr>
                      <a:r>
                        <a:rPr lang="ru-RU" sz="2400" u="none" strike="noStrike" cap="none" dirty="0">
                          <a:sym typeface="Tahoma"/>
                        </a:rPr>
                        <a:t>ДА</a:t>
                      </a:r>
                      <a:endParaRPr sz="1600" dirty="0"/>
                    </a:p>
                  </a:txBody>
                  <a:tcPr marL="91450" marR="91450" marT="45725" marB="45725" anchor="ctr"/>
                </a:tc>
                <a:tc>
                  <a:txBody>
                    <a:bodyPr/>
                    <a:lstStyle/>
                    <a:p>
                      <a:pPr marL="0" marR="0" lvl="0" indent="0" algn="ctr" rtl="0">
                        <a:lnSpc>
                          <a:spcPct val="100000"/>
                        </a:lnSpc>
                        <a:spcBef>
                          <a:spcPts val="0"/>
                        </a:spcBef>
                        <a:spcAft>
                          <a:spcPts val="0"/>
                        </a:spcAft>
                        <a:buClr>
                          <a:schemeClr val="lt1"/>
                        </a:buClr>
                        <a:buSzPts val="2000"/>
                        <a:buFont typeface="Tahoma"/>
                        <a:buNone/>
                      </a:pPr>
                      <a:r>
                        <a:rPr lang="ru-RU" sz="2400" u="none" strike="noStrike" cap="none" dirty="0">
                          <a:sym typeface="Tahoma"/>
                        </a:rPr>
                        <a:t>?</a:t>
                      </a:r>
                      <a:endParaRPr sz="1600" dirty="0"/>
                    </a:p>
                  </a:txBody>
                  <a:tcPr marL="91450" marR="91450" marT="45725" marB="45725" anchor="ctr"/>
                </a:tc>
                <a:tc>
                  <a:txBody>
                    <a:bodyPr/>
                    <a:lstStyle/>
                    <a:p>
                      <a:pPr marL="0" marR="0" lvl="0" indent="0" algn="ctr" rtl="0">
                        <a:spcBef>
                          <a:spcPts val="0"/>
                        </a:spcBef>
                        <a:spcAft>
                          <a:spcPts val="0"/>
                        </a:spcAft>
                        <a:buNone/>
                      </a:pPr>
                      <a:r>
                        <a:rPr lang="ru-RU" sz="2400" u="none" strike="noStrike" cap="none">
                          <a:sym typeface="Tahoma"/>
                        </a:rPr>
                        <a:t>НЕТ</a:t>
                      </a:r>
                      <a:endParaRPr sz="1600"/>
                    </a:p>
                  </a:txBody>
                  <a:tcPr marL="91450" marR="91450" marT="45725" marB="45725" anchor="ctr"/>
                </a:tc>
                <a:extLst>
                  <a:ext uri="{0D108BD9-81ED-4DB2-BD59-A6C34878D82A}">
                    <a16:rowId xmlns:a16="http://schemas.microsoft.com/office/drawing/2014/main" val="10000"/>
                  </a:ext>
                </a:extLst>
              </a:tr>
              <a:tr h="1101950">
                <a:tc>
                  <a:txBody>
                    <a:bodyPr/>
                    <a:lstStyle/>
                    <a:p>
                      <a:pPr marL="0" marR="0" lvl="0" indent="0" algn="l" rtl="0">
                        <a:spcBef>
                          <a:spcPts val="0"/>
                        </a:spcBef>
                        <a:spcAft>
                          <a:spcPts val="0"/>
                        </a:spcAft>
                        <a:buNone/>
                      </a:pPr>
                      <a:endParaRPr sz="24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r>
                        <a:rPr lang="ru-RU" sz="2400">
                          <a:sym typeface="Tahoma"/>
                        </a:rPr>
                        <a:t>Согласны ли вы с утверждением американского политика и учёного Бенджамина Франклина: «Труд – отец счастья»?</a:t>
                      </a:r>
                      <a:endParaRPr sz="2400">
                        <a:solidFill>
                          <a:schemeClr val="dk1"/>
                        </a:solidFill>
                        <a:latin typeface="Tahoma"/>
                        <a:ea typeface="Tahoma"/>
                        <a:cs typeface="Tahoma"/>
                        <a:sym typeface="Tahoma"/>
                      </a:endParaRPr>
                    </a:p>
                  </a:txBody>
                  <a:tcPr marL="91450" marR="91450" marT="45725" marB="45725" anchor="ctr"/>
                </a:tc>
                <a:tc>
                  <a:txBody>
                    <a:bodyPr/>
                    <a:lstStyle/>
                    <a:p>
                      <a:pPr marL="0" marR="0" lvl="0" indent="0" algn="l" rtl="0">
                        <a:spcBef>
                          <a:spcPts val="0"/>
                        </a:spcBef>
                        <a:spcAft>
                          <a:spcPts val="0"/>
                        </a:spcAft>
                        <a:buNone/>
                      </a:pPr>
                      <a:endParaRPr sz="2400" dirty="0">
                        <a:latin typeface="Tahoma"/>
                        <a:ea typeface="Tahoma"/>
                        <a:cs typeface="Tahoma"/>
                        <a:sym typeface="Tahoma"/>
                      </a:endParaRPr>
                    </a:p>
                  </a:txBody>
                  <a:tcPr marL="91450" marR="91450" marT="45725" marB="45725"/>
                </a:tc>
                <a:extLst>
                  <a:ext uri="{0D108BD9-81ED-4DB2-BD59-A6C34878D82A}">
                    <a16:rowId xmlns:a16="http://schemas.microsoft.com/office/drawing/2014/main" val="10001"/>
                  </a:ext>
                </a:extLst>
              </a:tr>
            </a:tbl>
          </a:graphicData>
        </a:graphic>
      </p:graphicFrame>
      <p:pic>
        <p:nvPicPr>
          <p:cNvPr id="10" name="Google Shape;451;p3" descr="C:\Users\Компьютер-8\Desktop\Joseph_Siffrein_Duplessis_-_Benjamin_Franklin_-_Google_Art_Project.jpg"/>
          <p:cNvPicPr preferRelativeResize="0"/>
          <p:nvPr/>
        </p:nvPicPr>
        <p:blipFill rotWithShape="1">
          <a:blip r:embed="rId4">
            <a:alphaModFix/>
          </a:blip>
          <a:srcRect/>
          <a:stretch/>
        </p:blipFill>
        <p:spPr>
          <a:xfrm>
            <a:off x="697225" y="1620106"/>
            <a:ext cx="2381100" cy="2845800"/>
          </a:xfrm>
          <a:prstGeom prst="roundRect">
            <a:avLst>
              <a:gd name="adj" fmla="val 8594"/>
            </a:avLst>
          </a:prstGeom>
          <a:solidFill>
            <a:srgbClr val="ECECEC"/>
          </a:solidFill>
          <a:ln>
            <a:noFill/>
          </a:ln>
        </p:spPr>
      </p:pic>
      <p:sp>
        <p:nvSpPr>
          <p:cNvPr id="2" name="Прямоугольник 1"/>
          <p:cNvSpPr/>
          <p:nvPr/>
        </p:nvSpPr>
        <p:spPr>
          <a:xfrm>
            <a:off x="3476848" y="316847"/>
            <a:ext cx="5355953" cy="646331"/>
          </a:xfrm>
          <a:prstGeom prst="rect">
            <a:avLst/>
          </a:prstGeom>
        </p:spPr>
        <p:txBody>
          <a:bodyPr wrap="none">
            <a:spAutoFit/>
          </a:bodyPr>
          <a:lstStyle/>
          <a:p>
            <a:pPr lvl="0" algn="ctr"/>
            <a:r>
              <a:rPr lang="ru-RU" sz="3600" b="1" dirty="0">
                <a:solidFill>
                  <a:schemeClr val="lt1"/>
                </a:solidFill>
                <a:latin typeface="Tahoma"/>
                <a:ea typeface="Tahoma"/>
                <a:cs typeface="Tahoma"/>
                <a:sym typeface="Tahoma"/>
              </a:rPr>
              <a:t>Дискуссионная карта</a:t>
            </a:r>
            <a:endParaRPr lang="ru-RU" sz="3600" dirty="0"/>
          </a:p>
        </p:txBody>
      </p:sp>
    </p:spTree>
    <p:extLst>
      <p:ext uri="{BB962C8B-B14F-4D97-AF65-F5344CB8AC3E}">
        <p14:creationId xmlns:p14="http://schemas.microsoft.com/office/powerpoint/2010/main" val="1026208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4</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634083" y="368263"/>
            <a:ext cx="4807726" cy="584775"/>
          </a:xfrm>
          <a:prstGeom prst="rect">
            <a:avLst/>
          </a:prstGeom>
        </p:spPr>
        <p:txBody>
          <a:bodyPr wrap="none">
            <a:spAutoFit/>
          </a:bodyPr>
          <a:lstStyle/>
          <a:p>
            <a:pPr lvl="0" algn="ctr"/>
            <a:r>
              <a:rPr lang="ru-R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Tahoma"/>
              </a:rPr>
              <a:t>ПРИМЕРНЫЕ ОТВЕТЫ</a:t>
            </a:r>
            <a:endParaRPr lang="ru-RU" sz="32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8" name="Google Shape;458;p4"/>
          <p:cNvSpPr/>
          <p:nvPr/>
        </p:nvSpPr>
        <p:spPr>
          <a:xfrm>
            <a:off x="995077" y="1640894"/>
            <a:ext cx="9950100" cy="15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600" dirty="0">
                <a:solidFill>
                  <a:srgbClr val="1F1F1F"/>
                </a:solidFill>
                <a:latin typeface="Tahoma"/>
                <a:ea typeface="Tahoma"/>
                <a:cs typeface="Tahoma"/>
                <a:sym typeface="Tahoma"/>
              </a:rPr>
              <a:t>1. </a:t>
            </a:r>
            <a:r>
              <a:rPr lang="ru-RU" sz="2600" b="1" dirty="0">
                <a:solidFill>
                  <a:srgbClr val="1F1F1F"/>
                </a:solidFill>
                <a:latin typeface="Tahoma"/>
                <a:ea typeface="Tahoma"/>
                <a:cs typeface="Tahoma"/>
                <a:sym typeface="Tahoma"/>
              </a:rPr>
              <a:t>Да. </a:t>
            </a:r>
            <a:r>
              <a:rPr lang="ru-RU" sz="2600" dirty="0">
                <a:solidFill>
                  <a:srgbClr val="1F1F1F"/>
                </a:solidFill>
                <a:latin typeface="Tahoma"/>
                <a:ea typeface="Tahoma"/>
                <a:cs typeface="Tahoma"/>
                <a:sym typeface="Tahoma"/>
              </a:rPr>
              <a:t>Без труда, а точнее, без результатов труда нельзя  чувствовать себя полностью счастливым. Когда видишь плоды своего труда – пусть и скромные – душа наполняется гордостью  от принесённой пользы. </a:t>
            </a:r>
            <a:endParaRPr sz="1600" dirty="0"/>
          </a:p>
        </p:txBody>
      </p:sp>
      <p:sp>
        <p:nvSpPr>
          <p:cNvPr id="9" name="Google Shape;460;p4"/>
          <p:cNvSpPr/>
          <p:nvPr/>
        </p:nvSpPr>
        <p:spPr>
          <a:xfrm>
            <a:off x="995082" y="3505217"/>
            <a:ext cx="86240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600" dirty="0">
                <a:solidFill>
                  <a:srgbClr val="1F1F1F"/>
                </a:solidFill>
                <a:latin typeface="Tahoma"/>
                <a:ea typeface="Tahoma"/>
                <a:cs typeface="Tahoma"/>
                <a:sym typeface="Tahoma"/>
              </a:rPr>
              <a:t>2. </a:t>
            </a:r>
            <a:r>
              <a:rPr lang="ru-RU" sz="2600" b="1" dirty="0">
                <a:solidFill>
                  <a:srgbClr val="1F1F1F"/>
                </a:solidFill>
                <a:latin typeface="Tahoma"/>
                <a:ea typeface="Tahoma"/>
                <a:cs typeface="Tahoma"/>
                <a:sym typeface="Tahoma"/>
              </a:rPr>
              <a:t>Нет</a:t>
            </a:r>
            <a:r>
              <a:rPr lang="ru-RU" sz="2600" dirty="0">
                <a:solidFill>
                  <a:srgbClr val="1F1F1F"/>
                </a:solidFill>
                <a:latin typeface="Tahoma"/>
                <a:ea typeface="Tahoma"/>
                <a:cs typeface="Tahoma"/>
                <a:sym typeface="Tahoma"/>
              </a:rPr>
              <a:t>. Будучи отчасти согласным с Франклином, я считаю, что, кроме труда, счастье дарят общение с родными и любимыми людьми, хобби, учёба и др. </a:t>
            </a:r>
            <a:endParaRPr sz="1600" dirty="0"/>
          </a:p>
        </p:txBody>
      </p:sp>
    </p:spTree>
    <p:extLst>
      <p:ext uri="{BB962C8B-B14F-4D97-AF65-F5344CB8AC3E}">
        <p14:creationId xmlns:p14="http://schemas.microsoft.com/office/powerpoint/2010/main" val="2686839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5</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1279272" y="368263"/>
            <a:ext cx="9517349" cy="584775"/>
          </a:xfrm>
          <a:prstGeom prst="rect">
            <a:avLst/>
          </a:prstGeom>
        </p:spPr>
        <p:txBody>
          <a:bodyPr wrap="none">
            <a:spAutoFit/>
          </a:bodyPr>
          <a:lstStyle/>
          <a:p>
            <a:pPr lvl="0" algn="ctr"/>
            <a:r>
              <a:rPr lang="ru-RU" sz="3200" b="1" dirty="0">
                <a:solidFill>
                  <a:schemeClr val="lt1"/>
                </a:solidFill>
                <a:latin typeface="Tahoma"/>
                <a:ea typeface="Tahoma"/>
                <a:cs typeface="Tahoma"/>
                <a:sym typeface="Tahoma"/>
              </a:rPr>
              <a:t>Определите тему и основную мысль текста</a:t>
            </a:r>
            <a:endParaRPr lang="ru-RU" sz="32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0" name="Google Shape;465;p5"/>
          <p:cNvSpPr txBox="1"/>
          <p:nvPr/>
        </p:nvSpPr>
        <p:spPr>
          <a:xfrm>
            <a:off x="936171" y="2699657"/>
            <a:ext cx="8545286" cy="32932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ctr"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p:txBody>
      </p:sp>
      <p:sp>
        <p:nvSpPr>
          <p:cNvPr id="11" name="Google Shape;466;p5"/>
          <p:cNvSpPr/>
          <p:nvPr/>
        </p:nvSpPr>
        <p:spPr>
          <a:xfrm>
            <a:off x="1021336" y="1814146"/>
            <a:ext cx="8651700" cy="397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dirty="0">
                <a:solidFill>
                  <a:srgbClr val="1F1F1F"/>
                </a:solidFill>
                <a:latin typeface="Tahoma"/>
                <a:ea typeface="Tahoma"/>
                <a:cs typeface="Tahoma"/>
                <a:sym typeface="Tahoma"/>
              </a:rPr>
              <a:t>      Тебя окружает масса дел. Есть и научные кружки, и кружки художественной самодеятельности, и спортивные секции, и вечера танцев, и много клубов, где можно провести время. Умей проявить решительность: во многих из этих видов деятельности заключены соблазны, которые могут принести тебе большой вред. Надо и развлечься, и отдохнуть, но нельзя забывать главного: ты труженик, государство тратит на тебя большие деньги, и на первом месте должны стоять не танцы, а труд. Для отдыха я советую шахматную игру, чтение художественной литературы. Шахматная игра в абсолютной тишине, при полной сосредоточенности – замечательное средство, тонизирующее нервную систему, дисциплинирующее мысль. Не трать времени на пустяки. Имею в виду пустую болтовню, пустое времяпровождение. Бывает так: сядут несколько человек в комнате и начинают, как говорится, точить лясы. Пройдет час, два, ничего не сделано, никакая умная мысль не родилась в этом разговоре, а время потеряно безвозвратно.</a:t>
            </a:r>
            <a:endParaRPr sz="1800" dirty="0">
              <a:solidFill>
                <a:srgbClr val="1F1F1F"/>
              </a:solidFill>
              <a:latin typeface="Source Sans Pro"/>
              <a:ea typeface="Source Sans Pro"/>
              <a:cs typeface="Source Sans Pro"/>
              <a:sym typeface="Source Sans Pro"/>
            </a:endParaRPr>
          </a:p>
        </p:txBody>
      </p:sp>
      <p:sp>
        <p:nvSpPr>
          <p:cNvPr id="12" name="Google Shape;467;p5"/>
          <p:cNvSpPr/>
          <p:nvPr/>
        </p:nvSpPr>
        <p:spPr>
          <a:xfrm>
            <a:off x="1021325" y="1334075"/>
            <a:ext cx="6645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dirty="0">
                <a:solidFill>
                  <a:schemeClr val="dk1"/>
                </a:solidFill>
                <a:latin typeface="Tahoma"/>
                <a:ea typeface="Tahoma"/>
                <a:cs typeface="Tahoma"/>
                <a:sym typeface="Tahoma"/>
              </a:rPr>
              <a:t>В. А. Сухомлинский «Письма к сыну»</a:t>
            </a:r>
            <a:endParaRPr sz="2400" b="1" dirty="0">
              <a:solidFill>
                <a:schemeClr val="dk1"/>
              </a:solidFill>
              <a:latin typeface="Source Sans Pro"/>
              <a:ea typeface="Source Sans Pro"/>
              <a:cs typeface="Source Sans Pro"/>
              <a:sym typeface="Source Sans Pro"/>
            </a:endParaRPr>
          </a:p>
        </p:txBody>
      </p:sp>
      <p:pic>
        <p:nvPicPr>
          <p:cNvPr id="13" name="Google Shape;469;p5" descr="C:\Users\Айгерим\Downloads\V._A._Suhomlinskij__Pisma_k_synu.jpeg"/>
          <p:cNvPicPr preferRelativeResize="0"/>
          <p:nvPr/>
        </p:nvPicPr>
        <p:blipFill rotWithShape="1">
          <a:blip r:embed="rId4">
            <a:alphaModFix/>
          </a:blip>
          <a:srcRect/>
          <a:stretch/>
        </p:blipFill>
        <p:spPr>
          <a:xfrm>
            <a:off x="9672921" y="1400166"/>
            <a:ext cx="1545597" cy="2321297"/>
          </a:xfrm>
          <a:prstGeom prst="rect">
            <a:avLst/>
          </a:prstGeom>
          <a:noFill/>
          <a:ln>
            <a:noFill/>
          </a:ln>
        </p:spPr>
      </p:pic>
    </p:spTree>
    <p:extLst>
      <p:ext uri="{BB962C8B-B14F-4D97-AF65-F5344CB8AC3E}">
        <p14:creationId xmlns:p14="http://schemas.microsoft.com/office/powerpoint/2010/main" val="389875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6</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634083" y="368263"/>
            <a:ext cx="4807726" cy="584775"/>
          </a:xfrm>
          <a:prstGeom prst="rect">
            <a:avLst/>
          </a:prstGeom>
        </p:spPr>
        <p:txBody>
          <a:bodyPr wrap="none">
            <a:spAutoFit/>
          </a:bodyPr>
          <a:lstStyle/>
          <a:p>
            <a:pPr lvl="0" algn="ctr"/>
            <a:r>
              <a:rPr lang="ru-R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Tahoma"/>
              </a:rPr>
              <a:t>ПРИМЕРНЫЕ ОТВЕТЫ</a:t>
            </a:r>
            <a:endParaRPr lang="ru-RU" sz="32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8" name="Google Shape;474;p6"/>
          <p:cNvSpPr txBox="1"/>
          <p:nvPr/>
        </p:nvSpPr>
        <p:spPr>
          <a:xfrm>
            <a:off x="936171" y="2699657"/>
            <a:ext cx="8545286" cy="32932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ctr"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p:txBody>
      </p:sp>
      <p:pic>
        <p:nvPicPr>
          <p:cNvPr id="9" name="Google Shape;477;p6" descr="C:\Users\Айгерим\Downloads\workforce-management-Kissflow.png"/>
          <p:cNvPicPr preferRelativeResize="0"/>
          <p:nvPr/>
        </p:nvPicPr>
        <p:blipFill rotWithShape="1">
          <a:blip r:embed="rId4">
            <a:alphaModFix/>
          </a:blip>
          <a:srcRect/>
          <a:stretch/>
        </p:blipFill>
        <p:spPr>
          <a:xfrm>
            <a:off x="900005" y="2416470"/>
            <a:ext cx="4702550" cy="2645184"/>
          </a:xfrm>
          <a:prstGeom prst="rect">
            <a:avLst/>
          </a:prstGeom>
          <a:noFill/>
          <a:ln>
            <a:noFill/>
          </a:ln>
        </p:spPr>
      </p:pic>
      <p:sp>
        <p:nvSpPr>
          <p:cNvPr id="10" name="Google Shape;478;p6"/>
          <p:cNvSpPr/>
          <p:nvPr/>
        </p:nvSpPr>
        <p:spPr>
          <a:xfrm>
            <a:off x="2125047" y="1297055"/>
            <a:ext cx="8291100" cy="597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3000" b="1" dirty="0">
                <a:solidFill>
                  <a:srgbClr val="0070C0"/>
                </a:solidFill>
                <a:latin typeface="Tahoma"/>
                <a:ea typeface="Tahoma"/>
                <a:cs typeface="Tahoma"/>
                <a:sym typeface="Tahoma"/>
              </a:rPr>
              <a:t>Тема текста – необходимость труда.</a:t>
            </a:r>
            <a:endParaRPr sz="3000" b="1" dirty="0">
              <a:solidFill>
                <a:srgbClr val="0070C0"/>
              </a:solidFill>
              <a:latin typeface="Tahoma"/>
              <a:ea typeface="Tahoma"/>
              <a:cs typeface="Tahoma"/>
              <a:sym typeface="Tahoma"/>
            </a:endParaRPr>
          </a:p>
        </p:txBody>
      </p:sp>
      <p:sp>
        <p:nvSpPr>
          <p:cNvPr id="11" name="Google Shape;479;p6"/>
          <p:cNvSpPr/>
          <p:nvPr/>
        </p:nvSpPr>
        <p:spPr>
          <a:xfrm>
            <a:off x="5748300" y="2791225"/>
            <a:ext cx="4040100" cy="2712900"/>
          </a:xfrm>
          <a:prstGeom prst="roundRect">
            <a:avLst>
              <a:gd name="adj" fmla="val 16667"/>
            </a:avLst>
          </a:prstGeom>
          <a:solidFill>
            <a:schemeClr val="bg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ru-RU" sz="2200" b="1" dirty="0">
                <a:solidFill>
                  <a:schemeClr val="dk1"/>
                </a:solidFill>
                <a:latin typeface="Tahoma"/>
                <a:ea typeface="Tahoma"/>
                <a:cs typeface="Tahoma"/>
                <a:sym typeface="Tahoma"/>
              </a:rPr>
              <a:t>Основная мысль заключается в следующем: не тратить времени на пустяки, а использовать его с пользой для саморазвития. </a:t>
            </a:r>
            <a:endParaRPr sz="1800" dirty="0"/>
          </a:p>
        </p:txBody>
      </p:sp>
    </p:spTree>
    <p:extLst>
      <p:ext uri="{BB962C8B-B14F-4D97-AF65-F5344CB8AC3E}">
        <p14:creationId xmlns:p14="http://schemas.microsoft.com/office/powerpoint/2010/main" val="1056868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7</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1170264" y="368263"/>
            <a:ext cx="9735358" cy="584775"/>
          </a:xfrm>
          <a:prstGeom prst="rect">
            <a:avLst/>
          </a:prstGeom>
        </p:spPr>
        <p:txBody>
          <a:bodyPr wrap="none">
            <a:spAutoFit/>
          </a:bodyPr>
          <a:lstStyle/>
          <a:p>
            <a:pPr lvl="0" algn="ctr"/>
            <a:r>
              <a:rPr lang="ru-RU" sz="3200" b="1" dirty="0">
                <a:solidFill>
                  <a:schemeClr val="lt1"/>
                </a:solidFill>
                <a:latin typeface="Tahoma"/>
                <a:ea typeface="Tahoma"/>
                <a:cs typeface="Tahoma"/>
                <a:sym typeface="Tahoma"/>
              </a:rPr>
              <a:t>Что добавили бы вы? Обоснуйте свой ответ.</a:t>
            </a:r>
            <a:endParaRPr lang="ru-RU" sz="3200" dirty="0"/>
          </a:p>
        </p:txBody>
      </p:sp>
      <p:sp>
        <p:nvSpPr>
          <p:cNvPr id="8" name="Google Shape;486;p7"/>
          <p:cNvSpPr/>
          <p:nvPr/>
        </p:nvSpPr>
        <p:spPr>
          <a:xfrm>
            <a:off x="6031775" y="1725077"/>
            <a:ext cx="4896300" cy="2172000"/>
          </a:xfrm>
          <a:prstGeom prst="roundRect">
            <a:avLst>
              <a:gd name="adj" fmla="val 16667"/>
            </a:avLst>
          </a:prstGeom>
          <a:solidFill>
            <a:schemeClr val="bg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400" b="1">
                <a:solidFill>
                  <a:srgbClr val="222222"/>
                </a:solidFill>
                <a:latin typeface="Tahoma"/>
                <a:ea typeface="Tahoma"/>
                <a:cs typeface="Tahoma"/>
                <a:sym typeface="Tahoma"/>
              </a:rPr>
              <a:t>«Для отдыха я советую шахматную игру, чтение художественной литературы», – пишет Сухомлинский. </a:t>
            </a:r>
            <a:endParaRPr sz="2000"/>
          </a:p>
        </p:txBody>
      </p:sp>
      <p:pic>
        <p:nvPicPr>
          <p:cNvPr id="9" name="Google Shape;487;p7" descr="C:\Users\Айгерим\Downloads\29487_hd.jpg"/>
          <p:cNvPicPr preferRelativeResize="0"/>
          <p:nvPr/>
        </p:nvPicPr>
        <p:blipFill rotWithShape="1">
          <a:blip r:embed="rId4">
            <a:alphaModFix/>
          </a:blip>
          <a:srcRect/>
          <a:stretch/>
        </p:blipFill>
        <p:spPr>
          <a:xfrm>
            <a:off x="1186411" y="1725076"/>
            <a:ext cx="4712700" cy="2968200"/>
          </a:xfrm>
          <a:prstGeom prst="roundRect">
            <a:avLst>
              <a:gd name="adj" fmla="val 8594"/>
            </a:avLst>
          </a:prstGeom>
          <a:solidFill>
            <a:schemeClr val="bg1"/>
          </a:solidFill>
          <a:ln>
            <a:noFill/>
          </a:ln>
        </p:spPr>
      </p:pic>
    </p:spTree>
    <p:extLst>
      <p:ext uri="{BB962C8B-B14F-4D97-AF65-F5344CB8AC3E}">
        <p14:creationId xmlns:p14="http://schemas.microsoft.com/office/powerpoint/2010/main" val="3026377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8</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871324" y="368263"/>
            <a:ext cx="4333238" cy="584775"/>
          </a:xfrm>
          <a:prstGeom prst="rect">
            <a:avLst/>
          </a:prstGeom>
        </p:spPr>
        <p:txBody>
          <a:bodyPr wrap="none">
            <a:spAutoFit/>
          </a:bodyPr>
          <a:lstStyle/>
          <a:p>
            <a:pPr lvl="0" algn="ctr"/>
            <a:r>
              <a:rPr lang="ru-RU" sz="3200" b="1" dirty="0">
                <a:solidFill>
                  <a:schemeClr val="lt1"/>
                </a:solidFill>
                <a:latin typeface="Tahoma"/>
                <a:ea typeface="Tahoma"/>
                <a:cs typeface="Tahoma"/>
                <a:sym typeface="Tahoma"/>
              </a:rPr>
              <a:t>Примерные ответы</a:t>
            </a:r>
          </a:p>
        </p:txBody>
      </p:sp>
      <p:sp>
        <p:nvSpPr>
          <p:cNvPr id="8" name="Google Shape;493;p8"/>
          <p:cNvSpPr txBox="1"/>
          <p:nvPr/>
        </p:nvSpPr>
        <p:spPr>
          <a:xfrm>
            <a:off x="936171" y="2699657"/>
            <a:ext cx="8545286" cy="32932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ctr"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p:txBody>
      </p:sp>
      <p:sp>
        <p:nvSpPr>
          <p:cNvPr id="9" name="Google Shape;494;p8" descr="https://www.umniza.de/WebRoot/Store22/Shops/62303963/5BFE/AE91/F8EF/5540/22DB/0A0C/6D08/7722/978-5-9268-2884-6_1.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 name="Google Shape;495;p8" descr="https://www.umniza.de/WebRoot/Store22/Shops/62303963/5BFE/AE91/F8EF/5540/22DB/0A0C/6D08/7722/978-5-9268-2884-6_1.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 name="Google Shape;496;p8" descr="https://www.umniza.de/WebRoot/Store22/Shops/62303963/5BFE/AE91/F8EF/5540/22DB/0A0C/6D08/7722/978-5-9268-2884-6_1.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12" name="Google Shape;497;p8"/>
          <p:cNvGraphicFramePr/>
          <p:nvPr>
            <p:extLst>
              <p:ext uri="{D42A27DB-BD31-4B8C-83A1-F6EECF244321}">
                <p14:modId xmlns:p14="http://schemas.microsoft.com/office/powerpoint/2010/main" val="2625789661"/>
              </p:ext>
            </p:extLst>
          </p:nvPr>
        </p:nvGraphicFramePr>
        <p:xfrm>
          <a:off x="1021702" y="1300484"/>
          <a:ext cx="10212350" cy="1828800"/>
        </p:xfrm>
        <a:graphic>
          <a:graphicData uri="http://schemas.openxmlformats.org/drawingml/2006/table">
            <a:tbl>
              <a:tblPr>
                <a:noFill/>
                <a:tableStyleId>{9AF33E9A-C311-4052-941B-D1407C52F959}</a:tableStyleId>
              </a:tblPr>
              <a:tblGrid>
                <a:gridCol w="10212350">
                  <a:extLst>
                    <a:ext uri="{9D8B030D-6E8A-4147-A177-3AD203B41FA5}">
                      <a16:colId xmlns:a16="http://schemas.microsoft.com/office/drawing/2014/main" val="20000"/>
                    </a:ext>
                  </a:extLst>
                </a:gridCol>
              </a:tblGrid>
              <a:tr h="228600">
                <a:tc>
                  <a:txBody>
                    <a:bodyPr/>
                    <a:lstStyle/>
                    <a:p>
                      <a:pPr marL="0" marR="0" lvl="0" indent="0" algn="l" rtl="0">
                        <a:spcBef>
                          <a:spcPts val="0"/>
                        </a:spcBef>
                        <a:spcAft>
                          <a:spcPts val="0"/>
                        </a:spcAft>
                        <a:buNone/>
                      </a:pPr>
                      <a:r>
                        <a:rPr lang="ru-RU" sz="2000" b="1">
                          <a:solidFill>
                            <a:schemeClr val="dk1"/>
                          </a:solidFill>
                          <a:latin typeface="Tahoma"/>
                          <a:ea typeface="Tahoma"/>
                          <a:cs typeface="Tahoma"/>
                          <a:sym typeface="Tahoma"/>
                        </a:rPr>
                        <a:t>   Деловые игры  «Монополия», «Правила денег», японская головоломка «Судоку», нарды, игра «Да.Нет» и множество других .  </a:t>
                      </a:r>
                      <a:endParaRPr sz="2000"/>
                    </a:p>
                    <a:p>
                      <a:pPr marL="0" marR="0" lvl="0" indent="0" algn="l" rtl="0">
                        <a:spcBef>
                          <a:spcPts val="0"/>
                        </a:spcBef>
                        <a:spcAft>
                          <a:spcPts val="0"/>
                        </a:spcAft>
                        <a:buNone/>
                      </a:pPr>
                      <a:r>
                        <a:rPr lang="ru-RU" sz="2000" b="1">
                          <a:solidFill>
                            <a:schemeClr val="dk1"/>
                          </a:solidFill>
                          <a:latin typeface="Tahoma"/>
                          <a:ea typeface="Tahoma"/>
                          <a:cs typeface="Tahoma"/>
                          <a:sym typeface="Tahoma"/>
                        </a:rPr>
                        <a:t>   </a:t>
                      </a:r>
                      <a:endParaRPr sz="2000"/>
                    </a:p>
                    <a:p>
                      <a:pPr marL="0" marR="0" lvl="0" indent="0" algn="l" rtl="0">
                        <a:spcBef>
                          <a:spcPts val="0"/>
                        </a:spcBef>
                        <a:spcAft>
                          <a:spcPts val="0"/>
                        </a:spcAft>
                        <a:buNone/>
                      </a:pPr>
                      <a:r>
                        <a:rPr lang="ru-RU" sz="2000" b="1">
                          <a:solidFill>
                            <a:schemeClr val="dk1"/>
                          </a:solidFill>
                          <a:latin typeface="Tahoma"/>
                          <a:ea typeface="Tahoma"/>
                          <a:cs typeface="Tahoma"/>
                          <a:sym typeface="Tahoma"/>
                        </a:rPr>
                        <a:t>Коллективные игры позволяют больше времени проводить с семьёй, с друзьями. Они укрепляют дружбу и развивают кругозор, а также способствуют повышению уверенности и самооценки. </a:t>
                      </a:r>
                      <a:endParaRPr sz="2000"/>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3" name="Google Shape;498;p8" descr="C:\Users\Компьютер-8\Desktop\Sudoku1.svg.png"/>
          <p:cNvPicPr preferRelativeResize="0"/>
          <p:nvPr/>
        </p:nvPicPr>
        <p:blipFill rotWithShape="1">
          <a:blip r:embed="rId4">
            <a:alphaModFix/>
          </a:blip>
          <a:srcRect/>
          <a:stretch/>
        </p:blipFill>
        <p:spPr>
          <a:xfrm>
            <a:off x="4251361" y="3380375"/>
            <a:ext cx="2750873" cy="2319903"/>
          </a:xfrm>
          <a:prstGeom prst="rect">
            <a:avLst/>
          </a:prstGeom>
          <a:noFill/>
          <a:ln>
            <a:noFill/>
          </a:ln>
        </p:spPr>
      </p:pic>
      <p:pic>
        <p:nvPicPr>
          <p:cNvPr id="14" name="Google Shape;499;p8" descr="C:\Users\Компьютер-8\Desktop\Без названия.jpg"/>
          <p:cNvPicPr preferRelativeResize="0"/>
          <p:nvPr/>
        </p:nvPicPr>
        <p:blipFill rotWithShape="1">
          <a:blip r:embed="rId5">
            <a:alphaModFix/>
          </a:blip>
          <a:srcRect/>
          <a:stretch/>
        </p:blipFill>
        <p:spPr>
          <a:xfrm>
            <a:off x="7336874" y="3304799"/>
            <a:ext cx="2143125" cy="2421390"/>
          </a:xfrm>
          <a:prstGeom prst="rect">
            <a:avLst/>
          </a:prstGeom>
          <a:noFill/>
          <a:ln>
            <a:noFill/>
          </a:ln>
        </p:spPr>
      </p:pic>
      <p:pic>
        <p:nvPicPr>
          <p:cNvPr id="15" name="Google Shape;501;p8" descr="C:\Users\Айгерим\Downloads\images.jpg"/>
          <p:cNvPicPr preferRelativeResize="0"/>
          <p:nvPr/>
        </p:nvPicPr>
        <p:blipFill rotWithShape="1">
          <a:blip r:embed="rId6">
            <a:alphaModFix/>
          </a:blip>
          <a:srcRect/>
          <a:stretch/>
        </p:blipFill>
        <p:spPr>
          <a:xfrm>
            <a:off x="1463661" y="3382787"/>
            <a:ext cx="2324568" cy="2334946"/>
          </a:xfrm>
          <a:prstGeom prst="rect">
            <a:avLst/>
          </a:prstGeom>
          <a:noFill/>
          <a:ln>
            <a:noFill/>
          </a:ln>
        </p:spPr>
      </p:pic>
    </p:spTree>
    <p:extLst>
      <p:ext uri="{BB962C8B-B14F-4D97-AF65-F5344CB8AC3E}">
        <p14:creationId xmlns:p14="http://schemas.microsoft.com/office/powerpoint/2010/main" val="973003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9</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457381" y="979625"/>
            <a:ext cx="11277237" cy="830997"/>
          </a:xfrm>
          <a:prstGeom prst="rect">
            <a:avLst/>
          </a:prstGeom>
        </p:spPr>
        <p:txBody>
          <a:bodyPr wrap="square">
            <a:spAutoFit/>
          </a:bodyPr>
          <a:lstStyle/>
          <a:p>
            <a:pPr lvl="0" algn="ctr"/>
            <a:r>
              <a:rPr lang="ru-RU" sz="2400" b="1" dirty="0">
                <a:solidFill>
                  <a:schemeClr val="tx1"/>
                </a:solidFill>
                <a:latin typeface="Tahoma"/>
                <a:ea typeface="Tahoma"/>
                <a:cs typeface="Tahoma"/>
                <a:sym typeface="Tahoma"/>
              </a:rPr>
              <a:t>Прочитайте и распределите данные предложения, записав их номера в соответствующие графы таблицы.</a:t>
            </a:r>
            <a:endParaRPr lang="ru-RU" dirty="0">
              <a:solidFill>
                <a:schemeClr val="tx1"/>
              </a:solidFill>
            </a:endParaRPr>
          </a:p>
        </p:txBody>
      </p:sp>
      <p:sp>
        <p:nvSpPr>
          <p:cNvPr id="8" name="Google Shape;506;p9"/>
          <p:cNvSpPr/>
          <p:nvPr/>
        </p:nvSpPr>
        <p:spPr>
          <a:xfrm>
            <a:off x="0" y="1151879"/>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 name="Google Shape;507;p9"/>
          <p:cNvSpPr/>
          <p:nvPr/>
        </p:nvSpPr>
        <p:spPr>
          <a:xfrm>
            <a:off x="0" y="1456679"/>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10" name="Google Shape;508;p9"/>
          <p:cNvGraphicFramePr/>
          <p:nvPr>
            <p:extLst>
              <p:ext uri="{D42A27DB-BD31-4B8C-83A1-F6EECF244321}">
                <p14:modId xmlns:p14="http://schemas.microsoft.com/office/powerpoint/2010/main" val="2295900029"/>
              </p:ext>
            </p:extLst>
          </p:nvPr>
        </p:nvGraphicFramePr>
        <p:xfrm>
          <a:off x="1023174" y="1810622"/>
          <a:ext cx="10145650" cy="3352800"/>
        </p:xfrm>
        <a:graphic>
          <a:graphicData uri="http://schemas.openxmlformats.org/drawingml/2006/table">
            <a:tbl>
              <a:tblPr>
                <a:noFill/>
                <a:tableStyleId>{9AF33E9A-C311-4052-941B-D1407C52F959}</a:tableStyleId>
              </a:tblPr>
              <a:tblGrid>
                <a:gridCol w="10145650">
                  <a:extLst>
                    <a:ext uri="{9D8B030D-6E8A-4147-A177-3AD203B41FA5}">
                      <a16:colId xmlns:a16="http://schemas.microsoft.com/office/drawing/2014/main" val="20000"/>
                    </a:ext>
                  </a:extLst>
                </a:gridCol>
              </a:tblGrid>
              <a:tr h="2661750">
                <a:tc>
                  <a:txBody>
                    <a:bodyPr/>
                    <a:lstStyle/>
                    <a:p>
                      <a:pPr marL="0" marR="0" lvl="0" indent="0" algn="l" rtl="0">
                        <a:spcBef>
                          <a:spcPts val="0"/>
                        </a:spcBef>
                        <a:spcAft>
                          <a:spcPts val="0"/>
                        </a:spcAft>
                        <a:buNone/>
                      </a:pPr>
                      <a:r>
                        <a:rPr lang="ru-RU" sz="2200" dirty="0">
                          <a:solidFill>
                            <a:srgbClr val="1F1F1F"/>
                          </a:solidFill>
                          <a:latin typeface="Tahoma"/>
                          <a:ea typeface="Tahoma"/>
                          <a:cs typeface="Tahoma"/>
                          <a:sym typeface="Tahoma"/>
                        </a:rPr>
                        <a:t>1. Никогда не откладывай на завтра работу, которую надо выполнить сегодня.</a:t>
                      </a:r>
                      <a:endParaRPr sz="2200" dirty="0"/>
                    </a:p>
                    <a:p>
                      <a:pPr marL="0" marR="0" lvl="0" indent="0" algn="l" rtl="0">
                        <a:spcBef>
                          <a:spcPts val="0"/>
                        </a:spcBef>
                        <a:spcAft>
                          <a:spcPts val="0"/>
                        </a:spcAft>
                        <a:buNone/>
                      </a:pPr>
                      <a:r>
                        <a:rPr lang="ru-RU" sz="2200" dirty="0">
                          <a:solidFill>
                            <a:srgbClr val="1F1F1F"/>
                          </a:solidFill>
                          <a:latin typeface="Tahoma"/>
                          <a:ea typeface="Tahoma"/>
                          <a:cs typeface="Tahoma"/>
                          <a:sym typeface="Tahoma"/>
                        </a:rPr>
                        <a:t>2. Сделай привычкой, чтобы часть завтрашней работы была выполнена сегодня.</a:t>
                      </a:r>
                      <a:endParaRPr sz="2200" dirty="0"/>
                    </a:p>
                    <a:p>
                      <a:pPr marL="0" marR="0" lvl="0" indent="0" algn="l" rtl="0">
                        <a:spcBef>
                          <a:spcPts val="0"/>
                        </a:spcBef>
                        <a:spcAft>
                          <a:spcPts val="0"/>
                        </a:spcAft>
                        <a:buNone/>
                      </a:pPr>
                      <a:r>
                        <a:rPr lang="ru-RU" sz="2200" dirty="0">
                          <a:solidFill>
                            <a:srgbClr val="1F1F1F"/>
                          </a:solidFill>
                          <a:latin typeface="Tahoma"/>
                          <a:ea typeface="Tahoma"/>
                          <a:cs typeface="Tahoma"/>
                          <a:sym typeface="Tahoma"/>
                        </a:rPr>
                        <a:t>3. Джордано Бруно мог спасти свою жизнь, сказав всего несколько слов: </a:t>
                      </a:r>
                      <a:endParaRPr sz="2200" dirty="0"/>
                    </a:p>
                    <a:p>
                      <a:pPr marL="342900" marR="0" lvl="0" indent="-342900" algn="l" rtl="0">
                        <a:spcBef>
                          <a:spcPts val="0"/>
                        </a:spcBef>
                        <a:spcAft>
                          <a:spcPts val="0"/>
                        </a:spcAft>
                        <a:buClr>
                          <a:srgbClr val="1F1F1F"/>
                        </a:buClr>
                        <a:buSzPts val="1800"/>
                        <a:buFont typeface="Tahoma"/>
                        <a:buNone/>
                      </a:pPr>
                      <a:r>
                        <a:rPr lang="ru-RU" sz="2200" dirty="0">
                          <a:solidFill>
                            <a:srgbClr val="1F1F1F"/>
                          </a:solidFill>
                          <a:latin typeface="Tahoma"/>
                          <a:ea typeface="Tahoma"/>
                          <a:cs typeface="Tahoma"/>
                          <a:sym typeface="Tahoma"/>
                        </a:rPr>
                        <a:t>я отказываюсь от своих взглядов.</a:t>
                      </a:r>
                      <a:endParaRPr sz="2200" dirty="0"/>
                    </a:p>
                    <a:p>
                      <a:pPr marL="0" marR="0" lvl="0" indent="0" algn="l" rtl="0">
                        <a:spcBef>
                          <a:spcPts val="0"/>
                        </a:spcBef>
                        <a:spcAft>
                          <a:spcPts val="0"/>
                        </a:spcAft>
                        <a:buNone/>
                      </a:pPr>
                      <a:r>
                        <a:rPr lang="ru-RU" sz="2200" dirty="0">
                          <a:solidFill>
                            <a:srgbClr val="1F1F1F"/>
                          </a:solidFill>
                          <a:latin typeface="Tahoma"/>
                          <a:ea typeface="Tahoma"/>
                          <a:cs typeface="Tahoma"/>
                          <a:sym typeface="Tahoma"/>
                        </a:rPr>
                        <a:t>4. Чувство облагораживает мысль, но подлинно человеческое чувство не может существовать без мысли.</a:t>
                      </a:r>
                      <a:endParaRPr sz="2200" dirty="0"/>
                    </a:p>
                    <a:p>
                      <a:pPr marL="0" marR="0" lvl="0" indent="0" algn="l" rtl="0">
                        <a:spcBef>
                          <a:spcPts val="0"/>
                        </a:spcBef>
                        <a:spcAft>
                          <a:spcPts val="0"/>
                        </a:spcAft>
                        <a:buNone/>
                      </a:pPr>
                      <a:r>
                        <a:rPr lang="ru-RU" sz="2200" dirty="0">
                          <a:solidFill>
                            <a:srgbClr val="1F1F1F"/>
                          </a:solidFill>
                          <a:latin typeface="Tahoma"/>
                          <a:ea typeface="Tahoma"/>
                          <a:cs typeface="Tahoma"/>
                          <a:sym typeface="Tahoma"/>
                        </a:rPr>
                        <a:t>5. Ещё раз советую тебе: никогда не пренебрегай самым простым, самым «чёрным», «грязным» трудом – с него начинается творчество.</a:t>
                      </a:r>
                      <a:endParaRPr sz="2200" dirty="0"/>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 name="Google Shape;510;p9"/>
          <p:cNvGraphicFramePr/>
          <p:nvPr>
            <p:extLst>
              <p:ext uri="{D42A27DB-BD31-4B8C-83A1-F6EECF244321}">
                <p14:modId xmlns:p14="http://schemas.microsoft.com/office/powerpoint/2010/main" val="3982230578"/>
              </p:ext>
            </p:extLst>
          </p:nvPr>
        </p:nvGraphicFramePr>
        <p:xfrm>
          <a:off x="2075871" y="5334213"/>
          <a:ext cx="7094400" cy="797670"/>
        </p:xfrm>
        <a:graphic>
          <a:graphicData uri="http://schemas.openxmlformats.org/drawingml/2006/table">
            <a:tbl>
              <a:tblPr firstRow="1" bandRow="1">
                <a:tableStyleId>{9AF33E9A-C311-4052-941B-D1407C52F959}</a:tableStyleId>
              </a:tblPr>
              <a:tblGrid>
                <a:gridCol w="2038650">
                  <a:extLst>
                    <a:ext uri="{9D8B030D-6E8A-4147-A177-3AD203B41FA5}">
                      <a16:colId xmlns:a16="http://schemas.microsoft.com/office/drawing/2014/main" val="20000"/>
                    </a:ext>
                  </a:extLst>
                </a:gridCol>
                <a:gridCol w="2742450">
                  <a:extLst>
                    <a:ext uri="{9D8B030D-6E8A-4147-A177-3AD203B41FA5}">
                      <a16:colId xmlns:a16="http://schemas.microsoft.com/office/drawing/2014/main" val="20001"/>
                    </a:ext>
                  </a:extLst>
                </a:gridCol>
                <a:gridCol w="2313300">
                  <a:extLst>
                    <a:ext uri="{9D8B030D-6E8A-4147-A177-3AD203B41FA5}">
                      <a16:colId xmlns:a16="http://schemas.microsoft.com/office/drawing/2014/main" val="20002"/>
                    </a:ext>
                  </a:extLst>
                </a:gridCol>
              </a:tblGrid>
              <a:tr h="325150">
                <a:tc>
                  <a:txBody>
                    <a:bodyPr/>
                    <a:lstStyle/>
                    <a:p>
                      <a:pPr marL="0" marR="0" lvl="0" indent="0" algn="ctr" rtl="0">
                        <a:spcBef>
                          <a:spcPts val="0"/>
                        </a:spcBef>
                        <a:spcAft>
                          <a:spcPts val="0"/>
                        </a:spcAft>
                        <a:buNone/>
                      </a:pPr>
                      <a:r>
                        <a:rPr lang="ru-RU" sz="1800" dirty="0">
                          <a:sym typeface="Tahoma"/>
                        </a:rPr>
                        <a:t>ССП</a:t>
                      </a:r>
                      <a:endParaRPr dirty="0"/>
                    </a:p>
                  </a:txBody>
                  <a:tcPr marL="91450" marR="91450" marT="45725" marB="45725" anchor="ctr"/>
                </a:tc>
                <a:tc>
                  <a:txBody>
                    <a:bodyPr/>
                    <a:lstStyle/>
                    <a:p>
                      <a:pPr marL="0" marR="0" lvl="0" indent="0" algn="ctr" rtl="0">
                        <a:spcBef>
                          <a:spcPts val="0"/>
                        </a:spcBef>
                        <a:spcAft>
                          <a:spcPts val="0"/>
                        </a:spcAft>
                        <a:buNone/>
                      </a:pPr>
                      <a:r>
                        <a:rPr lang="ru-RU" sz="1800">
                          <a:sym typeface="Tahoma"/>
                        </a:rPr>
                        <a:t>СПП</a:t>
                      </a:r>
                      <a:endParaRPr/>
                    </a:p>
                  </a:txBody>
                  <a:tcPr marL="91450" marR="91450" marT="45725" marB="45725" anchor="ctr"/>
                </a:tc>
                <a:tc>
                  <a:txBody>
                    <a:bodyPr/>
                    <a:lstStyle/>
                    <a:p>
                      <a:pPr marL="0" marR="0" lvl="0" indent="0" algn="ctr" rtl="0">
                        <a:spcBef>
                          <a:spcPts val="0"/>
                        </a:spcBef>
                        <a:spcAft>
                          <a:spcPts val="0"/>
                        </a:spcAft>
                        <a:buNone/>
                      </a:pPr>
                      <a:r>
                        <a:rPr lang="ru-RU" sz="1800">
                          <a:sym typeface="Tahoma"/>
                        </a:rPr>
                        <a:t>БСП</a:t>
                      </a:r>
                      <a:endParaRPr/>
                    </a:p>
                  </a:txBody>
                  <a:tcPr marL="91450" marR="91450" marT="45725" marB="45725" anchor="ctr"/>
                </a:tc>
                <a:extLst>
                  <a:ext uri="{0D108BD9-81ED-4DB2-BD59-A6C34878D82A}">
                    <a16:rowId xmlns:a16="http://schemas.microsoft.com/office/drawing/2014/main" val="10000"/>
                  </a:ext>
                </a:extLst>
              </a:tr>
              <a:tr h="431900">
                <a:tc>
                  <a:txBody>
                    <a:bodyPr/>
                    <a:lstStyle/>
                    <a:p>
                      <a:pPr marL="0" marR="0" lvl="0" indent="0" algn="ctr" rtl="0">
                        <a:spcBef>
                          <a:spcPts val="0"/>
                        </a:spcBef>
                        <a:spcAft>
                          <a:spcPts val="0"/>
                        </a:spcAft>
                        <a:buNone/>
                      </a:pPr>
                      <a:endParaRPr sz="1800">
                        <a:latin typeface="Tahoma"/>
                        <a:ea typeface="Tahoma"/>
                        <a:cs typeface="Tahoma"/>
                        <a:sym typeface="Tahoma"/>
                      </a:endParaRPr>
                    </a:p>
                  </a:txBody>
                  <a:tcPr marL="91450" marR="91450" marT="45725" marB="45725" anchor="ctr"/>
                </a:tc>
                <a:tc>
                  <a:txBody>
                    <a:bodyPr/>
                    <a:lstStyle/>
                    <a:p>
                      <a:pPr marL="0" marR="0" lvl="0" indent="0" algn="ctr" rtl="0">
                        <a:spcBef>
                          <a:spcPts val="0"/>
                        </a:spcBef>
                        <a:spcAft>
                          <a:spcPts val="0"/>
                        </a:spcAft>
                        <a:buNone/>
                      </a:pPr>
                      <a:endParaRPr sz="1800" dirty="0">
                        <a:solidFill>
                          <a:schemeClr val="dk1"/>
                        </a:solidFill>
                        <a:latin typeface="Tahoma"/>
                        <a:ea typeface="Tahoma"/>
                        <a:cs typeface="Tahoma"/>
                        <a:sym typeface="Tahoma"/>
                      </a:endParaRPr>
                    </a:p>
                  </a:txBody>
                  <a:tcPr marL="91450" marR="91450" marT="45725" marB="45725" anchor="ctr"/>
                </a:tc>
                <a:tc>
                  <a:txBody>
                    <a:bodyPr/>
                    <a:lstStyle/>
                    <a:p>
                      <a:pPr marL="0" marR="0" lvl="0" indent="0" algn="ctr" rtl="0">
                        <a:spcBef>
                          <a:spcPts val="0"/>
                        </a:spcBef>
                        <a:spcAft>
                          <a:spcPts val="0"/>
                        </a:spcAft>
                        <a:buNone/>
                      </a:pPr>
                      <a:endParaRPr sz="1800" dirty="0">
                        <a:latin typeface="Tahoma"/>
                        <a:ea typeface="Tahoma"/>
                        <a:cs typeface="Tahoma"/>
                        <a:sym typeface="Tahoma"/>
                      </a:endParaRPr>
                    </a:p>
                  </a:txBody>
                  <a:tcPr marL="91450" marR="91450" marT="45725" marB="4572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4903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lors 185">
      <a:dk1>
        <a:srgbClr val="3F3F3F"/>
      </a:dk1>
      <a:lt1>
        <a:srgbClr val="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1268</Words>
  <Application>Microsoft Office PowerPoint</Application>
  <PresentationFormat>Широкоэкранный</PresentationFormat>
  <Paragraphs>177</Paragraphs>
  <Slides>24</Slides>
  <Notes>24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Open Sans</vt:lpstr>
      <vt:lpstr>Century Gothic</vt:lpstr>
      <vt:lpstr>Source Sans Pro</vt:lpstr>
      <vt:lpstr>Roboto Condensed</vt:lpstr>
      <vt:lpstr>Arial</vt:lpstr>
      <vt:lpstr>Comfortaa</vt:lpstr>
      <vt:lpstr>Tahoma</vt:lpstr>
      <vt:lpstr>Times New Roman</vt:lpstr>
      <vt:lpstr>Calibri</vt:lpstr>
      <vt:lpstr>Office Theme</vt:lpstr>
      <vt:lpstr>Презентация PowerPoint</vt:lpstr>
      <vt:lpstr>Сегодня на уроке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Musedsmh</dc:creator>
  <cp:lastModifiedBy>Данагул</cp:lastModifiedBy>
  <cp:revision>8</cp:revision>
  <dcterms:created xsi:type="dcterms:W3CDTF">2017-01-10T11:09:36Z</dcterms:created>
  <dcterms:modified xsi:type="dcterms:W3CDTF">2024-12-13T13:40:04Z</dcterms:modified>
</cp:coreProperties>
</file>