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3.jpeg" ContentType="image/jpeg"/>
  <Override PartName="/ppt/media/image8.jpeg" ContentType="image/jpe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3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851BE3-2B85-4972-859A-D596411DE4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FDAFEEC-D9EF-40B7-A170-A6F620039F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B9F77D3-8755-472E-9CC1-64F8EC923D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231840" y="244440"/>
            <a:ext cx="11723760" cy="6377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142640" y="609480"/>
            <a:ext cx="9875880" cy="135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en-US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4572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73008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100476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27944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279440" indent="-18252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279440" indent="-18252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1142640" y="6224760"/>
            <a:ext cx="2328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200" strike="noStrike" u="none">
                <a:solidFill>
                  <a:srgbClr val="a6b727"/>
                </a:solidFill>
                <a:uFillTx/>
                <a:latin typeface="Corbel"/>
              </a:defRPr>
            </a:lvl1pPr>
          </a:lstStyle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200" strike="noStrike" u="none">
                <a:solidFill>
                  <a:srgbClr val="a6b727"/>
                </a:solidFill>
                <a:uFillTx/>
                <a:latin typeface="Corbe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949560" y="6224760"/>
            <a:ext cx="4716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9329760" y="6224760"/>
            <a:ext cx="1706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200" strike="noStrike" u="none">
                <a:solidFill>
                  <a:srgbClr val="a6b727"/>
                </a:solidFill>
                <a:uFillTx/>
                <a:latin typeface="Corbel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A91383A6-9694-476C-8E26-453BDDF336F4}" type="slidenum">
              <a:rPr b="0" lang="ru-RU" sz="1200" strike="noStrike" u="none">
                <a:solidFill>
                  <a:srgbClr val="a6b727"/>
                </a:solidFill>
                <a:uFillTx/>
                <a:latin typeface="Corbe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231840" y="244440"/>
            <a:ext cx="11723760" cy="6377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31840" y="244440"/>
            <a:ext cx="11723760" cy="6377040"/>
          </a:xfrm>
          <a:prstGeom prst="rect">
            <a:avLst/>
          </a:prstGeom>
          <a:solidFill>
            <a:srgbClr val="a6b727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8" name="Straight Connector 8"/>
          <p:cNvSpPr/>
          <p:nvPr/>
        </p:nvSpPr>
        <p:spPr>
          <a:xfrm>
            <a:off x="1978200" y="3733920"/>
            <a:ext cx="8229600" cy="0"/>
          </a:xfrm>
          <a:prstGeom prst="line">
            <a:avLst/>
          </a:prstGeom>
          <a:ln w="10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2640" y="609480"/>
            <a:ext cx="9875880" cy="135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en-US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4572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73008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100476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27944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279440" indent="-18252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279440" indent="-18252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4"/>
          </p:nvPr>
        </p:nvSpPr>
        <p:spPr>
          <a:xfrm>
            <a:off x="1142640" y="6224760"/>
            <a:ext cx="2328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200" strike="noStrike" u="none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Corbe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5"/>
          </p:nvPr>
        </p:nvSpPr>
        <p:spPr>
          <a:xfrm>
            <a:off x="3949560" y="6224760"/>
            <a:ext cx="4716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6"/>
          </p:nvPr>
        </p:nvSpPr>
        <p:spPr>
          <a:xfrm>
            <a:off x="9329760" y="6224760"/>
            <a:ext cx="1706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200" strike="noStrike" u="none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065614D4-DC6B-4637-A3C9-20D7CA18FEC1}" type="slidenum">
              <a:rPr b="0" lang="ru-RU" sz="1200" strike="noStrike" u="none">
                <a:solidFill>
                  <a:srgbClr val="ffffff"/>
                </a:solidFill>
                <a:uFillTx/>
                <a:latin typeface="Corbe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231840" y="244440"/>
            <a:ext cx="11723760" cy="6377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15" name="Straight Connector 7"/>
          <p:cNvSpPr/>
          <p:nvPr/>
        </p:nvSpPr>
        <p:spPr>
          <a:xfrm>
            <a:off x="1981080" y="4021200"/>
            <a:ext cx="8229600" cy="0"/>
          </a:xfrm>
          <a:prstGeom prst="line">
            <a:avLst/>
          </a:prstGeom>
          <a:ln w="10080">
            <a:solidFill>
              <a:srgbClr val="a6b7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42640" y="609480"/>
            <a:ext cx="9875880" cy="135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en-US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4572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73008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100476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27944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279440" indent="-18252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279440" indent="-18252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7"/>
          </p:nvPr>
        </p:nvSpPr>
        <p:spPr>
          <a:xfrm>
            <a:off x="1142640" y="6224760"/>
            <a:ext cx="2328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200" strike="noStrike" u="none">
                <a:solidFill>
                  <a:srgbClr val="a6b727"/>
                </a:solidFill>
                <a:uFillTx/>
                <a:latin typeface="Corbel"/>
              </a:defRPr>
            </a:lvl1pPr>
          </a:lstStyle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200" strike="noStrike" u="none">
                <a:solidFill>
                  <a:srgbClr val="a6b727"/>
                </a:solidFill>
                <a:uFillTx/>
                <a:latin typeface="Corbe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8"/>
          </p:nvPr>
        </p:nvSpPr>
        <p:spPr>
          <a:xfrm>
            <a:off x="3949560" y="6224760"/>
            <a:ext cx="4716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9"/>
          </p:nvPr>
        </p:nvSpPr>
        <p:spPr>
          <a:xfrm>
            <a:off x="9329760" y="6224760"/>
            <a:ext cx="1706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200" strike="noStrike" u="none">
                <a:solidFill>
                  <a:srgbClr val="a6b727"/>
                </a:solidFill>
                <a:uFillTx/>
                <a:latin typeface="Corbel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E8DD7C2A-09F4-4413-99D8-B721769B6FEB}" type="slidenum">
              <a:rPr b="0" lang="ru-RU" sz="1200" strike="noStrike" u="none">
                <a:solidFill>
                  <a:srgbClr val="a6b727"/>
                </a:solidFill>
                <a:uFillTx/>
                <a:latin typeface="Corbe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/>
          <p:nvPr/>
        </p:nvSpPr>
        <p:spPr>
          <a:xfrm>
            <a:off x="231840" y="244440"/>
            <a:ext cx="11723760" cy="6377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2640" y="609480"/>
            <a:ext cx="9875880" cy="135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en-US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4572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73008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100476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27944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279440" indent="-18252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279440" indent="-18252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0"/>
          </p:nvPr>
        </p:nvSpPr>
        <p:spPr>
          <a:xfrm>
            <a:off x="1142640" y="6224760"/>
            <a:ext cx="2328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200" strike="noStrike" u="none">
                <a:solidFill>
                  <a:srgbClr val="a6b727"/>
                </a:solidFill>
                <a:uFillTx/>
                <a:latin typeface="Corbel"/>
              </a:defRPr>
            </a:lvl1pPr>
          </a:lstStyle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200" strike="noStrike" u="none">
                <a:solidFill>
                  <a:srgbClr val="a6b727"/>
                </a:solidFill>
                <a:uFillTx/>
                <a:latin typeface="Corbe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1"/>
          </p:nvPr>
        </p:nvSpPr>
        <p:spPr>
          <a:xfrm>
            <a:off x="3949560" y="6224760"/>
            <a:ext cx="4716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2"/>
          </p:nvPr>
        </p:nvSpPr>
        <p:spPr>
          <a:xfrm>
            <a:off x="531360" y="498312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200" strike="noStrike" u="none">
                <a:solidFill>
                  <a:srgbClr val="a6b727"/>
                </a:solidFill>
                <a:uFillTx/>
                <a:latin typeface="Corbel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B4E87ED2-4663-48D4-A541-ADADA61545F6}" type="slidenum">
              <a:rPr b="0" lang="ru-RU" sz="1200" strike="noStrike" u="none">
                <a:solidFill>
                  <a:srgbClr val="a6b727"/>
                </a:solidFill>
                <a:uFillTx/>
                <a:latin typeface="Corbe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/>
          <p:nvPr/>
        </p:nvSpPr>
        <p:spPr>
          <a:xfrm>
            <a:off x="701640" y="615960"/>
            <a:ext cx="10831680" cy="571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Русский язык и литература</a:t>
            </a:r>
            <a:endParaRPr b="0" lang="en-US" sz="32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4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9 класс</a:t>
            </a:r>
            <a:br>
              <a:rPr sz="2500"/>
            </a:b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Раздел: </a:t>
            </a:r>
            <a:r>
              <a:rPr b="1" lang="ru-RU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«ОТЦЫ И  ДЕТИ: ДИАЛОГ  И  КОНФЛИКТ  ПОКОЛЕНИЙ»</a:t>
            </a:r>
            <a:endParaRPr b="0" lang="en-US" sz="1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4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5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4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5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4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5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r">
              <a:lnSpc>
                <a:spcPct val="14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Урок №57</a:t>
            </a:r>
            <a:br>
              <a:rPr sz="2500"/>
            </a:br>
            <a:br>
              <a:rPr sz="3300"/>
            </a:br>
            <a:endParaRPr b="0" lang="en-US" sz="25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D:\Users\Ruslan\Desktop\телеграмма\article216642 (1).jpg"/>
          <p:cNvPicPr/>
          <p:nvPr/>
        </p:nvPicPr>
        <p:blipFill>
          <a:blip r:embed="rId1"/>
          <a:stretch/>
        </p:blipFill>
        <p:spPr>
          <a:xfrm>
            <a:off x="476280" y="436680"/>
            <a:ext cx="5807160" cy="5984640"/>
          </a:xfrm>
          <a:prstGeom prst="rect">
            <a:avLst/>
          </a:prstGeom>
          <a:ln w="0">
            <a:noFill/>
          </a:ln>
        </p:spPr>
      </p:pic>
      <p:sp>
        <p:nvSpPr>
          <p:cNvPr id="44" name="Прямоугольник 2"/>
          <p:cNvSpPr/>
          <p:nvPr/>
        </p:nvSpPr>
        <p:spPr>
          <a:xfrm>
            <a:off x="6435720" y="1444680"/>
            <a:ext cx="5342040" cy="393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800" strike="noStrike" u="none">
                <a:solidFill>
                  <a:srgbClr val="535c13"/>
                </a:solidFill>
                <a:uFillTx/>
                <a:latin typeface="Times New Roman"/>
                <a:ea typeface="Times New Roman"/>
              </a:rPr>
              <a:t>Озябший клён </a:t>
            </a: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– «Ему некуда уйти от этой бесприютной, ветреной ночи»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Катерину Петровну тоже никто не ждёт, ей тоже некуда идти, она просто доживает. Клён – это её память, видя его, она вспоминает себя.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 descr=""/>
          <p:cNvPicPr/>
          <p:nvPr/>
        </p:nvPicPr>
        <p:blipFill>
          <a:blip r:embed="rId1"/>
          <a:stretch/>
        </p:blipFill>
        <p:spPr>
          <a:xfrm>
            <a:off x="1339920" y="666720"/>
            <a:ext cx="3860640" cy="289548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5" descr=""/>
          <p:cNvPicPr/>
          <p:nvPr/>
        </p:nvPicPr>
        <p:blipFill>
          <a:blip r:embed="rId2"/>
          <a:stretch/>
        </p:blipFill>
        <p:spPr>
          <a:xfrm>
            <a:off x="5726160" y="666720"/>
            <a:ext cx="5149800" cy="2895480"/>
          </a:xfrm>
          <a:prstGeom prst="rect">
            <a:avLst/>
          </a:prstGeom>
          <a:ln w="0">
            <a:noFill/>
          </a:ln>
        </p:spPr>
      </p:pic>
      <p:sp>
        <p:nvSpPr>
          <p:cNvPr id="47" name="TextBox 5"/>
          <p:cNvSpPr/>
          <p:nvPr/>
        </p:nvSpPr>
        <p:spPr>
          <a:xfrm>
            <a:off x="3048120" y="3722760"/>
            <a:ext cx="6095880" cy="253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Ненаглядная моя... Зиму эту я не переживу. </a:t>
            </a:r>
            <a:endParaRPr b="0" lang="en-US" sz="20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Приезжай хоть на день. Дай поглядеть на тебя, </a:t>
            </a:r>
            <a:endParaRPr b="0" lang="en-US" sz="20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подержать твои руки. Стара я стала и слаба до того, </a:t>
            </a:r>
            <a:endParaRPr b="0" lang="en-US" sz="20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что тяжело мне не то что ходить, а даже сидеть и</a:t>
            </a:r>
            <a:endParaRPr b="0" lang="en-US" sz="20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лежать, – смерть забыла ко мне дорогу. Сад сохнет – совсем уж не тот, – да я его и не вижу. Нынче</a:t>
            </a:r>
            <a:endParaRPr b="0" lang="en-US" sz="20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осень плохая. Так тяжело; вся жизнь, кажется, не</a:t>
            </a:r>
            <a:endParaRPr b="0" lang="en-US" sz="20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была такая длинная, как одна эта осень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».</a:t>
            </a:r>
            <a:endParaRPr b="0" lang="en-US" sz="20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1"/>
          <p:cNvSpPr/>
          <p:nvPr/>
        </p:nvSpPr>
        <p:spPr>
          <a:xfrm>
            <a:off x="830160" y="1157400"/>
            <a:ext cx="10915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Составьте вопросы по стратегии «Пять «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Why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?», анализируя образ Насти. </a:t>
            </a: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49" name="TextBox 4"/>
          <p:cNvSpPr/>
          <p:nvPr/>
        </p:nvSpPr>
        <p:spPr>
          <a:xfrm>
            <a:off x="830160" y="531720"/>
            <a:ext cx="10531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Задание</a:t>
            </a:r>
            <a:r>
              <a:rPr b="1" i="1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1"/>
          <p:cNvSpPr/>
          <p:nvPr/>
        </p:nvSpPr>
        <p:spPr>
          <a:xfrm>
            <a:off x="1025640" y="1104840"/>
            <a:ext cx="10140840" cy="46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Возможно, ваши вопросы совпали с моими</a:t>
            </a:r>
            <a:r>
              <a:rPr b="0" lang="en-US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: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SzPct val="80000"/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Почему Настя помогает скульптору Тимофееву? </a:t>
            </a: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SzPct val="80000"/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SzPct val="80000"/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Почему оправдывает занятость дочери?</a:t>
            </a: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SzPct val="80000"/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SzPct val="80000"/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Почему Настя прочитала полученное от матери письмо и спрятала в сумочку?</a:t>
            </a: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SzPct val="80000"/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SzPct val="80000"/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Почему Настя не могла навещать мать?</a:t>
            </a: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SzPct val="80000"/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SzPct val="80000"/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Почему дважды в рассказе появляется скульптура Гоголя?</a:t>
            </a: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1"/>
          <p:cNvSpPr/>
          <p:nvPr/>
        </p:nvSpPr>
        <p:spPr>
          <a:xfrm>
            <a:off x="941400" y="1189080"/>
            <a:ext cx="10309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4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Заполните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«Дискуссионную карту»</a:t>
            </a: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graphicFrame>
        <p:nvGraphicFramePr>
          <p:cNvPr id="52" name=""/>
          <p:cNvGraphicFramePr/>
          <p:nvPr/>
        </p:nvGraphicFramePr>
        <p:xfrm>
          <a:off x="941400" y="1784520"/>
          <a:ext cx="10309320" cy="4252680"/>
        </p:xfrm>
        <a:graphic>
          <a:graphicData uri="http://schemas.openxmlformats.org/drawingml/2006/table">
            <a:tbl>
              <a:tblPr/>
              <a:tblGrid>
                <a:gridCol w="3435480"/>
                <a:gridCol w="3441600"/>
                <a:gridCol w="3432240"/>
              </a:tblGrid>
              <a:tr h="45216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40652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Убедительны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t" marL="68760" marR="6876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91d"/>
                    </a:solidFill>
                  </a:tcPr>
                </a:tc>
                <a:tc rowSpan="2">
                  <a:txBody>
                    <a:bodyPr lIns="68760" rIns="687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40652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Считаете ли вы убедительными причины, по которым Настя не могла навестить мать?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ctr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91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40652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Неубедительны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91d"/>
                    </a:solidFill>
                  </a:tcPr>
                </a:tc>
              </a:tr>
              <a:tr h="38005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40652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1.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40652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2.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t" marL="68760" marR="6876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71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40652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1.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40652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2.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71"/>
                    </a:solidFill>
                  </a:tcPr>
                </a:tc>
              </a:tr>
            </a:tbl>
          </a:graphicData>
        </a:graphic>
      </p:graphicFrame>
      <p:sp>
        <p:nvSpPr>
          <p:cNvPr id="53" name="TextBox 3"/>
          <p:cNvSpPr/>
          <p:nvPr/>
        </p:nvSpPr>
        <p:spPr>
          <a:xfrm>
            <a:off x="655560" y="531720"/>
            <a:ext cx="10706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Задание</a:t>
            </a:r>
            <a:r>
              <a:rPr b="1" i="1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1"/>
          <p:cNvSpPr/>
          <p:nvPr/>
        </p:nvSpPr>
        <p:spPr>
          <a:xfrm>
            <a:off x="878040" y="733320"/>
            <a:ext cx="10436040" cy="16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2800" strike="noStrike" u="none">
                <a:solidFill>
                  <a:srgbClr val="316886"/>
                </a:solidFill>
                <a:uFillTx/>
                <a:latin typeface="Times New Roman"/>
                <a:ea typeface="Calibri"/>
              </a:rPr>
              <a:t>Самостоятельная работа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400" strike="noStrike" u="none">
                <a:solidFill>
                  <a:srgbClr val="316886"/>
                </a:solidFill>
                <a:uFillTx/>
                <a:latin typeface="Times New Roman"/>
                <a:ea typeface="Calibri"/>
              </a:rPr>
              <a:t>Напишите эссе</a:t>
            </a:r>
            <a:r>
              <a:rPr b="1" lang="en-US" sz="2400" strike="noStrike" u="none">
                <a:solidFill>
                  <a:srgbClr val="316886"/>
                </a:solidFill>
                <a:uFillTx/>
                <a:latin typeface="Times New Roman"/>
                <a:ea typeface="Calibri"/>
              </a:rPr>
              <a:t>: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 «Прошла ли Настя испытание на человечность, милосердие?»</a:t>
            </a: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1"/>
          <p:cNvSpPr/>
          <p:nvPr/>
        </p:nvSpPr>
        <p:spPr>
          <a:xfrm>
            <a:off x="768240" y="1874880"/>
            <a:ext cx="10653840" cy="30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Не забывай о том, что мать вспоила нас,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Отец же воспитал родное чадо,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Поэтому страшись в беспечности своей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В их старые сердца пролить хоть каплю яда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К тому же – минёт час: ты старцем будешь сам,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Смотри же, не нарушай священного уклада.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(Из книги “В мире мудрых мыслей Н.  Хиероу)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142800"/>
            <a:ext cx="10515600" cy="1050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6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СПАСИБО ЗА ВНИМАНИЕ!</a:t>
            </a:r>
            <a:endParaRPr b="0" lang="en-US" sz="65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/>
          <p:nvPr/>
        </p:nvSpPr>
        <p:spPr>
          <a:xfrm>
            <a:off x="1154160" y="1122480"/>
            <a:ext cx="9883800" cy="8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Тема урока:</a:t>
            </a:r>
            <a:r>
              <a:rPr b="1" lang="kk-KZ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 Нет никого ближе и роднее матери»</a:t>
            </a:r>
            <a:br>
              <a:rPr sz="2400"/>
            </a:b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(по рассказу К. Г. Паустовского «Телеграмма»)</a:t>
            </a: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pic>
        <p:nvPicPr>
          <p:cNvPr id="29" name="Picture 2" descr="https://avatars.mds.yandex.net/get-turbo/986155/rth89824a3f839fe169fdd3a63d617f6775/max_g480_c12_r4x3_pd10"/>
          <p:cNvPicPr/>
          <p:nvPr/>
        </p:nvPicPr>
        <p:blipFill>
          <a:blip r:embed="rId1"/>
          <a:stretch/>
        </p:blipFill>
        <p:spPr>
          <a:xfrm>
            <a:off x="3902040" y="2567160"/>
            <a:ext cx="4388040" cy="316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39400" y="1112760"/>
            <a:ext cx="9875880" cy="827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Ты сможешь:</a:t>
            </a:r>
            <a:endParaRPr b="0" lang="en-US" sz="28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31" name=""/>
          <p:cNvSpPr txBox="1"/>
          <p:nvPr/>
        </p:nvSpPr>
        <p:spPr>
          <a:xfrm>
            <a:off x="1143000" y="2057400"/>
            <a:ext cx="9872640" cy="4038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анализировать эпизоды произведения; 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определять авторскую позицию; 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выделять наиболее важные качества героев;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высказывать свое мнение к прочитанному; 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написать эссе по предложенной проблеме.</a:t>
            </a: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Users\Ruslan\Desktop\телеграмма\img0.jpg"/>
          <p:cNvPicPr/>
          <p:nvPr/>
        </p:nvPicPr>
        <p:blipFill>
          <a:blip r:embed="rId1"/>
          <a:stretch/>
        </p:blipFill>
        <p:spPr>
          <a:xfrm>
            <a:off x="2089080" y="689040"/>
            <a:ext cx="8013600" cy="547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"/>
          <p:cNvSpPr/>
          <p:nvPr/>
        </p:nvSpPr>
        <p:spPr>
          <a:xfrm>
            <a:off x="1168560" y="2672280"/>
            <a:ext cx="9855000" cy="277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33606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44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33606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33606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Есть на свете удивительное существо, перед которым мы в вечном долгу.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33606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М. Горький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33606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pic>
        <p:nvPicPr>
          <p:cNvPr id="34" name="Picture 2" descr="D:\Users\Ruslan\Desktop\телеграмма\babushka-narisovannaya-karandashom_38.jpg"/>
          <p:cNvPicPr/>
          <p:nvPr/>
        </p:nvPicPr>
        <p:blipFill>
          <a:blip r:embed="rId1"/>
          <a:stretch/>
        </p:blipFill>
        <p:spPr>
          <a:xfrm>
            <a:off x="3755880" y="609480"/>
            <a:ext cx="4680000" cy="295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"/>
          <p:cNvGraphicFramePr/>
          <p:nvPr/>
        </p:nvGraphicFramePr>
        <p:xfrm>
          <a:off x="663480" y="1609560"/>
          <a:ext cx="10864800" cy="4678560"/>
        </p:xfrm>
        <a:graphic>
          <a:graphicData uri="http://schemas.openxmlformats.org/drawingml/2006/table">
            <a:tbl>
              <a:tblPr/>
              <a:tblGrid>
                <a:gridCol w="3476880"/>
                <a:gridCol w="3911400"/>
                <a:gridCol w="3476520"/>
              </a:tblGrid>
              <a:tr h="155916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trike="noStrike" u="none">
                          <a:solidFill>
                            <a:srgbClr val="ffffff"/>
                          </a:solidFill>
                          <a:uFillTx/>
                          <a:latin typeface="Corbel"/>
                        </a:rPr>
                        <a:t> 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ctr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trike="noStrike" u="none">
                          <a:solidFill>
                            <a:srgbClr val="ffffff"/>
                          </a:solidFill>
                          <a:uFillTx/>
                          <a:latin typeface="Corbel"/>
                        </a:rPr>
                        <a:t> 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ctr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trike="noStrike" u="none">
                          <a:solidFill>
                            <a:srgbClr val="ffffff"/>
                          </a:solidFill>
                          <a:uFillTx/>
                          <a:latin typeface="Corbel"/>
                        </a:rPr>
                        <a:t> 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ctr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</a:tr>
              <a:tr h="156060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trike="noStrike" u="none">
                          <a:solidFill>
                            <a:srgbClr val="ffffff"/>
                          </a:solidFill>
                          <a:uFillTx/>
                          <a:latin typeface="Corbel"/>
                        </a:rPr>
                        <a:t> 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ctr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uFillTx/>
                          <a:latin typeface="Corbel"/>
                        </a:rPr>
                        <a:t> </a:t>
                      </a:r>
                      <a:r>
                        <a:rPr b="0" lang="ru-RU" sz="3200" strike="noStrike" u="none">
                          <a:solidFill>
                            <a:srgbClr val="f0f5d0"/>
                          </a:solidFill>
                          <a:uFillTx/>
                          <a:latin typeface="Times New Roman"/>
                          <a:ea typeface="Times New Roman"/>
                        </a:rPr>
                        <a:t>Катерина Петровна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ctr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7d891d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uFillTx/>
                          <a:latin typeface="Corbel"/>
                        </a:rPr>
                        <a:t> 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ctr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</a:tr>
              <a:tr h="155880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trike="noStrike" u="none">
                          <a:solidFill>
                            <a:srgbClr val="ffffff"/>
                          </a:solidFill>
                          <a:uFillTx/>
                          <a:latin typeface="Corbel"/>
                        </a:rPr>
                        <a:t> 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ctr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uFillTx/>
                          <a:latin typeface="Corbel"/>
                        </a:rPr>
                        <a:t> 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ctr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uFillTx/>
                          <a:latin typeface="Corbel"/>
                        </a:rPr>
                        <a:t> 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ctr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</a:tr>
            </a:tbl>
          </a:graphicData>
        </a:graphic>
      </p:graphicFrame>
      <p:sp>
        <p:nvSpPr>
          <p:cNvPr id="36" name="TextBox 1"/>
          <p:cNvSpPr/>
          <p:nvPr/>
        </p:nvSpPr>
        <p:spPr>
          <a:xfrm>
            <a:off x="663480" y="776160"/>
            <a:ext cx="1086480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Приём «Цветок лотоса»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"/>
          <p:cNvSpPr/>
          <p:nvPr/>
        </p:nvSpPr>
        <p:spPr>
          <a:xfrm>
            <a:off x="663480" y="776160"/>
            <a:ext cx="1086480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800" strike="noStrike" u="none">
                <a:solidFill>
                  <a:srgbClr val="316886"/>
                </a:solidFill>
                <a:uFillTx/>
                <a:latin typeface="Times New Roman"/>
                <a:ea typeface="Times New Roman"/>
              </a:rPr>
              <a:t>Приём «Цветок лотоса»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graphicFrame>
        <p:nvGraphicFramePr>
          <p:cNvPr id="38" name=""/>
          <p:cNvGraphicFramePr/>
          <p:nvPr/>
        </p:nvGraphicFramePr>
        <p:xfrm>
          <a:off x="663480" y="1550880"/>
          <a:ext cx="10864800" cy="4676760"/>
        </p:xfrm>
        <a:graphic>
          <a:graphicData uri="http://schemas.openxmlformats.org/drawingml/2006/table">
            <a:tbl>
              <a:tblPr/>
              <a:tblGrid>
                <a:gridCol w="3476880"/>
                <a:gridCol w="3911400"/>
                <a:gridCol w="3476520"/>
              </a:tblGrid>
              <a:tr h="15591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Живет в селе Заборье. Дом мемориальный, она последняя обитательница его.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Постоянно молча сидит на диване сгорбленная, маленькая, все перебирает какие-то бумажки в ридикюле, временами тихонько плачет.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Для нее ночи долгие, тяжелые, у неё бессонница.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</a:tr>
              <a:tr h="15588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1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«Ему некуда уйти от этой бесприютной, ветреной ночи»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  <a:tc>
                  <a:txBody>
                    <a:bodyPr lIns="68760" rIns="687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3200" strike="noStrike" u="none">
                          <a:solidFill>
                            <a:srgbClr val="f0f5d0"/>
                          </a:solidFill>
                          <a:uFillTx/>
                          <a:latin typeface="Times New Roman"/>
                          <a:ea typeface="Times New Roman"/>
                        </a:rPr>
                        <a:t>Катерина Петровна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ctr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7d891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1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Не знает, как дожить до утра.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</a:tr>
              <a:tr h="15588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1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«…Насте не до неё, старухи. У них, молодых, свои дела, свои непонятные интересы, своё счастье. Лучше не  мешать»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1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Пишет дочери письмо «Ненаглядная.»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«Доживала свой век в старом доме».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Corbe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3e171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2"/>
          <p:cNvSpPr/>
          <p:nvPr/>
        </p:nvSpPr>
        <p:spPr>
          <a:xfrm>
            <a:off x="7643880" y="1444680"/>
            <a:ext cx="3566880" cy="393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800" strike="noStrike" u="none">
                <a:solidFill>
                  <a:srgbClr val="535c13"/>
                </a:solidFill>
                <a:uFillTx/>
                <a:latin typeface="Times New Roman"/>
                <a:ea typeface="Times New Roman"/>
              </a:rPr>
              <a:t>«Позабытые звёзды пронзительно смотрели на землю» </a:t>
            </a: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– параллель: Катерину Петровну как бы тоже позабыли, и звёзды понимают это и поэтому смотрят пронзительно.</a:t>
            </a:r>
            <a:endParaRPr b="0" lang="en-US" sz="28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pic>
        <p:nvPicPr>
          <p:cNvPr id="40" name="Picture 2" descr=""/>
          <p:cNvPicPr/>
          <p:nvPr/>
        </p:nvPicPr>
        <p:blipFill>
          <a:blip r:embed="rId1"/>
          <a:stretch/>
        </p:blipFill>
        <p:spPr>
          <a:xfrm>
            <a:off x="981000" y="1633680"/>
            <a:ext cx="6156360" cy="359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1"/>
          <p:cNvSpPr/>
          <p:nvPr/>
        </p:nvSpPr>
        <p:spPr>
          <a:xfrm>
            <a:off x="733320" y="743040"/>
            <a:ext cx="107251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</a:t>
            </a:r>
            <a:r>
              <a:rPr b="0" lang="ru-RU" sz="2400" strike="noStrike" u="none">
                <a:solidFill>
                  <a:srgbClr val="535c13"/>
                </a:solidFill>
                <a:uFillTx/>
                <a:latin typeface="Times New Roman"/>
                <a:ea typeface="Times New Roman"/>
              </a:rPr>
              <a:t>Доцветал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и никак не мог </a:t>
            </a:r>
            <a:r>
              <a:rPr b="0" lang="ru-RU" sz="2400" strike="noStrike" u="none">
                <a:solidFill>
                  <a:srgbClr val="535c13"/>
                </a:solidFill>
                <a:uFillTx/>
                <a:latin typeface="Times New Roman"/>
                <a:ea typeface="Times New Roman"/>
              </a:rPr>
              <a:t>доцвесть</a:t>
            </a:r>
            <a:r>
              <a:rPr b="0" lang="ru-RU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535c13"/>
                </a:solidFill>
                <a:uFillTx/>
                <a:latin typeface="Times New Roman"/>
                <a:ea typeface="Times New Roman"/>
              </a:rPr>
              <a:t>и осыпаться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один только маленький подсолнечник у забора» - Катерина Петровна  </a:t>
            </a:r>
            <a:r>
              <a:rPr b="0" lang="ru-RU" sz="2400" strike="noStrike" u="none">
                <a:solidFill>
                  <a:srgbClr val="535c13"/>
                </a:solidFill>
                <a:uFillTx/>
                <a:latin typeface="Times New Roman"/>
                <a:ea typeface="Times New Roman"/>
              </a:rPr>
              <a:t>доживала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свой век в старом доме».</a:t>
            </a:r>
            <a:endParaRPr b="0" lang="en-US" sz="2400" strike="noStrike" u="none">
              <a:solidFill>
                <a:srgbClr val="000000"/>
              </a:solidFill>
              <a:uFillTx/>
              <a:latin typeface="Corbel"/>
            </a:endParaRPr>
          </a:p>
        </p:txBody>
      </p:sp>
      <p:pic>
        <p:nvPicPr>
          <p:cNvPr id="42" name="Picture 4" descr=""/>
          <p:cNvPicPr/>
          <p:nvPr/>
        </p:nvPicPr>
        <p:blipFill>
          <a:blip r:embed="rId1"/>
          <a:stretch/>
        </p:blipFill>
        <p:spPr>
          <a:xfrm>
            <a:off x="1593720" y="2070000"/>
            <a:ext cx="9004320" cy="430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2020-10-02T01:57:55Z</dcterms:created>
  <dc:creator>ww</dc:creator>
  <dc:description/>
  <dc:language>en-US</dc:language>
  <cp:lastModifiedBy>Данагул</cp:lastModifiedBy>
  <dcterms:modified xsi:type="dcterms:W3CDTF">2024-12-13T18:32:13Z</dcterms:modified>
  <cp:revision>123</cp:revision>
  <dc:subject/>
  <dc:title>Презентация PowerPoint</dc:title>
</cp:coreProperties>
</file>