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4"/>
  </p:notesMasterIdLst>
  <p:sldIdLst>
    <p:sldId id="264" r:id="rId2"/>
    <p:sldId id="265" r:id="rId3"/>
    <p:sldId id="259" r:id="rId4"/>
    <p:sldId id="260" r:id="rId5"/>
    <p:sldId id="256" r:id="rId6"/>
    <p:sldId id="257" r:id="rId7"/>
    <p:sldId id="266" r:id="rId8"/>
    <p:sldId id="267" r:id="rId9"/>
    <p:sldId id="268" r:id="rId10"/>
    <p:sldId id="261" r:id="rId11"/>
    <p:sldId id="262" r:id="rId12"/>
    <p:sldId id="263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FD383-339D-4DC9-BDC1-0F1910716F9D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49224-791E-4049-83E3-FB13CAFF42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70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49224-791E-4049-83E3-FB13CAFF426E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822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89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764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55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8746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608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245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938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8164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396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96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51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900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2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010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48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94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395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72458F0-692C-4C20-AAFE-E0E0B09E47F2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A364C26-565C-4CC6-B6C7-66260A3985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55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Урок русского языка и литературы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9 класс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0263" y="1825625"/>
            <a:ext cx="965835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Раздел: </a:t>
            </a:r>
            <a:r>
              <a:rPr lang="ru-RU" sz="3600" i="1" dirty="0">
                <a:solidFill>
                  <a:srgbClr val="002060"/>
                </a:solidFill>
              </a:rPr>
              <a:t>Мир един: </a:t>
            </a:r>
            <a:r>
              <a:rPr lang="ru-RU" sz="3600" i="1" dirty="0" smtClean="0">
                <a:solidFill>
                  <a:srgbClr val="002060"/>
                </a:solidFill>
              </a:rPr>
              <a:t>глобализация</a:t>
            </a:r>
          </a:p>
          <a:p>
            <a:pPr marL="0" indent="0">
              <a:buNone/>
            </a:pPr>
            <a:r>
              <a:rPr lang="ru-RU" sz="3600" dirty="0" smtClean="0"/>
              <a:t>Тема урока: </a:t>
            </a:r>
          </a:p>
          <a:p>
            <a:pPr marL="0" indent="0">
              <a:buNone/>
            </a:pPr>
            <a:r>
              <a:rPr lang="ru-RU" sz="3600" i="1" dirty="0" smtClean="0">
                <a:solidFill>
                  <a:srgbClr val="0070C0"/>
                </a:solidFill>
              </a:rPr>
              <a:t>«</a:t>
            </a:r>
            <a:r>
              <a:rPr lang="ru-RU" sz="3600" i="1" dirty="0">
                <a:solidFill>
                  <a:srgbClr val="0070C0"/>
                </a:solidFill>
              </a:rPr>
              <a:t>Прекрасная должность – быть на Земле человеком!» (урок2)</a:t>
            </a:r>
          </a:p>
        </p:txBody>
      </p:sp>
    </p:spTree>
    <p:extLst>
      <p:ext uri="{BB962C8B-B14F-4D97-AF65-F5344CB8AC3E}">
        <p14:creationId xmlns:p14="http://schemas.microsoft.com/office/powerpoint/2010/main" val="159383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700088"/>
          </a:xfrm>
        </p:spPr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rgbClr val="FF0000"/>
                </a:solidFill>
              </a:rPr>
              <a:t>Литературный диктант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8775" y="1446415"/>
            <a:ext cx="10415588" cy="4768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b="1" i="1" dirty="0" smtClean="0">
                <a:solidFill>
                  <a:srgbClr val="002060"/>
                </a:solidFill>
              </a:rPr>
              <a:t>1. В 11 –й сказке М. Горького рассказывается о  ...</a:t>
            </a:r>
          </a:p>
          <a:p>
            <a:pPr marL="0" indent="0">
              <a:buNone/>
            </a:pPr>
            <a:r>
              <a:rPr lang="kk-KZ" sz="3600" b="1" i="1" dirty="0" smtClean="0">
                <a:solidFill>
                  <a:srgbClr val="002060"/>
                </a:solidFill>
              </a:rPr>
              <a:t>2. Основную мысль произведения можно   сформулировать так...</a:t>
            </a:r>
          </a:p>
          <a:p>
            <a:pPr marL="0" indent="0">
              <a:buNone/>
            </a:pPr>
            <a:r>
              <a:rPr lang="kk-KZ" sz="3600" b="1" i="1" dirty="0" smtClean="0">
                <a:solidFill>
                  <a:srgbClr val="002060"/>
                </a:solidFill>
              </a:rPr>
              <a:t>3. </a:t>
            </a:r>
            <a:r>
              <a:rPr lang="kk-KZ" sz="3600" b="1" i="1" dirty="0">
                <a:solidFill>
                  <a:srgbClr val="002060"/>
                </a:solidFill>
              </a:rPr>
              <a:t>К</a:t>
            </a:r>
            <a:r>
              <a:rPr lang="kk-KZ" sz="3600" b="1" i="1" dirty="0" smtClean="0">
                <a:solidFill>
                  <a:srgbClr val="002060"/>
                </a:solidFill>
              </a:rPr>
              <a:t>лючевые слова сказки:  ...</a:t>
            </a:r>
          </a:p>
          <a:p>
            <a:pPr marL="0" indent="0">
              <a:buNone/>
            </a:pPr>
            <a:r>
              <a:rPr lang="kk-KZ" sz="3600" b="1" i="1" dirty="0" smtClean="0">
                <a:solidFill>
                  <a:srgbClr val="002060"/>
                </a:solidFill>
              </a:rPr>
              <a:t>4. Сказку   можно назвать так: ...</a:t>
            </a:r>
          </a:p>
          <a:p>
            <a:pPr marL="0" indent="0">
              <a:buNone/>
            </a:pPr>
            <a:r>
              <a:rPr lang="kk-KZ" sz="3600" b="1" i="1" dirty="0" smtClean="0">
                <a:solidFill>
                  <a:srgbClr val="002060"/>
                </a:solidFill>
              </a:rPr>
              <a:t>5. В этом произведении утверждается  мысль о ...</a:t>
            </a:r>
            <a:endParaRPr lang="ru-RU" sz="36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64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i="1" dirty="0" smtClean="0">
                <a:solidFill>
                  <a:srgbClr val="FF0000"/>
                </a:solidFill>
              </a:rPr>
              <a:t>Учебное задание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10" y="1985963"/>
            <a:ext cx="10018713" cy="25860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k-KZ" sz="3600" b="1" dirty="0" smtClean="0">
                <a:solidFill>
                  <a:srgbClr val="0070C0"/>
                </a:solidFill>
              </a:rPr>
              <a:t>Подготовьте аннотацию на любое из прочитанных произведений из «Сказок об Италии».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8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571500"/>
          </a:xfrm>
        </p:spPr>
        <p:txBody>
          <a:bodyPr>
            <a:normAutofit fontScale="90000"/>
          </a:bodyPr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</a:rPr>
              <a:t>Рефлексия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0262" y="1460310"/>
            <a:ext cx="9253537" cy="4716653"/>
          </a:xfrm>
        </p:spPr>
        <p:txBody>
          <a:bodyPr/>
          <a:lstStyle/>
          <a:p>
            <a:r>
              <a:rPr lang="kk-KZ" b="1" i="1" dirty="0" smtClean="0">
                <a:solidFill>
                  <a:srgbClr val="00B0F0"/>
                </a:solidFill>
              </a:rPr>
              <a:t>Вы завершили изучение «Сказок об Италии»  М. Горького. Оцените   результаты своей  работы, используя  изученные  синтаксические  конструкции.</a:t>
            </a:r>
          </a:p>
          <a:p>
            <a:r>
              <a:rPr lang="kk-KZ" b="1" i="1" dirty="0" smtClean="0">
                <a:solidFill>
                  <a:srgbClr val="00B0F0"/>
                </a:solidFill>
              </a:rPr>
              <a:t>1. </a:t>
            </a:r>
            <a:r>
              <a:rPr lang="kk-KZ" b="1" i="1" dirty="0">
                <a:solidFill>
                  <a:srgbClr val="00B0F0"/>
                </a:solidFill>
              </a:rPr>
              <a:t>Т</a:t>
            </a:r>
            <a:r>
              <a:rPr lang="kk-KZ" b="1" i="1" dirty="0" smtClean="0">
                <a:solidFill>
                  <a:srgbClr val="00B0F0"/>
                </a:solidFill>
              </a:rPr>
              <a:t>ема урока  была для меня  интересной ....</a:t>
            </a:r>
          </a:p>
          <a:p>
            <a:r>
              <a:rPr lang="kk-KZ" b="1" i="1" dirty="0" smtClean="0">
                <a:solidFill>
                  <a:srgbClr val="00B0F0"/>
                </a:solidFill>
              </a:rPr>
              <a:t>2. Я  узнал (а )...</a:t>
            </a:r>
          </a:p>
          <a:p>
            <a:r>
              <a:rPr lang="kk-KZ" b="1" i="1" dirty="0" smtClean="0">
                <a:solidFill>
                  <a:srgbClr val="00B0F0"/>
                </a:solidFill>
              </a:rPr>
              <a:t>3. Мне понравилось ...</a:t>
            </a:r>
          </a:p>
          <a:p>
            <a:r>
              <a:rPr lang="kk-KZ" b="1" i="1" dirty="0" smtClean="0">
                <a:solidFill>
                  <a:srgbClr val="00B0F0"/>
                </a:solidFill>
              </a:rPr>
              <a:t>4. Я  научился (научилась) ...</a:t>
            </a:r>
          </a:p>
          <a:p>
            <a:r>
              <a:rPr lang="kk-KZ" b="1" i="1" dirty="0" smtClean="0">
                <a:solidFill>
                  <a:srgbClr val="00B0F0"/>
                </a:solidFill>
              </a:rPr>
              <a:t>5. Меня заставило задуматься ...</a:t>
            </a:r>
          </a:p>
          <a:p>
            <a:r>
              <a:rPr lang="kk-KZ" b="1" i="1" dirty="0" smtClean="0">
                <a:solidFill>
                  <a:srgbClr val="00B0F0"/>
                </a:solidFill>
              </a:rPr>
              <a:t>6. Мне  больше всего запомнилось ...</a:t>
            </a:r>
            <a:endParaRPr lang="ru-RU" b="1" i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12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64" y="685800"/>
            <a:ext cx="2714624" cy="485775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Цели урока: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5913" y="1643063"/>
            <a:ext cx="5300662" cy="4162425"/>
          </a:xfrm>
        </p:spPr>
        <p:txBody>
          <a:bodyPr>
            <a:normAutofit fontScale="92500"/>
          </a:bodyPr>
          <a:lstStyle/>
          <a:p>
            <a:pPr marL="0" marR="154305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9.1.2.1 – понимать значение слов общественно-политической тематики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154305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9.3.7.1 – извлекать и синтезировать информацию, делать выводы на основе полученных сведений, выражая собственное мнение;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8050" y="685800"/>
            <a:ext cx="4471988" cy="534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78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60814" y="6550429"/>
            <a:ext cx="9576261" cy="30757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«Сказки об Италии» состоят из 27 произведений. Все они написаны в жанре очерка.</a:t>
            </a:r>
          </a:p>
          <a:p>
            <a:endParaRPr lang="ru-RU" sz="3200" i="1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28"/>
          <a:stretch/>
        </p:blipFill>
        <p:spPr>
          <a:xfrm>
            <a:off x="1945179" y="1047404"/>
            <a:ext cx="9094124" cy="477150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42458" y="399011"/>
            <a:ext cx="65005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chemeClr val="bg2">
                    <a:lumMod val="50000"/>
                  </a:schemeClr>
                </a:solidFill>
              </a:rPr>
              <a:t>Прочитайте 11-ю сказку</a:t>
            </a: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7693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525" y="500062"/>
            <a:ext cx="9207262" cy="347836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Словарная работа:</a:t>
            </a:r>
            <a:r>
              <a:rPr lang="ru-RU" sz="3200" i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200" i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28825" y="764770"/>
            <a:ext cx="9474198" cy="5569527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Что такое очерк? (Выступление ученика).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        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В центре сказки «Мать изменника» - мать. Незавидна ее судьба. Она воспитала сына, сильного, красивого. Она мечтала, что будет им гордиться. Но она – мать – приговорила его на смерть. Почему?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Одиннадцатая «сказка» ближе всего к легенде. А что такое легенда?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Почему данная сказка ближе к легенде, а не к очерку?</a:t>
            </a:r>
          </a:p>
          <a:p>
            <a:pPr>
              <a:buNone/>
            </a:pP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            Следующие за афоризмом строки рисуют город, находящийся под страшнейшей опасностью разрушения. Картина жизни осаждённого города воссоздана очень точно. Особую выразительность придают ей пейзажные детали.</a:t>
            </a:r>
          </a:p>
          <a:p>
            <a:endParaRPr lang="kk-KZ" dirty="0" smtClean="0"/>
          </a:p>
        </p:txBody>
      </p:sp>
    </p:spTree>
    <p:extLst>
      <p:ext uri="{BB962C8B-B14F-4D97-AF65-F5344CB8AC3E}">
        <p14:creationId xmlns:p14="http://schemas.microsoft.com/office/powerpoint/2010/main" val="350792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57700" y="-325435"/>
            <a:ext cx="3157538" cy="1054099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Афоризм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75" y="728664"/>
            <a:ext cx="9201150" cy="1871662"/>
          </a:xfrm>
        </p:spPr>
        <p:txBody>
          <a:bodyPr>
            <a:noAutofit/>
          </a:bodyPr>
          <a:lstStyle/>
          <a:p>
            <a:pPr algn="l"/>
            <a:r>
              <a:rPr lang="ru-RU" sz="2800" i="1" dirty="0" smtClean="0">
                <a:solidFill>
                  <a:schemeClr val="bg2">
                    <a:lumMod val="50000"/>
                  </a:schemeClr>
                </a:solidFill>
              </a:rPr>
              <a:t> краткое изречение</a:t>
            </a:r>
            <a:r>
              <a:rPr lang="kk-KZ" sz="2800" i="1" dirty="0" smtClean="0">
                <a:solidFill>
                  <a:schemeClr val="bg2">
                    <a:lumMod val="50000"/>
                  </a:schemeClr>
                </a:solidFill>
              </a:rPr>
              <a:t>, выражающее  глубокую мысль. </a:t>
            </a:r>
            <a:endParaRPr lang="kk-KZ" sz="2800" dirty="0" smtClean="0">
              <a:solidFill>
                <a:srgbClr val="00B050"/>
              </a:solidFill>
            </a:endParaRPr>
          </a:p>
          <a:p>
            <a:pPr algn="l"/>
            <a:r>
              <a:rPr lang="kk-KZ" sz="2800" dirty="0" smtClean="0">
                <a:solidFill>
                  <a:srgbClr val="00B050"/>
                </a:solidFill>
              </a:rPr>
              <a:t>Афоризм отличается от пословиц и поговорок   тем, что имеет автора</a:t>
            </a:r>
            <a:r>
              <a:rPr lang="kk-KZ" sz="3200" dirty="0" smtClean="0">
                <a:solidFill>
                  <a:srgbClr val="00B050"/>
                </a:solidFill>
              </a:rPr>
              <a:t>.</a:t>
            </a:r>
            <a:endParaRPr lang="ru-RU" sz="3200" dirty="0">
              <a:solidFill>
                <a:srgbClr val="00B05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964" y="2114550"/>
            <a:ext cx="6543674" cy="4595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58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798022"/>
          </a:xfrm>
        </p:spPr>
        <p:txBody>
          <a:bodyPr>
            <a:normAutofit fontScale="90000"/>
          </a:bodyPr>
          <a:lstStyle/>
          <a:p>
            <a:r>
              <a:rPr lang="kk-KZ" sz="2800" b="1" i="1" dirty="0" smtClean="0">
                <a:solidFill>
                  <a:schemeClr val="bg2">
                    <a:lumMod val="50000"/>
                  </a:schemeClr>
                </a:solidFill>
              </a:rPr>
              <a:t>Все сказки М. Горького построены на афоризмах, в которых  выражается основная мысль произведения</a:t>
            </a:r>
            <a:r>
              <a:rPr lang="kk-KZ" sz="28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4360" y="731520"/>
            <a:ext cx="10307640" cy="6126480"/>
          </a:xfrm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kk-KZ" sz="2200" dirty="0" smtClean="0">
                <a:solidFill>
                  <a:schemeClr val="tx2"/>
                </a:solidFill>
              </a:rPr>
              <a:t>Спишите понравившиеся афоризмы. Промментируйте, как  вы их  понимаете. Найдите СПП с </a:t>
            </a:r>
            <a:r>
              <a:rPr lang="kk-KZ" sz="2200" dirty="0" smtClean="0">
                <a:solidFill>
                  <a:schemeClr val="tx2"/>
                </a:solidFill>
              </a:rPr>
              <a:t>несколькими </a:t>
            </a:r>
            <a:r>
              <a:rPr lang="kk-KZ" sz="2200" dirty="0" smtClean="0">
                <a:solidFill>
                  <a:schemeClr val="tx2"/>
                </a:solidFill>
              </a:rPr>
              <a:t>придаточными. Объясните правописание  союзов и союзных слов.</a:t>
            </a:r>
          </a:p>
          <a:p>
            <a:pPr marL="514350" indent="-514350">
              <a:buAutoNum type="arabicPeriod"/>
            </a:pPr>
            <a:r>
              <a:rPr lang="kk-KZ" sz="2800" b="1" i="1" dirty="0" smtClean="0">
                <a:solidFill>
                  <a:schemeClr val="accent1">
                    <a:lumMod val="50000"/>
                  </a:schemeClr>
                </a:solidFill>
              </a:rPr>
              <a:t>«Прославим женщину – Мать, неиссякаемый источник  всё  побеждающей жизни. Прославим  в мире  женщину – Мать,  единую силу, перед которой  покорно  склоняется Смерть!»</a:t>
            </a:r>
          </a:p>
          <a:p>
            <a:pPr marL="514350" indent="-514350">
              <a:buAutoNum type="arabicPeriod"/>
            </a:pPr>
            <a:r>
              <a:rPr lang="kk-KZ" sz="2800" b="1" i="1" dirty="0" smtClean="0">
                <a:solidFill>
                  <a:schemeClr val="accent1">
                    <a:lumMod val="50000"/>
                  </a:schemeClr>
                </a:solidFill>
              </a:rPr>
              <a:t>«...Без любви нет счастья, без женщины нет любви, без Матери  нет ни поэта, ни героя. Вся гордость мира от матерей!»</a:t>
            </a:r>
          </a:p>
          <a:p>
            <a:pPr>
              <a:buNone/>
            </a:pPr>
            <a:r>
              <a:rPr lang="kk-KZ" sz="2800" b="1" i="1" dirty="0" smtClean="0">
                <a:solidFill>
                  <a:schemeClr val="accent1">
                    <a:lumMod val="50000"/>
                  </a:schemeClr>
                </a:solidFill>
              </a:rPr>
              <a:t>3.  «Восславим женщину – Мать, чья любовь не знает преград, чьей грудью вскормлен весь мир! Всё прекрасное в человеке – от лучей солнца и от молока матери...»</a:t>
            </a:r>
          </a:p>
          <a:p>
            <a:pPr>
              <a:buNone/>
            </a:pPr>
            <a:r>
              <a:rPr lang="kk-KZ" sz="2800" b="1" i="1" dirty="0" smtClean="0">
                <a:solidFill>
                  <a:schemeClr val="accent1">
                    <a:lumMod val="50000"/>
                  </a:schemeClr>
                </a:solidFill>
              </a:rPr>
              <a:t>4.  «Мы (матери)  - сильнее смерти. Мы, которые непрерывно    дарим миру   мудрецов, поэтов, героев, мы, кто сеет в нём  всё,  чем  он  славен!»</a:t>
            </a:r>
            <a:endParaRPr lang="ru-RU" sz="2800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ru-RU" sz="2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4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932" y="382385"/>
            <a:ext cx="10018713" cy="299258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chemeClr val="accent3"/>
                </a:solidFill>
              </a:rPr>
              <a:t>Работа с текстом.</a:t>
            </a:r>
            <a:r>
              <a:rPr lang="ru-RU" sz="3100" i="1" dirty="0" smtClean="0">
                <a:solidFill>
                  <a:schemeClr val="accent3"/>
                </a:solidFill>
              </a:rPr>
              <a:t> 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ru-RU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29294" y="1845425"/>
            <a:ext cx="10324407" cy="422286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- Как автор описывает тревожную жизнь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осаждённого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города?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- Как зовут главную героиню легенды? Что значит это имя?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- Почему Марианна стала чужой в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своём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родном городе?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- Что заставило Марианну бродить ночами по улицам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осаждённого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города?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- Какие мысли терзали несчастную женщину?</a:t>
            </a:r>
          </a:p>
          <a:p>
            <a:pPr>
              <a:buNone/>
            </a:pPr>
            <a:r>
              <a:rPr lang="ru-RU" sz="2800" dirty="0" smtClean="0">
                <a:solidFill>
                  <a:schemeClr val="accent3"/>
                </a:solidFill>
              </a:rPr>
              <a:t>Найдите и прочитайте отрывок, где </a:t>
            </a:r>
            <a:r>
              <a:rPr lang="ru-RU" sz="2800" dirty="0" smtClean="0">
                <a:solidFill>
                  <a:schemeClr val="accent3"/>
                </a:solidFill>
              </a:rPr>
              <a:t>говорится </a:t>
            </a:r>
            <a:r>
              <a:rPr lang="ru-RU" sz="2800" dirty="0" smtClean="0">
                <a:solidFill>
                  <a:schemeClr val="accent3"/>
                </a:solidFill>
              </a:rPr>
              <a:t>о переживаниях матери за предательство сына.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- Как вы думаете, нормальное это явление?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-За  что  благодарит  Мадонну  женщина,  оплакивающая  убитого     </a:t>
            </a:r>
          </a:p>
          <a:p>
            <a:pPr>
              <a:buNone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         сына?</a:t>
            </a:r>
          </a:p>
          <a:p>
            <a:pPr>
              <a:buNone/>
            </a:pP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6696" y="315884"/>
            <a:ext cx="10018713" cy="182880"/>
          </a:xfrm>
        </p:spPr>
        <p:txBody>
          <a:bodyPr>
            <a:normAutofit fontScale="90000"/>
          </a:bodyPr>
          <a:lstStyle/>
          <a:p>
            <a:r>
              <a:rPr lang="ru-RU" sz="3100" b="1" i="1" dirty="0" smtClean="0">
                <a:solidFill>
                  <a:schemeClr val="accent1">
                    <a:lumMod val="50000"/>
                  </a:schemeClr>
                </a:solidFill>
              </a:rPr>
              <a:t>Чтение диалога двух матерей у городской стены.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i="1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84310" y="448888"/>
            <a:ext cx="10452766" cy="6068290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- Что возбуждало в неизвестной собеседнице Марианны страх за сына?</a:t>
            </a:r>
          </a:p>
          <a:p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- Что объединяет её со всеми Матерями, со всеми остальными гражданами?</a:t>
            </a:r>
          </a:p>
          <a:p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- Почему автор сравнивает сердце матери с весами?</a:t>
            </a:r>
          </a:p>
          <a:p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- Какое событие подтолкнуло Марианну к решению покинуть город?</a:t>
            </a:r>
          </a:p>
          <a:p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- Зачем мать уходит к сыну?</a:t>
            </a:r>
          </a:p>
          <a:p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- Есть имя у её сына? Как вы думаете, почему?</a:t>
            </a:r>
          </a:p>
          <a:p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- Какова главная, кульминационная сцена в сказке?</a:t>
            </a:r>
          </a:p>
          <a:p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- И опять столь излюбленный приём Горького – противопоставление.</a:t>
            </a:r>
          </a:p>
          <a:p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- Как она пыталась пробудить в своем сыне чувство любви к Родине, своему городу, раскаяние за предательство?</a:t>
            </a:r>
          </a:p>
          <a:p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- Почему мать не смогла убедить сына снять осаду и прекратить сеять смерть?</a:t>
            </a:r>
          </a:p>
          <a:p>
            <a:r>
              <a:rPr lang="ru-RU" sz="9600" dirty="0" smtClean="0">
                <a:solidFill>
                  <a:schemeClr val="bg2">
                    <a:lumMod val="25000"/>
                  </a:schemeClr>
                </a:solidFill>
              </a:rPr>
              <a:t>- Как тяга к веселой и беззаботной жизни могла сделать человека изменником?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99011"/>
            <a:ext cx="10018713" cy="49876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Словарная работа со словами «мать», «любовь»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32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84310" y="748145"/>
            <a:ext cx="10452766" cy="56027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3"/>
                </a:solidFill>
              </a:rPr>
              <a:t>      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«Любовь» в легенде понятие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многозначное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и каждый из его смысловых оттенков по-своему раскрывает авторскую идею. Сердце Марианны разрывает любовь к Родине и любовь к собственному ребенку, но ведь в продолжение всей её предыдущей жизни два этих чувства были тесно переплетены.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Где мы это видим? (найти в тексте и прочитать)</a:t>
            </a:r>
          </a:p>
          <a:p>
            <a:pPr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- Почему атмосфера любви породила жестокость и злобу?</a:t>
            </a:r>
          </a:p>
          <a:p>
            <a:pPr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- Почему сотни неразрывных нитей не привязали к Родине сына?</a:t>
            </a:r>
          </a:p>
          <a:p>
            <a:pPr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- В чем опасность такого рода материнских мечтаний?</a:t>
            </a:r>
          </a:p>
          <a:p>
            <a:pPr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- Права ли Марианна, считая себя виноватой в том, каким стал её сын?</a:t>
            </a:r>
          </a:p>
          <a:p>
            <a:pPr>
              <a:buNone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</a:rPr>
              <a:t>- Какое ключевое слово связывает образы Марианны и её сына? </a:t>
            </a:r>
          </a:p>
          <a:p>
            <a:pPr>
              <a:buNone/>
            </a:pPr>
            <a:r>
              <a:rPr lang="ru-RU" i="1" dirty="0" smtClean="0">
                <a:solidFill>
                  <a:schemeClr val="bg2">
                    <a:lumMod val="50000"/>
                  </a:schemeClr>
                </a:solidFill>
              </a:rPr>
              <a:t> Контекст подсказывает, что Горький вносит в смысловое поле его оттенок значения важного христианского понятия – «гордыни».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193</TotalTime>
  <Words>733</Words>
  <Application>Microsoft Office PowerPoint</Application>
  <PresentationFormat>Широкоэкранный</PresentationFormat>
  <Paragraphs>72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Times New Roman</vt:lpstr>
      <vt:lpstr>Параллакс</vt:lpstr>
      <vt:lpstr>Урок русского языка и литературы  9 класс</vt:lpstr>
      <vt:lpstr>                     Цели урока:</vt:lpstr>
      <vt:lpstr>Презентация PowerPoint</vt:lpstr>
      <vt:lpstr>Словарная работа: </vt:lpstr>
      <vt:lpstr>Афоризм</vt:lpstr>
      <vt:lpstr>Все сказки М. Горького построены на афоризмах, в которых  выражается основная мысль произведения.</vt:lpstr>
      <vt:lpstr>Работа с текстом.  </vt:lpstr>
      <vt:lpstr>Чтение диалога двух матерей у городской стены. </vt:lpstr>
      <vt:lpstr>Словарная работа со словами «мать», «любовь» </vt:lpstr>
      <vt:lpstr>Литературный диктант</vt:lpstr>
      <vt:lpstr>Учебное задание</vt:lpstr>
      <vt:lpstr>Рефлексия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Афоризм</dc:title>
  <dc:creator>Роза Елеубаевна</dc:creator>
  <cp:lastModifiedBy>Роза Елеубаевна</cp:lastModifiedBy>
  <cp:revision>24</cp:revision>
  <dcterms:created xsi:type="dcterms:W3CDTF">2020-12-02T07:25:52Z</dcterms:created>
  <dcterms:modified xsi:type="dcterms:W3CDTF">2020-12-16T09:35:44Z</dcterms:modified>
</cp:coreProperties>
</file>