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13.12.2024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14480" y="2143116"/>
            <a:ext cx="6743720" cy="714380"/>
          </a:xfrm>
        </p:spPr>
        <p:txBody>
          <a:bodyPr>
            <a:normAutofit fontScale="90000"/>
          </a:bodyPr>
          <a:lstStyle/>
          <a:p>
            <a:r>
              <a:rPr lang="ru-RU" sz="4000" dirty="0" smtClean="0">
                <a:solidFill>
                  <a:srgbClr val="002060"/>
                </a:solidFill>
              </a:rPr>
              <a:t/>
            </a:r>
            <a:br>
              <a:rPr lang="ru-RU" sz="4000" dirty="0" smtClean="0">
                <a:solidFill>
                  <a:srgbClr val="002060"/>
                </a:solidFill>
              </a:rPr>
            </a:br>
            <a:r>
              <a:rPr lang="ru-RU" sz="4000" dirty="0" smtClean="0">
                <a:solidFill>
                  <a:srgbClr val="002060"/>
                </a:solidFill>
              </a:rPr>
              <a:t/>
            </a:r>
            <a:br>
              <a:rPr lang="ru-RU" sz="4000" dirty="0" smtClean="0">
                <a:solidFill>
                  <a:srgbClr val="002060"/>
                </a:solidFill>
              </a:rPr>
            </a:br>
            <a:r>
              <a:rPr lang="ru-RU" sz="4000" dirty="0" smtClean="0">
                <a:solidFill>
                  <a:srgbClr val="002060"/>
                </a:solidFill>
              </a:rPr>
              <a:t/>
            </a:r>
            <a:br>
              <a:rPr lang="ru-RU" sz="4000" dirty="0" smtClean="0">
                <a:solidFill>
                  <a:srgbClr val="002060"/>
                </a:solidFill>
              </a:rPr>
            </a:br>
            <a:r>
              <a:rPr lang="ru-RU" sz="4000" dirty="0" smtClean="0">
                <a:solidFill>
                  <a:srgbClr val="002060"/>
                </a:solidFill>
              </a:rPr>
              <a:t>Русский язык и литература </a:t>
            </a:r>
            <a:br>
              <a:rPr lang="ru-RU" sz="4000" dirty="0" smtClean="0">
                <a:solidFill>
                  <a:srgbClr val="002060"/>
                </a:solidFill>
              </a:rPr>
            </a:br>
            <a:r>
              <a:rPr lang="ru-RU" sz="4000" dirty="0" smtClean="0">
                <a:solidFill>
                  <a:srgbClr val="002060"/>
                </a:solidFill>
              </a:rPr>
              <a:t>9 класс  </a:t>
            </a:r>
            <a:br>
              <a:rPr lang="ru-RU" sz="4000" dirty="0" smtClean="0">
                <a:solidFill>
                  <a:srgbClr val="002060"/>
                </a:solidFill>
              </a:rPr>
            </a:br>
            <a:r>
              <a:rPr lang="ru-RU" dirty="0" smtClean="0"/>
              <a:t/>
            </a:r>
            <a:br>
              <a:rPr lang="ru-RU" dirty="0" smtClean="0"/>
            </a:br>
            <a:endParaRPr lang="ru-RU" dirty="0"/>
          </a:p>
        </p:txBody>
      </p:sp>
      <p:sp>
        <p:nvSpPr>
          <p:cNvPr id="3" name="Подзаголовок 2"/>
          <p:cNvSpPr>
            <a:spLocks noGrp="1"/>
          </p:cNvSpPr>
          <p:nvPr>
            <p:ph type="subTitle" idx="1"/>
          </p:nvPr>
        </p:nvSpPr>
        <p:spPr>
          <a:xfrm>
            <a:off x="1285852" y="1714488"/>
            <a:ext cx="7643866" cy="4857784"/>
          </a:xfrm>
        </p:spPr>
        <p:txBody>
          <a:bodyPr>
            <a:normAutofit/>
          </a:bodyPr>
          <a:lstStyle/>
          <a:p>
            <a:endParaRPr lang="ru-RU" b="1" dirty="0" smtClean="0"/>
          </a:p>
          <a:p>
            <a:r>
              <a:rPr lang="ru-RU" sz="3200" b="1" dirty="0" smtClean="0">
                <a:solidFill>
                  <a:schemeClr val="accent4">
                    <a:lumMod val="50000"/>
                  </a:schemeClr>
                </a:solidFill>
              </a:rPr>
              <a:t>Раздел:   МИР ЕДИН: ГЛОБАЛИЗАЦИЯ</a:t>
            </a:r>
            <a:endParaRPr lang="ru-RU" sz="3200" dirty="0" smtClean="0">
              <a:solidFill>
                <a:schemeClr val="accent4">
                  <a:lumMod val="50000"/>
                </a:schemeClr>
              </a:solidFill>
            </a:endParaRPr>
          </a:p>
          <a:p>
            <a:r>
              <a:rPr lang="ru-RU" sz="3200" b="1" dirty="0" smtClean="0">
                <a:solidFill>
                  <a:schemeClr val="accent4">
                    <a:lumMod val="50000"/>
                  </a:schemeClr>
                </a:solidFill>
              </a:rPr>
              <a:t>Тема:</a:t>
            </a:r>
          </a:p>
          <a:p>
            <a:r>
              <a:rPr lang="ru-RU" sz="4000" b="1" dirty="0" smtClean="0">
                <a:solidFill>
                  <a:schemeClr val="accent4">
                    <a:lumMod val="50000"/>
                  </a:schemeClr>
                </a:solidFill>
              </a:rPr>
              <a:t>«</a:t>
            </a:r>
            <a:r>
              <a:rPr lang="ru-RU" sz="4000" b="1" i="1" dirty="0" smtClean="0">
                <a:solidFill>
                  <a:schemeClr val="accent4">
                    <a:lumMod val="50000"/>
                  </a:schemeClr>
                </a:solidFill>
              </a:rPr>
              <a:t>Прекрасная должность – быть на Земле человеком!»</a:t>
            </a:r>
            <a:r>
              <a:rPr lang="ru-RU" sz="3200" i="1" dirty="0" smtClean="0">
                <a:solidFill>
                  <a:schemeClr val="accent4">
                    <a:lumMod val="50000"/>
                  </a:schemeClr>
                </a:solidFill>
              </a:rPr>
              <a:t> </a:t>
            </a:r>
          </a:p>
          <a:p>
            <a:pPr algn="r"/>
            <a:endParaRPr lang="ru-RU" dirty="0" smtClean="0"/>
          </a:p>
          <a:p>
            <a:pPr algn="r"/>
            <a:endParaRPr lang="ru-RU" dirty="0" smtClean="0"/>
          </a:p>
          <a:p>
            <a:endParaRPr lang="ru-RU" dirty="0" smtClean="0"/>
          </a:p>
          <a:p>
            <a:endParaRPr lang="ru-RU" dirty="0" smtClean="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1604" y="274638"/>
            <a:ext cx="7115196" cy="654032"/>
          </a:xfrm>
        </p:spPr>
        <p:txBody>
          <a:bodyPr>
            <a:normAutofit fontScale="90000"/>
          </a:bodyPr>
          <a:lstStyle/>
          <a:p>
            <a:pPr algn="ctr"/>
            <a:r>
              <a:rPr lang="ru-RU" b="1" i="1" dirty="0" smtClean="0">
                <a:solidFill>
                  <a:srgbClr val="C00000"/>
                </a:solidFill>
              </a:rPr>
              <a:t>Рефлексия.</a:t>
            </a:r>
            <a:r>
              <a:rPr lang="ru-RU" i="1" dirty="0" smtClean="0">
                <a:solidFill>
                  <a:srgbClr val="C00000"/>
                </a:solidFill>
              </a:rPr>
              <a:t/>
            </a:r>
            <a:br>
              <a:rPr lang="ru-RU" i="1" dirty="0" smtClean="0">
                <a:solidFill>
                  <a:srgbClr val="C00000"/>
                </a:solidFill>
              </a:rPr>
            </a:br>
            <a:endParaRPr lang="ru-RU" i="1" dirty="0">
              <a:solidFill>
                <a:srgbClr val="C00000"/>
              </a:solidFill>
            </a:endParaRPr>
          </a:p>
        </p:txBody>
      </p:sp>
      <p:sp>
        <p:nvSpPr>
          <p:cNvPr id="3" name="Содержимое 2"/>
          <p:cNvSpPr>
            <a:spLocks noGrp="1"/>
          </p:cNvSpPr>
          <p:nvPr>
            <p:ph idx="1"/>
          </p:nvPr>
        </p:nvSpPr>
        <p:spPr>
          <a:xfrm>
            <a:off x="1071538" y="928670"/>
            <a:ext cx="7615262" cy="5197493"/>
          </a:xfrm>
        </p:spPr>
        <p:txBody>
          <a:bodyPr>
            <a:normAutofit fontScale="85000" lnSpcReduction="10000"/>
          </a:bodyPr>
          <a:lstStyle/>
          <a:p>
            <a:r>
              <a:rPr lang="ru-RU" dirty="0" smtClean="0">
                <a:solidFill>
                  <a:srgbClr val="002060"/>
                </a:solidFill>
              </a:rPr>
              <a:t>В 11 сказке, явившись к сыну как «воплощение несчастий города», Мать спорит с ним о том, кто может считаться героем…</a:t>
            </a:r>
          </a:p>
          <a:p>
            <a:r>
              <a:rPr lang="ru-RU" dirty="0" smtClean="0">
                <a:solidFill>
                  <a:srgbClr val="002060"/>
                </a:solidFill>
              </a:rPr>
              <a:t>«Герой – это тот, кто творит жизнь вопреки смерти, кто побеждает смерть…»</a:t>
            </a:r>
          </a:p>
          <a:p>
            <a:r>
              <a:rPr lang="ru-RU" dirty="0" smtClean="0">
                <a:solidFill>
                  <a:srgbClr val="002060"/>
                </a:solidFill>
              </a:rPr>
              <a:t>– Что сделала мать? («Человек – я сделала для родины все, что могла. Мать – я остаюсь со своим сыном».)</a:t>
            </a:r>
          </a:p>
          <a:p>
            <a:pPr>
              <a:buNone/>
            </a:pPr>
            <a:r>
              <a:rPr lang="ru-RU" dirty="0" smtClean="0"/>
              <a:t>    </a:t>
            </a:r>
            <a:r>
              <a:rPr lang="ru-RU" b="1" dirty="0" smtClean="0">
                <a:solidFill>
                  <a:schemeClr val="accent2"/>
                </a:solidFill>
              </a:rPr>
              <a:t>Вывод. </a:t>
            </a:r>
            <a:r>
              <a:rPr lang="ru-RU" i="1" dirty="0" smtClean="0">
                <a:solidFill>
                  <a:srgbClr val="0070C0"/>
                </a:solidFill>
              </a:rPr>
              <a:t>Во все времена у людей слово «мать» ассоциируется со словом «родина». Нельзя оставаться любящим и преданным сыном, не являясь преданным сыном своей Родины.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p:txBody>
          <a:bodyPr>
            <a:normAutofit/>
          </a:bodyPr>
          <a:lstStyle/>
          <a:p>
            <a:pPr>
              <a:buNone/>
            </a:pPr>
            <a:r>
              <a:rPr lang="ru-RU" sz="3600" b="1" dirty="0" smtClean="0">
                <a:solidFill>
                  <a:srgbClr val="FF0000"/>
                </a:solidFill>
              </a:rPr>
              <a:t>                    Учебное задание.</a:t>
            </a:r>
          </a:p>
          <a:p>
            <a:r>
              <a:rPr lang="ru-RU" sz="3600" dirty="0" smtClean="0"/>
              <a:t> </a:t>
            </a:r>
            <a:r>
              <a:rPr lang="ru-RU" sz="3600" i="1" dirty="0" smtClean="0">
                <a:solidFill>
                  <a:schemeClr val="tx2">
                    <a:lumMod val="50000"/>
                  </a:schemeClr>
                </a:solidFill>
              </a:rPr>
              <a:t>Подобрать материал по теме «Образ матери в живописи, музыке и литературе».</a:t>
            </a:r>
            <a:endParaRPr lang="ru-RU" sz="3600" i="1" dirty="0">
              <a:solidFill>
                <a:schemeClr val="tx2">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43240" y="274638"/>
            <a:ext cx="5790448" cy="1143000"/>
          </a:xfrm>
        </p:spPr>
        <p:txBody>
          <a:bodyPr/>
          <a:lstStyle/>
          <a:p>
            <a:r>
              <a:rPr lang="ru-RU" b="1" dirty="0" smtClean="0">
                <a:solidFill>
                  <a:srgbClr val="0070C0"/>
                </a:solidFill>
              </a:rPr>
              <a:t>Цели:</a:t>
            </a:r>
            <a:endParaRPr lang="ru-RU" b="1" dirty="0">
              <a:solidFill>
                <a:srgbClr val="0070C0"/>
              </a:solidFill>
            </a:endParaRPr>
          </a:p>
        </p:txBody>
      </p:sp>
      <p:sp>
        <p:nvSpPr>
          <p:cNvPr id="3" name="Содержимое 2"/>
          <p:cNvSpPr>
            <a:spLocks noGrp="1"/>
          </p:cNvSpPr>
          <p:nvPr>
            <p:ph idx="1"/>
          </p:nvPr>
        </p:nvSpPr>
        <p:spPr>
          <a:xfrm>
            <a:off x="1285852" y="1600200"/>
            <a:ext cx="7643866" cy="4525963"/>
          </a:xfrm>
        </p:spPr>
        <p:txBody>
          <a:bodyPr>
            <a:normAutofit lnSpcReduction="10000"/>
          </a:bodyPr>
          <a:lstStyle/>
          <a:p>
            <a:r>
              <a:rPr lang="ru-RU" sz="3600" i="1" dirty="0" smtClean="0">
                <a:solidFill>
                  <a:srgbClr val="002060"/>
                </a:solidFill>
              </a:rPr>
              <a:t>9.1.2.1 – понимать значение слов общественно- политической тематики;</a:t>
            </a:r>
          </a:p>
          <a:p>
            <a:r>
              <a:rPr lang="ru-RU" sz="3600" i="1" dirty="0" smtClean="0">
                <a:solidFill>
                  <a:srgbClr val="002060"/>
                </a:solidFill>
              </a:rPr>
              <a:t>9.3.6.1 – анализировать содержание художественных произведений, выявляя авторскую позицию и оценивая содержание произведения;</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00166" y="5500702"/>
            <a:ext cx="7643834" cy="1071570"/>
          </a:xfrm>
        </p:spPr>
        <p:txBody>
          <a:bodyPr>
            <a:normAutofit fontScale="90000"/>
          </a:bodyPr>
          <a:lstStyle/>
          <a:p>
            <a:r>
              <a:rPr lang="ru-RU" sz="3100" dirty="0" smtClean="0"/>
              <a:t>Как вы думаете, о ком мы с вами продолжим разговор на сегодняшнем уроке?</a:t>
            </a:r>
            <a:r>
              <a:rPr lang="ru-RU" dirty="0" smtClean="0"/>
              <a:t/>
            </a:r>
            <a:br>
              <a:rPr lang="ru-RU" dirty="0" smtClean="0"/>
            </a:br>
            <a:endParaRPr lang="ru-RU" dirty="0"/>
          </a:p>
        </p:txBody>
      </p:sp>
      <p:sp>
        <p:nvSpPr>
          <p:cNvPr id="3" name="Содержимое 2"/>
          <p:cNvSpPr>
            <a:spLocks noGrp="1"/>
          </p:cNvSpPr>
          <p:nvPr>
            <p:ph idx="4294967295"/>
          </p:nvPr>
        </p:nvSpPr>
        <p:spPr>
          <a:xfrm>
            <a:off x="928662" y="785813"/>
            <a:ext cx="3643338" cy="4143375"/>
          </a:xfrm>
        </p:spPr>
        <p:txBody>
          <a:bodyPr>
            <a:normAutofit fontScale="92500" lnSpcReduction="10000"/>
          </a:bodyPr>
          <a:lstStyle/>
          <a:p>
            <a:pPr>
              <a:buNone/>
            </a:pPr>
            <a:r>
              <a:rPr lang="ru-RU" sz="2800" i="1" dirty="0" smtClean="0"/>
              <a:t>Легче сердце свое казнить,</a:t>
            </a:r>
          </a:p>
          <a:p>
            <a:pPr>
              <a:buNone/>
            </a:pPr>
            <a:r>
              <a:rPr lang="ru-RU" sz="2800" i="1" dirty="0" smtClean="0"/>
              <a:t>Легче с разумом быть в раздоре.</a:t>
            </a:r>
          </a:p>
          <a:p>
            <a:pPr>
              <a:buNone/>
            </a:pPr>
            <a:r>
              <a:rPr lang="ru-RU" sz="2800" i="1" dirty="0" smtClean="0"/>
              <a:t>С материнским горем</a:t>
            </a:r>
          </a:p>
          <a:p>
            <a:pPr>
              <a:buNone/>
            </a:pPr>
            <a:r>
              <a:rPr lang="ru-RU" sz="2800" i="1" dirty="0" smtClean="0"/>
              <a:t>Сравнить</a:t>
            </a:r>
          </a:p>
          <a:p>
            <a:pPr>
              <a:buNone/>
            </a:pPr>
            <a:r>
              <a:rPr lang="ru-RU" sz="2800" i="1" dirty="0" smtClean="0"/>
              <a:t>Можно лишь материнское горе…</a:t>
            </a:r>
          </a:p>
          <a:p>
            <a:pPr>
              <a:buNone/>
            </a:pPr>
            <a:r>
              <a:rPr lang="ru-RU" sz="2800" dirty="0" smtClean="0"/>
              <a:t>                                                                                                                                                           Л.Татьяничева</a:t>
            </a:r>
          </a:p>
          <a:p>
            <a:pPr>
              <a:buNone/>
            </a:pPr>
            <a:endParaRPr lang="ru-RU" sz="2000" dirty="0" smtClean="0"/>
          </a:p>
          <a:p>
            <a:pPr>
              <a:buNone/>
            </a:pPr>
            <a:endParaRPr lang="ru-RU" sz="2000" dirty="0" smtClean="0"/>
          </a:p>
          <a:p>
            <a:endParaRPr lang="ru-RU" dirty="0"/>
          </a:p>
        </p:txBody>
      </p:sp>
      <p:pic>
        <p:nvPicPr>
          <p:cNvPr id="2050" name="Picture 2" descr="C:\Users\User\Desktop\slide-1.jpg"/>
          <p:cNvPicPr>
            <a:picLocks noChangeAspect="1" noChangeArrowheads="1"/>
          </p:cNvPicPr>
          <p:nvPr/>
        </p:nvPicPr>
        <p:blipFill>
          <a:blip r:embed="rId2"/>
          <a:srcRect/>
          <a:stretch>
            <a:fillRect/>
          </a:stretch>
        </p:blipFill>
        <p:spPr bwMode="auto">
          <a:xfrm>
            <a:off x="4643438" y="500042"/>
            <a:ext cx="4500562" cy="471490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unnamed (1).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28794" y="0"/>
            <a:ext cx="6429420" cy="857232"/>
          </a:xfrm>
        </p:spPr>
        <p:txBody>
          <a:bodyPr>
            <a:normAutofit fontScale="90000"/>
          </a:bodyPr>
          <a:lstStyle/>
          <a:p>
            <a:pPr algn="ctr"/>
            <a:r>
              <a:rPr lang="ru-RU" dirty="0" smtClean="0"/>
              <a:t> </a:t>
            </a:r>
            <a:r>
              <a:rPr lang="ru-RU" sz="2200" b="1" dirty="0" smtClean="0">
                <a:solidFill>
                  <a:schemeClr val="accent4">
                    <a:lumMod val="50000"/>
                  </a:schemeClr>
                </a:solidFill>
              </a:rPr>
              <a:t>Словарная работа со словами </a:t>
            </a:r>
            <a:r>
              <a:rPr lang="ru-RU" sz="2200" b="1" i="1" dirty="0" smtClean="0">
                <a:solidFill>
                  <a:schemeClr val="accent4">
                    <a:lumMod val="50000"/>
                  </a:schemeClr>
                </a:solidFill>
              </a:rPr>
              <a:t>«Гордость», «гордыня», «честолюбие».</a:t>
            </a:r>
            <a:endParaRPr lang="ru-RU" i="1" dirty="0" smtClean="0">
              <a:solidFill>
                <a:schemeClr val="accent4">
                  <a:lumMod val="50000"/>
                </a:schemeClr>
              </a:solidFill>
            </a:endParaRPr>
          </a:p>
        </p:txBody>
      </p:sp>
      <p:sp>
        <p:nvSpPr>
          <p:cNvPr id="3" name="Содержимое 2"/>
          <p:cNvSpPr>
            <a:spLocks noGrp="1"/>
          </p:cNvSpPr>
          <p:nvPr>
            <p:ph idx="1"/>
          </p:nvPr>
        </p:nvSpPr>
        <p:spPr>
          <a:xfrm>
            <a:off x="857224" y="928670"/>
            <a:ext cx="8286776" cy="5929330"/>
          </a:xfrm>
        </p:spPr>
        <p:txBody>
          <a:bodyPr>
            <a:normAutofit fontScale="40000" lnSpcReduction="20000"/>
          </a:bodyPr>
          <a:lstStyle/>
          <a:p>
            <a:r>
              <a:rPr lang="ru-RU" sz="6000" dirty="0" smtClean="0">
                <a:solidFill>
                  <a:schemeClr val="accent6">
                    <a:lumMod val="50000"/>
                  </a:schemeClr>
                </a:solidFill>
              </a:rPr>
              <a:t>В.И. Даль выстраивает синонимический ряд такого рода: </a:t>
            </a:r>
            <a:r>
              <a:rPr lang="ru-RU" sz="6000" b="1" i="1" dirty="0" smtClean="0">
                <a:solidFill>
                  <a:schemeClr val="accent6">
                    <a:lumMod val="50000"/>
                  </a:schemeClr>
                </a:solidFill>
              </a:rPr>
              <a:t>гордый – надменный, высокомерный, кичливый, спесивый.</a:t>
            </a:r>
            <a:endParaRPr lang="ru-RU" sz="6000" b="1" dirty="0" smtClean="0">
              <a:solidFill>
                <a:schemeClr val="accent6">
                  <a:lumMod val="50000"/>
                </a:schemeClr>
              </a:solidFill>
            </a:endParaRPr>
          </a:p>
          <a:p>
            <a:r>
              <a:rPr lang="ru-RU" sz="6000" dirty="0" smtClean="0">
                <a:solidFill>
                  <a:schemeClr val="accent6">
                    <a:lumMod val="50000"/>
                  </a:schemeClr>
                </a:solidFill>
              </a:rPr>
              <a:t>В словаре Д.Н. Ушакова гордыня определяется как непомерная гордость. При этом слово гордый имеет и положительный и отрицательный оттенок в значении. Для нас важны оба определения, так как они позволяют увидеть, насколько тонка грань, отделяющая гордость от гордыни. Не удивительно, что человеческое сердце может по ошибке принять одно за другое. Без сомнения, права народная пословица: </a:t>
            </a:r>
            <a:r>
              <a:rPr lang="ru-RU" sz="6000" b="1" i="1" dirty="0" smtClean="0">
                <a:solidFill>
                  <a:schemeClr val="accent6">
                    <a:lumMod val="50000"/>
                  </a:schemeClr>
                </a:solidFill>
              </a:rPr>
              <a:t>«Во всякой гордости черту много радости».</a:t>
            </a:r>
            <a:r>
              <a:rPr lang="ru-RU" sz="6000" b="1" dirty="0" smtClean="0">
                <a:solidFill>
                  <a:schemeClr val="accent6">
                    <a:lumMod val="50000"/>
                  </a:schemeClr>
                </a:solidFill>
              </a:rPr>
              <a:t> </a:t>
            </a:r>
            <a:r>
              <a:rPr lang="ru-RU" sz="6000" dirty="0" smtClean="0">
                <a:solidFill>
                  <a:schemeClr val="accent6">
                    <a:lumMod val="50000"/>
                  </a:schemeClr>
                </a:solidFill>
              </a:rPr>
              <a:t>Близко к слову гордыня и слово честолюбие.</a:t>
            </a:r>
          </a:p>
          <a:p>
            <a:r>
              <a:rPr lang="ru-RU" sz="6000" dirty="0" smtClean="0">
                <a:solidFill>
                  <a:schemeClr val="accent6">
                    <a:lumMod val="50000"/>
                  </a:schemeClr>
                </a:solidFill>
              </a:rPr>
              <a:t>Действительно, мать мечтала о сыне-герое, который покроет себя славой. Но оказалось, что честолюбие, впитанное им с детства, сила разрушительная, способная заставить героя не считаться со средствами в достижении поставленной цели.</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7356" y="428604"/>
            <a:ext cx="6357982" cy="428628"/>
          </a:xfrm>
        </p:spPr>
        <p:txBody>
          <a:bodyPr>
            <a:normAutofit fontScale="90000"/>
          </a:bodyPr>
          <a:lstStyle/>
          <a:p>
            <a:r>
              <a:rPr lang="ru-RU" sz="2200" b="1" dirty="0" smtClean="0">
                <a:solidFill>
                  <a:schemeClr val="accent2">
                    <a:lumMod val="50000"/>
                  </a:schemeClr>
                </a:solidFill>
              </a:rPr>
              <a:t>Чтение диалога матери с сыном.</a:t>
            </a:r>
            <a:r>
              <a:rPr lang="ru-RU" sz="2200" dirty="0" smtClean="0">
                <a:solidFill>
                  <a:schemeClr val="accent2">
                    <a:lumMod val="50000"/>
                  </a:schemeClr>
                </a:solidFill>
              </a:rPr>
              <a:t/>
            </a:r>
            <a:br>
              <a:rPr lang="ru-RU" sz="2200" dirty="0" smtClean="0">
                <a:solidFill>
                  <a:schemeClr val="accent2">
                    <a:lumMod val="50000"/>
                  </a:schemeClr>
                </a:solidFill>
              </a:rPr>
            </a:br>
            <a:r>
              <a:rPr lang="ru-RU" dirty="0" smtClean="0"/>
              <a:t/>
            </a:r>
            <a:br>
              <a:rPr lang="ru-RU" dirty="0" smtClean="0"/>
            </a:br>
            <a:endParaRPr lang="ru-RU" dirty="0"/>
          </a:p>
        </p:txBody>
      </p:sp>
      <p:sp>
        <p:nvSpPr>
          <p:cNvPr id="3" name="Содержимое 2"/>
          <p:cNvSpPr>
            <a:spLocks noGrp="1"/>
          </p:cNvSpPr>
          <p:nvPr>
            <p:ph idx="1"/>
          </p:nvPr>
        </p:nvSpPr>
        <p:spPr>
          <a:xfrm>
            <a:off x="1000100" y="214290"/>
            <a:ext cx="8143900" cy="6643710"/>
          </a:xfrm>
        </p:spPr>
        <p:txBody>
          <a:bodyPr>
            <a:normAutofit fontScale="40000" lnSpcReduction="20000"/>
          </a:bodyPr>
          <a:lstStyle/>
          <a:p>
            <a:pPr>
              <a:buNone/>
            </a:pPr>
            <a:r>
              <a:rPr lang="ru-RU" sz="3400" dirty="0" smtClean="0">
                <a:solidFill>
                  <a:srgbClr val="002060"/>
                </a:solidFill>
              </a:rPr>
              <a:t>- Для чего Марианна вступает в этот явно бесполезный спор? </a:t>
            </a:r>
          </a:p>
          <a:p>
            <a:pPr>
              <a:buNone/>
            </a:pPr>
            <a:r>
              <a:rPr lang="ru-RU" sz="3400" dirty="0" smtClean="0">
                <a:solidFill>
                  <a:srgbClr val="002060"/>
                </a:solidFill>
              </a:rPr>
              <a:t>- Как вы поняли её слова: «Герой – это тот, кто творит жизнь вопреки смерти, кто побеждает смерть…»?</a:t>
            </a:r>
          </a:p>
          <a:p>
            <a:pPr>
              <a:buNone/>
            </a:pPr>
            <a:r>
              <a:rPr lang="ru-RU" sz="3400" dirty="0" smtClean="0">
                <a:solidFill>
                  <a:srgbClr val="002060"/>
                </a:solidFill>
              </a:rPr>
              <a:t>- Почему от «безумных речей» сына «всё ниже опускалась её гордая голова?</a:t>
            </a:r>
          </a:p>
          <a:p>
            <a:pPr>
              <a:buNone/>
            </a:pPr>
            <a:r>
              <a:rPr lang="ru-RU" sz="3400" dirty="0" smtClean="0">
                <a:solidFill>
                  <a:srgbClr val="002060"/>
                </a:solidFill>
              </a:rPr>
              <a:t>- Объясните сравнение Горького: «Мать – зверь столь же умный, безжалостный, как и бесстрашный».</a:t>
            </a:r>
          </a:p>
          <a:p>
            <a:pPr>
              <a:buNone/>
            </a:pPr>
            <a:r>
              <a:rPr lang="ru-RU" sz="3400" dirty="0" smtClean="0">
                <a:solidFill>
                  <a:srgbClr val="002060"/>
                </a:solidFill>
              </a:rPr>
              <a:t>«Зверь» в данном случае синоним «естества», «инстинкта». Марианна у Горького не просто мать конкретного человека, она ощущает себя Матерью в высшем смысле, великой созидательницей жизни. Обратите внимание на такую деталь: пока Марианну обуревают мелкие честолюбивые желания, она таковой не является (даже слово мать автор пишет с маленькой буквы), лишь после спора, отринув гордыню, она воздвигается над собой прежней.</a:t>
            </a:r>
          </a:p>
          <a:p>
            <a:pPr>
              <a:buNone/>
            </a:pPr>
            <a:r>
              <a:rPr lang="ru-RU" sz="3400" dirty="0" smtClean="0">
                <a:solidFill>
                  <a:srgbClr val="002060"/>
                </a:solidFill>
              </a:rPr>
              <a:t>- За что сын, по его словам, любит Марианну?</a:t>
            </a:r>
          </a:p>
          <a:p>
            <a:pPr>
              <a:buNone/>
            </a:pPr>
            <a:r>
              <a:rPr lang="ru-RU" sz="3400" dirty="0" smtClean="0">
                <a:solidFill>
                  <a:srgbClr val="002060"/>
                </a:solidFill>
              </a:rPr>
              <a:t>- Как он объясняет свое нежелание иметь детей?</a:t>
            </a:r>
          </a:p>
          <a:p>
            <a:pPr>
              <a:buNone/>
            </a:pPr>
            <a:r>
              <a:rPr lang="ru-RU" sz="3400" dirty="0" smtClean="0">
                <a:solidFill>
                  <a:srgbClr val="002060"/>
                </a:solidFill>
              </a:rPr>
              <a:t>- Удачно ли сравнение героя с молнией?</a:t>
            </a:r>
          </a:p>
          <a:p>
            <a:pPr>
              <a:buNone/>
            </a:pPr>
            <a:r>
              <a:rPr lang="ru-RU" sz="3400" dirty="0" smtClean="0">
                <a:solidFill>
                  <a:srgbClr val="002060"/>
                </a:solidFill>
              </a:rPr>
              <a:t>- Какое впечатление произвёл на вас финал «сказки»?</a:t>
            </a:r>
          </a:p>
          <a:p>
            <a:pPr>
              <a:buNone/>
            </a:pPr>
            <a:r>
              <a:rPr lang="ru-RU" sz="3400" dirty="0" smtClean="0">
                <a:solidFill>
                  <a:srgbClr val="002060"/>
                </a:solidFill>
              </a:rPr>
              <a:t>- Такой ли развязки вы ожидали?</a:t>
            </a:r>
          </a:p>
          <a:p>
            <a:pPr>
              <a:buNone/>
            </a:pPr>
            <a:r>
              <a:rPr lang="ru-RU" sz="3400" dirty="0" smtClean="0">
                <a:solidFill>
                  <a:srgbClr val="002060"/>
                </a:solidFill>
              </a:rPr>
              <a:t>- Могло ли окончание истории быть принципиально другим?</a:t>
            </a:r>
          </a:p>
          <a:p>
            <a:pPr>
              <a:buNone/>
            </a:pPr>
            <a:r>
              <a:rPr lang="ru-RU" sz="3400" dirty="0" smtClean="0">
                <a:solidFill>
                  <a:srgbClr val="002060"/>
                </a:solidFill>
              </a:rPr>
              <a:t>- Можем ли мы сказать, что Марианна поступила так именно от любви к сыну?</a:t>
            </a:r>
          </a:p>
          <a:p>
            <a:pPr>
              <a:buNone/>
            </a:pPr>
            <a:r>
              <a:rPr lang="ru-RU" sz="3400" dirty="0" smtClean="0">
                <a:solidFill>
                  <a:srgbClr val="002060"/>
                </a:solidFill>
              </a:rPr>
              <a:t>- А кого она обвиняет в том, что её сын стал разрушителем?</a:t>
            </a:r>
          </a:p>
          <a:p>
            <a:pPr>
              <a:buNone/>
            </a:pPr>
            <a:r>
              <a:rPr lang="ru-RU" sz="3400" dirty="0" smtClean="0">
                <a:solidFill>
                  <a:srgbClr val="002060"/>
                </a:solidFill>
              </a:rPr>
              <a:t>- Почему Марианна сразу попала в сердце сына? И в свое тоже сразу?</a:t>
            </a:r>
          </a:p>
          <a:p>
            <a:pPr>
              <a:buNone/>
            </a:pPr>
            <a:r>
              <a:rPr lang="ru-RU" sz="3400" dirty="0" smtClean="0">
                <a:solidFill>
                  <a:srgbClr val="002060"/>
                </a:solidFill>
              </a:rPr>
              <a:t>- Почему матери нужно, чтобы сын успокоился и уснул? Что вы думаете по этому поводу?</a:t>
            </a:r>
          </a:p>
          <a:p>
            <a:pPr>
              <a:buNone/>
            </a:pPr>
            <a:r>
              <a:rPr lang="ru-RU" sz="3400" dirty="0" smtClean="0">
                <a:solidFill>
                  <a:srgbClr val="002060"/>
                </a:solidFill>
              </a:rPr>
              <a:t>- Почему этот же нож она вонзила в свое сердце?</a:t>
            </a:r>
          </a:p>
          <a:p>
            <a:pPr>
              <a:buNone/>
            </a:pPr>
            <a:r>
              <a:rPr lang="ru-RU" sz="3400" dirty="0" smtClean="0">
                <a:solidFill>
                  <a:srgbClr val="002060"/>
                </a:solidFill>
              </a:rPr>
              <a:t>- Можно ли (хотя бы приблизительно) определить историческое время, в которое происходит действие произведения?</a:t>
            </a:r>
          </a:p>
          <a:p>
            <a:pPr>
              <a:buNone/>
            </a:pPr>
            <a:r>
              <a:rPr lang="ru-RU" sz="3400" dirty="0" smtClean="0">
                <a:solidFill>
                  <a:srgbClr val="002060"/>
                </a:solidFill>
              </a:rPr>
              <a:t>- Правильно ли было бы историю о </a:t>
            </a:r>
            <a:r>
              <a:rPr lang="ru-RU" sz="3400" dirty="0" err="1" smtClean="0">
                <a:solidFill>
                  <a:srgbClr val="002060"/>
                </a:solidFill>
              </a:rPr>
              <a:t>монне</a:t>
            </a:r>
            <a:r>
              <a:rPr lang="ru-RU" sz="3400" dirty="0" smtClean="0">
                <a:solidFill>
                  <a:srgbClr val="002060"/>
                </a:solidFill>
              </a:rPr>
              <a:t> Марианне также отнести к жанру очерка?</a:t>
            </a:r>
          </a:p>
          <a:p>
            <a:pPr>
              <a:buNone/>
            </a:pPr>
            <a:r>
              <a:rPr lang="ru-RU" sz="3400" dirty="0" smtClean="0">
                <a:solidFill>
                  <a:srgbClr val="002060"/>
                </a:solidFill>
              </a:rPr>
              <a:t>- Народная мудрость слово «мать» поставило рядом с другим великим словом – «Родина». Какие пословицы, посвященные этим словам, вы</a:t>
            </a:r>
            <a:r>
              <a:rPr lang="ru-RU" sz="3400" b="1" dirty="0" smtClean="0">
                <a:solidFill>
                  <a:srgbClr val="002060"/>
                </a:solidFill>
              </a:rPr>
              <a:t> </a:t>
            </a:r>
            <a:r>
              <a:rPr lang="ru-RU" sz="3400" dirty="0" smtClean="0">
                <a:solidFill>
                  <a:srgbClr val="002060"/>
                </a:solidFill>
              </a:rPr>
              <a:t> знаете?</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0100" y="571480"/>
            <a:ext cx="8143900" cy="500066"/>
          </a:xfrm>
        </p:spPr>
        <p:txBody>
          <a:bodyPr>
            <a:normAutofit fontScale="90000"/>
          </a:bodyPr>
          <a:lstStyle/>
          <a:p>
            <a:pPr algn="ctr"/>
            <a:r>
              <a:rPr lang="ru-RU" sz="3100" b="1" dirty="0" smtClean="0"/>
              <a:t> </a:t>
            </a:r>
            <a:r>
              <a:rPr lang="ru-RU" sz="2200" b="1" dirty="0" err="1" smtClean="0">
                <a:solidFill>
                  <a:schemeClr val="accent2">
                    <a:lumMod val="50000"/>
                  </a:schemeClr>
                </a:solidFill>
              </a:rPr>
              <a:t>Суммативная</a:t>
            </a:r>
            <a:r>
              <a:rPr lang="ru-RU" sz="2200" b="1" dirty="0" smtClean="0">
                <a:solidFill>
                  <a:schemeClr val="accent2">
                    <a:lumMod val="50000"/>
                  </a:schemeClr>
                </a:solidFill>
              </a:rPr>
              <a:t> работа по разделу «МИР ЕДИН: ГЛОБАЛИЗАЦИЯ»</a:t>
            </a:r>
            <a:r>
              <a:rPr lang="ru-RU" sz="2200" dirty="0" smtClean="0">
                <a:solidFill>
                  <a:schemeClr val="accent2">
                    <a:lumMod val="50000"/>
                  </a:schemeClr>
                </a:solidFill>
              </a:rPr>
              <a:t/>
            </a:r>
            <a:br>
              <a:rPr lang="ru-RU" sz="2200" dirty="0" smtClean="0">
                <a:solidFill>
                  <a:schemeClr val="accent2">
                    <a:lumMod val="50000"/>
                  </a:schemeClr>
                </a:solidFill>
              </a:rPr>
            </a:br>
            <a:r>
              <a:rPr lang="ru-RU" sz="2200" b="1" i="1" dirty="0" smtClean="0">
                <a:solidFill>
                  <a:schemeClr val="accent2">
                    <a:lumMod val="50000"/>
                  </a:schemeClr>
                </a:solidFill>
              </a:rPr>
              <a:t>Чтение</a:t>
            </a:r>
            <a:r>
              <a:rPr lang="ru-RU" dirty="0" smtClean="0"/>
              <a:t/>
            </a:r>
            <a:br>
              <a:rPr lang="ru-RU" dirty="0" smtClean="0"/>
            </a:br>
            <a:endParaRPr lang="ru-RU" dirty="0"/>
          </a:p>
        </p:txBody>
      </p:sp>
      <p:sp>
        <p:nvSpPr>
          <p:cNvPr id="3" name="Содержимое 2"/>
          <p:cNvSpPr>
            <a:spLocks noGrp="1"/>
          </p:cNvSpPr>
          <p:nvPr>
            <p:ph idx="1"/>
          </p:nvPr>
        </p:nvSpPr>
        <p:spPr>
          <a:xfrm>
            <a:off x="714348" y="857232"/>
            <a:ext cx="8215370" cy="6000768"/>
          </a:xfrm>
        </p:spPr>
        <p:txBody>
          <a:bodyPr>
            <a:normAutofit fontScale="25000" lnSpcReduction="20000"/>
          </a:bodyPr>
          <a:lstStyle/>
          <a:p>
            <a:pPr lvl="0">
              <a:buNone/>
            </a:pPr>
            <a:r>
              <a:rPr lang="ru-RU" sz="4300" dirty="0" smtClean="0"/>
              <a:t/>
            </a:r>
            <a:br>
              <a:rPr lang="ru-RU" sz="4300" dirty="0" smtClean="0"/>
            </a:br>
            <a:r>
              <a:rPr lang="ru-RU" sz="5600" dirty="0" smtClean="0">
                <a:solidFill>
                  <a:srgbClr val="002060"/>
                </a:solidFill>
              </a:rPr>
              <a:t>  И сказала женщина:— Отдай мне моего ребенка, потому что я — Мать и люблю его!</a:t>
            </a:r>
          </a:p>
          <a:p>
            <a:pPr lvl="0">
              <a:buNone/>
            </a:pPr>
            <a:r>
              <a:rPr lang="ru-RU" sz="5600" dirty="0" smtClean="0">
                <a:solidFill>
                  <a:srgbClr val="002060"/>
                </a:solidFill>
              </a:rPr>
              <a:t>        Поклонимся женщине — она родила Моисея, Магомета и великого пророка Иисуса, который был умерщвлен злыми, но — как сказал </a:t>
            </a:r>
            <a:r>
              <a:rPr lang="ru-RU" sz="5600" dirty="0" err="1" smtClean="0">
                <a:solidFill>
                  <a:srgbClr val="002060"/>
                </a:solidFill>
              </a:rPr>
              <a:t>Шерифэддин</a:t>
            </a:r>
            <a:r>
              <a:rPr lang="ru-RU" sz="5600" dirty="0" smtClean="0">
                <a:solidFill>
                  <a:srgbClr val="002060"/>
                </a:solidFill>
              </a:rPr>
              <a:t> — он еще воскреснет и придет судить живых и мертвых, в Дамаске это будет, в Дамаске! </a:t>
            </a:r>
          </a:p>
          <a:p>
            <a:pPr lvl="0">
              <a:buNone/>
            </a:pPr>
            <a:r>
              <a:rPr lang="ru-RU" sz="5600" dirty="0" smtClean="0">
                <a:solidFill>
                  <a:srgbClr val="002060"/>
                </a:solidFill>
              </a:rPr>
              <a:t>       Поклонимся Той, которая неутомимо родит нам великих! Аристотель сын Ее, и </a:t>
            </a:r>
            <a:r>
              <a:rPr lang="ru-RU" sz="5600" dirty="0" err="1" smtClean="0">
                <a:solidFill>
                  <a:srgbClr val="002060"/>
                </a:solidFill>
              </a:rPr>
              <a:t>Фирдуси</a:t>
            </a:r>
            <a:r>
              <a:rPr lang="ru-RU" sz="5600" dirty="0" smtClean="0">
                <a:solidFill>
                  <a:srgbClr val="002060"/>
                </a:solidFill>
              </a:rPr>
              <a:t>, </a:t>
            </a:r>
            <a:r>
              <a:rPr lang="ru-RU" sz="5600" dirty="0" err="1" smtClean="0">
                <a:solidFill>
                  <a:srgbClr val="002060"/>
                </a:solidFill>
              </a:rPr>
              <a:t>и</a:t>
            </a:r>
            <a:r>
              <a:rPr lang="ru-RU" sz="5600" dirty="0" smtClean="0">
                <a:solidFill>
                  <a:srgbClr val="002060"/>
                </a:solidFill>
              </a:rPr>
              <a:t> сладкий, как мед, Саади, и Омар Хайям, подобный вину, смешанному с ядом, Искандер и слепой Гомер — это всё Ее дети, все они пили Ее молоко, и каждого Она ввела в мир за руку, когда они были ростом не выше тюльпана, — вся гордость мира — от Матерей! </a:t>
            </a:r>
          </a:p>
          <a:p>
            <a:pPr lvl="0">
              <a:buNone/>
            </a:pPr>
            <a:r>
              <a:rPr lang="ru-RU" sz="5600" dirty="0" smtClean="0">
                <a:solidFill>
                  <a:srgbClr val="002060"/>
                </a:solidFill>
              </a:rPr>
              <a:t>        И вот задумался седой разрушитель городов, хромой тигр </a:t>
            </a:r>
            <a:r>
              <a:rPr lang="ru-RU" sz="5600" dirty="0" err="1" smtClean="0">
                <a:solidFill>
                  <a:srgbClr val="002060"/>
                </a:solidFill>
              </a:rPr>
              <a:t>Тимур-Гуруган</a:t>
            </a:r>
            <a:r>
              <a:rPr lang="ru-RU" sz="5600" dirty="0" smtClean="0">
                <a:solidFill>
                  <a:srgbClr val="002060"/>
                </a:solidFill>
              </a:rPr>
              <a:t>, и долго молчал, а потом сказал ко всем:— Мен </a:t>
            </a:r>
            <a:r>
              <a:rPr lang="ru-RU" sz="5600" dirty="0" err="1" smtClean="0">
                <a:solidFill>
                  <a:srgbClr val="002060"/>
                </a:solidFill>
              </a:rPr>
              <a:t>тангри</a:t>
            </a:r>
            <a:r>
              <a:rPr lang="ru-RU" sz="5600" dirty="0" smtClean="0">
                <a:solidFill>
                  <a:srgbClr val="002060"/>
                </a:solidFill>
              </a:rPr>
              <a:t> кули Тимур! Я, раб божий Тимур, говорю что следует! Вот — жил я, уже много лет, земля стонет подо мною, и тридцать лет, как я уничтожаю жатву смерти вот этою рукой, — для того уничтожаю, чтобы отмстить ей за сына моего </a:t>
            </a:r>
            <a:r>
              <a:rPr lang="ru-RU" sz="5600" dirty="0" err="1" smtClean="0">
                <a:solidFill>
                  <a:srgbClr val="002060"/>
                </a:solidFill>
              </a:rPr>
              <a:t>Джигангира</a:t>
            </a:r>
            <a:r>
              <a:rPr lang="ru-RU" sz="5600" dirty="0" smtClean="0">
                <a:solidFill>
                  <a:srgbClr val="002060"/>
                </a:solidFill>
              </a:rPr>
              <a:t>, за то, что она погасила солнце сердца моего! Боролись со мною за царства и города, но — никто, никогда — за человека, и не имел человек цены в глазах моих, и не знал я — кто он и зачем на пути моем? Это я, Тимур, сказал </a:t>
            </a:r>
            <a:r>
              <a:rPr lang="ru-RU" sz="5600" dirty="0" err="1" smtClean="0">
                <a:solidFill>
                  <a:srgbClr val="002060"/>
                </a:solidFill>
              </a:rPr>
              <a:t>Баязету</a:t>
            </a:r>
            <a:r>
              <a:rPr lang="ru-RU" sz="5600" dirty="0" smtClean="0">
                <a:solidFill>
                  <a:srgbClr val="002060"/>
                </a:solidFill>
              </a:rPr>
              <a:t>, победив его: «О </a:t>
            </a:r>
            <a:r>
              <a:rPr lang="ru-RU" sz="5600" dirty="0" err="1" smtClean="0">
                <a:solidFill>
                  <a:srgbClr val="002060"/>
                </a:solidFill>
              </a:rPr>
              <a:t>Баязет</a:t>
            </a:r>
            <a:r>
              <a:rPr lang="ru-RU" sz="5600" dirty="0" smtClean="0">
                <a:solidFill>
                  <a:srgbClr val="002060"/>
                </a:solidFill>
              </a:rPr>
              <a:t>, как видно — пред богом ничто государства и люди, смотри — он отдает их во власть таких людей, каковы мы: ты — кривой, я — хром!» Так сказал я ему, когда его привели ко мне в цепях и он не мог стоять под тяжестью их, так сказал я, глядя на него в несчастии, и почувствовал жизнь горькою, как полынь, трава развалин!</a:t>
            </a:r>
          </a:p>
          <a:p>
            <a:pPr lvl="0">
              <a:buNone/>
            </a:pPr>
            <a:r>
              <a:rPr lang="ru-RU" sz="5600" dirty="0" smtClean="0">
                <a:solidFill>
                  <a:srgbClr val="002060"/>
                </a:solidFill>
              </a:rPr>
              <a:t>     — Я, раб божий Тимур, говорю что следует! Вот — сидит предо мною женщина, каких тьмы, и она возбудила в душе моей чувства, неведомые мне. Говорит она мне, как равному, и она не просит, а требует. И я вижу, понял я, почему так сильна эта женщина, — она любит, и любовь помогла ей узнать, что ребенок ее — искра жизни, от которой может вспыхнуть пламя на многие века. Разве все пророки не были детьми и герои — слабыми? О, </a:t>
            </a:r>
            <a:r>
              <a:rPr lang="ru-RU" sz="5600" dirty="0" err="1" smtClean="0">
                <a:solidFill>
                  <a:srgbClr val="002060"/>
                </a:solidFill>
              </a:rPr>
              <a:t>Джигангир</a:t>
            </a:r>
            <a:r>
              <a:rPr lang="ru-RU" sz="5600" dirty="0" smtClean="0">
                <a:solidFill>
                  <a:srgbClr val="002060"/>
                </a:solidFill>
              </a:rPr>
              <a:t>, огонь моих очей, может быть, тебе суждено было согреть землю, засеять ее счастьем — я хорошо полил ее кровью, и она стала тучной!</a:t>
            </a:r>
          </a:p>
          <a:p>
            <a:pPr lvl="0">
              <a:buNone/>
            </a:pPr>
            <a:r>
              <a:rPr lang="ru-RU" sz="5600" dirty="0" smtClean="0">
                <a:solidFill>
                  <a:srgbClr val="002060"/>
                </a:solidFill>
              </a:rPr>
              <a:t>    Снова долго думал бич народов и сказал наконец:— Я, раб божий Тимур, говорю что следует! Триста всадников отправятся сейчас же во все концы земли моей, и пусть найдут они сына этой женщины, а она будет ждать здесь, и я буду ждать вместе с нею, тот же, кто воротится с ребенком на седле своего коня, он будет счастлив — говорит Тимур! Так, женщина?</a:t>
            </a:r>
          </a:p>
          <a:p>
            <a:pPr lvl="0">
              <a:buNone/>
            </a:pPr>
            <a:r>
              <a:rPr lang="ru-RU" sz="5600" dirty="0" smtClean="0">
                <a:solidFill>
                  <a:srgbClr val="002060"/>
                </a:solidFill>
              </a:rPr>
              <a:t>       Она откинула с лица черные волосы, улыбнулась ему и ответила, кивнув головой:— Так, царь!</a:t>
            </a:r>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5852" y="0"/>
            <a:ext cx="7300906" cy="785794"/>
          </a:xfrm>
        </p:spPr>
        <p:txBody>
          <a:bodyPr>
            <a:noAutofit/>
          </a:bodyPr>
          <a:lstStyle/>
          <a:p>
            <a:pPr lvl="0"/>
            <a:r>
              <a:rPr lang="ru-RU" sz="2400" b="1" dirty="0" smtClean="0">
                <a:solidFill>
                  <a:schemeClr val="accent5">
                    <a:lumMod val="50000"/>
                  </a:schemeClr>
                </a:solidFill>
              </a:rPr>
              <a:t>Задания:</a:t>
            </a:r>
            <a:r>
              <a:rPr lang="ru-RU" sz="2800" dirty="0" smtClean="0">
                <a:solidFill>
                  <a:schemeClr val="accent5">
                    <a:lumMod val="50000"/>
                  </a:schemeClr>
                </a:solidFill>
              </a:rPr>
              <a:t/>
            </a:r>
            <a:br>
              <a:rPr lang="ru-RU" sz="2800" dirty="0" smtClean="0">
                <a:solidFill>
                  <a:schemeClr val="accent5">
                    <a:lumMod val="50000"/>
                  </a:schemeClr>
                </a:solidFill>
              </a:rPr>
            </a:br>
            <a:endParaRPr lang="ru-RU" sz="3200" dirty="0">
              <a:solidFill>
                <a:schemeClr val="accent5">
                  <a:lumMod val="50000"/>
                </a:schemeClr>
              </a:solidFill>
            </a:endParaRPr>
          </a:p>
        </p:txBody>
      </p:sp>
      <p:sp>
        <p:nvSpPr>
          <p:cNvPr id="3" name="Содержимое 2"/>
          <p:cNvSpPr>
            <a:spLocks noGrp="1"/>
          </p:cNvSpPr>
          <p:nvPr>
            <p:ph idx="1"/>
          </p:nvPr>
        </p:nvSpPr>
        <p:spPr>
          <a:xfrm>
            <a:off x="714348" y="285728"/>
            <a:ext cx="8429652" cy="6572272"/>
          </a:xfrm>
        </p:spPr>
        <p:txBody>
          <a:bodyPr>
            <a:normAutofit fontScale="92500" lnSpcReduction="20000"/>
          </a:bodyPr>
          <a:lstStyle/>
          <a:p>
            <a:pPr lvl="1">
              <a:buNone/>
            </a:pPr>
            <a:r>
              <a:rPr lang="ru-RU" sz="2100" dirty="0" smtClean="0">
                <a:solidFill>
                  <a:srgbClr val="002060"/>
                </a:solidFill>
              </a:rPr>
              <a:t>1. Выпишите из  отрывка  афоризмы.</a:t>
            </a:r>
          </a:p>
          <a:p>
            <a:pPr lvl="1">
              <a:buNone/>
            </a:pPr>
            <a:r>
              <a:rPr lang="ru-RU" sz="2100" dirty="0" smtClean="0">
                <a:solidFill>
                  <a:srgbClr val="002060"/>
                </a:solidFill>
              </a:rPr>
              <a:t>2. Основную мысль сказки  можно сформулировать  так:…</a:t>
            </a:r>
          </a:p>
          <a:p>
            <a:pPr lvl="1">
              <a:buNone/>
            </a:pPr>
            <a:r>
              <a:rPr lang="ru-RU" sz="2100" dirty="0" smtClean="0">
                <a:solidFill>
                  <a:srgbClr val="002060"/>
                </a:solidFill>
              </a:rPr>
              <a:t>3. В 11 сказке, явившись к сыну как «воплощение несчастий города», Мать спорит с ним о том, кто может считаться героем…</a:t>
            </a:r>
          </a:p>
          <a:p>
            <a:pPr>
              <a:buNone/>
            </a:pPr>
            <a:r>
              <a:rPr lang="ru-RU" sz="2100" dirty="0" smtClean="0">
                <a:solidFill>
                  <a:srgbClr val="002060"/>
                </a:solidFill>
              </a:rPr>
              <a:t>            «Герой – это тот, кто творит жизнь вопреки смерти, кто побеждает    </a:t>
            </a:r>
          </a:p>
          <a:p>
            <a:pPr>
              <a:buNone/>
            </a:pPr>
            <a:r>
              <a:rPr lang="ru-RU" sz="2100" dirty="0" smtClean="0">
                <a:solidFill>
                  <a:srgbClr val="002060"/>
                </a:solidFill>
              </a:rPr>
              <a:t>             смерть…»</a:t>
            </a:r>
          </a:p>
          <a:p>
            <a:pPr>
              <a:buNone/>
            </a:pPr>
            <a:r>
              <a:rPr lang="ru-RU" sz="2100" dirty="0" smtClean="0">
                <a:solidFill>
                  <a:srgbClr val="002060"/>
                </a:solidFill>
              </a:rPr>
              <a:t>             – Что сделала мать? («Человек – я сделала для родины все, что могла.        Мать       </a:t>
            </a:r>
          </a:p>
          <a:p>
            <a:pPr>
              <a:buNone/>
            </a:pPr>
            <a:r>
              <a:rPr lang="ru-RU" sz="2100" dirty="0" smtClean="0">
                <a:solidFill>
                  <a:srgbClr val="002060"/>
                </a:solidFill>
              </a:rPr>
              <a:t>             – я остаюсь со своим сыном».)  С каким словом </a:t>
            </a:r>
            <a:r>
              <a:rPr lang="ru-RU" sz="2100" dirty="0" err="1" smtClean="0">
                <a:solidFill>
                  <a:srgbClr val="002060"/>
                </a:solidFill>
              </a:rPr>
              <a:t>ассоцируется</a:t>
            </a:r>
            <a:r>
              <a:rPr lang="ru-RU" sz="2100" dirty="0" smtClean="0">
                <a:solidFill>
                  <a:srgbClr val="002060"/>
                </a:solidFill>
              </a:rPr>
              <a:t> слово  «мать»?    </a:t>
            </a:r>
          </a:p>
          <a:p>
            <a:pPr>
              <a:buNone/>
            </a:pPr>
            <a:r>
              <a:rPr lang="ru-RU" sz="2100" dirty="0" smtClean="0">
                <a:solidFill>
                  <a:srgbClr val="002060"/>
                </a:solidFill>
              </a:rPr>
              <a:t>             Обоснуйте свой ответ.</a:t>
            </a:r>
          </a:p>
          <a:p>
            <a:pPr lvl="1">
              <a:buNone/>
            </a:pPr>
            <a:r>
              <a:rPr lang="ru-RU" sz="2100" dirty="0" smtClean="0">
                <a:solidFill>
                  <a:srgbClr val="002060"/>
                </a:solidFill>
              </a:rPr>
              <a:t> 4. К какому стилю относится текст? Укажите тип речи.</a:t>
            </a:r>
          </a:p>
          <a:p>
            <a:pPr lvl="1">
              <a:buNone/>
            </a:pPr>
            <a:r>
              <a:rPr lang="ru-RU" sz="2100" dirty="0" smtClean="0">
                <a:solidFill>
                  <a:srgbClr val="002060"/>
                </a:solidFill>
              </a:rPr>
              <a:t>5. Заполните таблицу примерами художественно- изобразительных средств</a:t>
            </a:r>
          </a:p>
          <a:p>
            <a:pPr>
              <a:buNone/>
            </a:pPr>
            <a:r>
              <a:rPr lang="ru-RU" sz="4300" dirty="0" smtClean="0"/>
              <a:t>  </a:t>
            </a:r>
            <a:endParaRPr lang="ru-RU" sz="3700" dirty="0" smtClean="0"/>
          </a:p>
          <a:p>
            <a:pPr>
              <a:buNone/>
            </a:pPr>
            <a:r>
              <a:rPr lang="ru-RU" sz="4300" dirty="0" smtClean="0"/>
              <a:t> </a:t>
            </a:r>
            <a:endParaRPr lang="ru-RU" sz="3700" dirty="0" smtClean="0"/>
          </a:p>
          <a:p>
            <a:pPr>
              <a:buNone/>
            </a:pPr>
            <a:r>
              <a:rPr lang="ru-RU" sz="4300" dirty="0" smtClean="0"/>
              <a:t> </a:t>
            </a:r>
            <a:endParaRPr lang="ru-RU" sz="3700" dirty="0" smtClean="0"/>
          </a:p>
          <a:p>
            <a:pPr>
              <a:buNone/>
            </a:pPr>
            <a:r>
              <a:rPr lang="ru-RU" sz="4300" b="1" dirty="0" smtClean="0"/>
              <a:t> </a:t>
            </a:r>
            <a:endParaRPr lang="ru-RU" sz="3700" dirty="0" smtClean="0"/>
          </a:p>
          <a:p>
            <a:endParaRPr lang="ru-RU" dirty="0"/>
          </a:p>
        </p:txBody>
      </p:sp>
      <p:graphicFrame>
        <p:nvGraphicFramePr>
          <p:cNvPr id="4" name="Таблица 3"/>
          <p:cNvGraphicFramePr>
            <a:graphicFrameLocks noGrp="1"/>
          </p:cNvGraphicFramePr>
          <p:nvPr/>
        </p:nvGraphicFramePr>
        <p:xfrm>
          <a:off x="1214414" y="4286255"/>
          <a:ext cx="7715304" cy="2358385"/>
        </p:xfrm>
        <a:graphic>
          <a:graphicData uri="http://schemas.openxmlformats.org/drawingml/2006/table">
            <a:tbl>
              <a:tblPr firstRow="1" bandRow="1">
                <a:tableStyleId>{5C22544A-7EE6-4342-B048-85BDC9FD1C3A}</a:tableStyleId>
              </a:tblPr>
              <a:tblGrid>
                <a:gridCol w="3857652">
                  <a:extLst>
                    <a:ext uri="{9D8B030D-6E8A-4147-A177-3AD203B41FA5}">
                      <a16:colId xmlns:a16="http://schemas.microsoft.com/office/drawing/2014/main" val="20000"/>
                    </a:ext>
                  </a:extLst>
                </a:gridCol>
                <a:gridCol w="3857652">
                  <a:extLst>
                    <a:ext uri="{9D8B030D-6E8A-4147-A177-3AD203B41FA5}">
                      <a16:colId xmlns:a16="http://schemas.microsoft.com/office/drawing/2014/main" val="20001"/>
                    </a:ext>
                  </a:extLst>
                </a:gridCol>
              </a:tblGrid>
              <a:tr h="5859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Художественно- изобразительные средства</a:t>
                      </a:r>
                      <a:endParaRPr lang="ru-RU" sz="1200" dirty="0" smtClean="0"/>
                    </a:p>
                    <a:p>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Примеры из текста</a:t>
                      </a:r>
                      <a:endParaRPr lang="ru-RU" sz="1200" dirty="0" smtClean="0"/>
                    </a:p>
                    <a:p>
                      <a:endParaRPr lang="ru-RU" sz="1400" dirty="0"/>
                    </a:p>
                  </a:txBody>
                  <a:tcPr/>
                </a:tc>
                <a:extLst>
                  <a:ext uri="{0D108BD9-81ED-4DB2-BD59-A6C34878D82A}">
                    <a16:rowId xmlns:a16="http://schemas.microsoft.com/office/drawing/2014/main" val="10000"/>
                  </a:ext>
                </a:extLst>
              </a:tr>
              <a:tr h="3845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Сравнение</a:t>
                      </a:r>
                      <a:endParaRPr lang="ru-RU" sz="1200" dirty="0" smtClean="0"/>
                    </a:p>
                  </a:txBody>
                  <a:tcPr/>
                </a:tc>
                <a:tc>
                  <a:txBody>
                    <a:bodyPr/>
                    <a:lstStyle/>
                    <a:p>
                      <a:endParaRPr lang="ru-RU" sz="1400" dirty="0"/>
                    </a:p>
                  </a:txBody>
                  <a:tcPr/>
                </a:tc>
                <a:extLst>
                  <a:ext uri="{0D108BD9-81ED-4DB2-BD59-A6C34878D82A}">
                    <a16:rowId xmlns:a16="http://schemas.microsoft.com/office/drawing/2014/main" val="10001"/>
                  </a:ext>
                </a:extLst>
              </a:tr>
              <a:tr h="551479">
                <a:tc>
                  <a:txBody>
                    <a:bodyPr/>
                    <a:lstStyle/>
                    <a:p>
                      <a:pPr>
                        <a:buNone/>
                      </a:pPr>
                      <a:endParaRPr lang="ru-RU" sz="1200" dirty="0" smtClean="0"/>
                    </a:p>
                    <a:p>
                      <a:pPr>
                        <a:buNone/>
                      </a:pPr>
                      <a:r>
                        <a:rPr lang="ru-RU" sz="1400" dirty="0" smtClean="0"/>
                        <a:t>Олицетворение</a:t>
                      </a:r>
                      <a:endParaRPr lang="ru-RU" sz="1200" dirty="0" smtClean="0"/>
                    </a:p>
                  </a:txBody>
                  <a:tcPr/>
                </a:tc>
                <a:tc>
                  <a:txBody>
                    <a:bodyPr/>
                    <a:lstStyle/>
                    <a:p>
                      <a:endParaRPr lang="ru-RU" sz="1400" dirty="0"/>
                    </a:p>
                  </a:txBody>
                  <a:tcPr/>
                </a:tc>
                <a:extLst>
                  <a:ext uri="{0D108BD9-81ED-4DB2-BD59-A6C34878D82A}">
                    <a16:rowId xmlns:a16="http://schemas.microsoft.com/office/drawing/2014/main" val="10002"/>
                  </a:ext>
                </a:extLst>
              </a:tr>
              <a:tr h="3446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Эпитет</a:t>
                      </a:r>
                      <a:endParaRPr lang="ru-RU" sz="1200" dirty="0" smtClean="0"/>
                    </a:p>
                  </a:txBody>
                  <a:tcPr/>
                </a:tc>
                <a:tc>
                  <a:txBody>
                    <a:bodyPr/>
                    <a:lstStyle/>
                    <a:p>
                      <a:endParaRPr lang="ru-RU" sz="1400"/>
                    </a:p>
                  </a:txBody>
                  <a:tcPr/>
                </a:tc>
                <a:extLst>
                  <a:ext uri="{0D108BD9-81ED-4DB2-BD59-A6C34878D82A}">
                    <a16:rowId xmlns:a16="http://schemas.microsoft.com/office/drawing/2014/main" val="10003"/>
                  </a:ext>
                </a:extLst>
              </a:tr>
              <a:tr h="4917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Метафора</a:t>
                      </a:r>
                      <a:endParaRPr lang="ru-RU" sz="1200" dirty="0" smtClean="0"/>
                    </a:p>
                  </a:txBody>
                  <a:tcPr/>
                </a:tc>
                <a:tc>
                  <a:txBody>
                    <a:bodyPr/>
                    <a:lstStyle/>
                    <a:p>
                      <a:endParaRPr lang="ru-RU" sz="1400"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4612" y="500042"/>
            <a:ext cx="5943584" cy="285752"/>
          </a:xfrm>
        </p:spPr>
        <p:txBody>
          <a:bodyPr>
            <a:noAutofit/>
          </a:bodyPr>
          <a:lstStyle/>
          <a:p>
            <a:r>
              <a:rPr lang="ru-RU" sz="3600" b="1" dirty="0" smtClean="0">
                <a:solidFill>
                  <a:schemeClr val="tx2">
                    <a:lumMod val="50000"/>
                  </a:schemeClr>
                </a:solidFill>
              </a:rPr>
              <a:t>Письмо</a:t>
            </a:r>
            <a:r>
              <a:rPr lang="ru-RU" sz="3200" dirty="0" smtClean="0">
                <a:solidFill>
                  <a:schemeClr val="tx2">
                    <a:lumMod val="50000"/>
                  </a:schemeClr>
                </a:solidFill>
              </a:rPr>
              <a:t/>
            </a:r>
            <a:br>
              <a:rPr lang="ru-RU" sz="3200" dirty="0" smtClean="0">
                <a:solidFill>
                  <a:schemeClr val="tx2">
                    <a:lumMod val="50000"/>
                  </a:schemeClr>
                </a:solidFill>
              </a:rPr>
            </a:br>
            <a:endParaRPr lang="ru-RU" sz="3600" dirty="0">
              <a:solidFill>
                <a:schemeClr val="tx2">
                  <a:lumMod val="50000"/>
                </a:schemeClr>
              </a:solidFill>
            </a:endParaRPr>
          </a:p>
        </p:txBody>
      </p:sp>
      <p:sp>
        <p:nvSpPr>
          <p:cNvPr id="3" name="Содержимое 2"/>
          <p:cNvSpPr>
            <a:spLocks noGrp="1"/>
          </p:cNvSpPr>
          <p:nvPr>
            <p:ph idx="1"/>
          </p:nvPr>
        </p:nvSpPr>
        <p:spPr>
          <a:xfrm>
            <a:off x="1000100" y="785794"/>
            <a:ext cx="7929618" cy="5340369"/>
          </a:xfrm>
        </p:spPr>
        <p:txBody>
          <a:bodyPr>
            <a:normAutofit lnSpcReduction="10000"/>
          </a:bodyPr>
          <a:lstStyle/>
          <a:p>
            <a:pPr algn="ctr">
              <a:buNone/>
            </a:pPr>
            <a:r>
              <a:rPr lang="ru-RU" b="1" dirty="0" smtClean="0">
                <a:solidFill>
                  <a:schemeClr val="tx2">
                    <a:lumMod val="50000"/>
                  </a:schemeClr>
                </a:solidFill>
              </a:rPr>
              <a:t>Задание </a:t>
            </a:r>
          </a:p>
          <a:p>
            <a:pPr>
              <a:buNone/>
            </a:pPr>
            <a:r>
              <a:rPr lang="ru-RU" dirty="0" smtClean="0">
                <a:solidFill>
                  <a:schemeClr val="accent2">
                    <a:lumMod val="50000"/>
                  </a:schemeClr>
                </a:solidFill>
              </a:rPr>
              <a:t>    </a:t>
            </a:r>
            <a:r>
              <a:rPr lang="ru-RU" dirty="0" smtClean="0">
                <a:solidFill>
                  <a:srgbClr val="002060"/>
                </a:solidFill>
              </a:rPr>
              <a:t>Напишите эссе на тему:</a:t>
            </a:r>
            <a:r>
              <a:rPr lang="ru-RU" b="1" i="1" dirty="0" smtClean="0">
                <a:solidFill>
                  <a:srgbClr val="002060"/>
                </a:solidFill>
              </a:rPr>
              <a:t> </a:t>
            </a:r>
          </a:p>
          <a:p>
            <a:pPr>
              <a:buNone/>
            </a:pPr>
            <a:r>
              <a:rPr lang="ru-RU" b="1" i="1" dirty="0" smtClean="0">
                <a:solidFill>
                  <a:schemeClr val="accent2">
                    <a:lumMod val="50000"/>
                  </a:schemeClr>
                </a:solidFill>
              </a:rPr>
              <a:t>       </a:t>
            </a:r>
            <a:r>
              <a:rPr lang="ru-RU" b="1" i="1" dirty="0" smtClean="0">
                <a:solidFill>
                  <a:schemeClr val="accent2"/>
                </a:solidFill>
              </a:rPr>
              <a:t>"В чём смысл жизни человека?”</a:t>
            </a:r>
          </a:p>
          <a:p>
            <a:pPr>
              <a:buNone/>
            </a:pPr>
            <a:r>
              <a:rPr lang="ru-RU" b="1" i="1" dirty="0" smtClean="0">
                <a:solidFill>
                  <a:schemeClr val="accent2">
                    <a:lumMod val="50000"/>
                  </a:schemeClr>
                </a:solidFill>
              </a:rPr>
              <a:t>   </a:t>
            </a:r>
            <a:r>
              <a:rPr lang="ru-RU" dirty="0" smtClean="0">
                <a:solidFill>
                  <a:schemeClr val="accent2">
                    <a:lumMod val="50000"/>
                  </a:schemeClr>
                </a:solidFill>
              </a:rPr>
              <a:t> </a:t>
            </a:r>
            <a:r>
              <a:rPr lang="ru-RU" dirty="0" smtClean="0">
                <a:solidFill>
                  <a:srgbClr val="002060"/>
                </a:solidFill>
              </a:rPr>
              <a:t>Объем письменной работы – 140 - 160 слов. Выразите свое отношение. Соблюдайте морфологические и пунктуационные нормы. Пишите в соответствии с нормами языка. Используйте простые и сложные предложения, соответствующие ситуации письменного общения</a:t>
            </a:r>
            <a:endParaRPr lang="ru-RU" sz="2800" dirty="0" smtClean="0">
              <a:solidFill>
                <a:srgbClr val="002060"/>
              </a:solidFill>
            </a:endParaRP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42</TotalTime>
  <Words>308</Words>
  <Application>Microsoft Office PowerPoint</Application>
  <PresentationFormat>Экран (4:3)</PresentationFormat>
  <Paragraphs>85</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Corbel</vt:lpstr>
      <vt:lpstr>Gill Sans MT</vt:lpstr>
      <vt:lpstr>Verdana</vt:lpstr>
      <vt:lpstr>Wingdings 2</vt:lpstr>
      <vt:lpstr>Солнцестояние</vt:lpstr>
      <vt:lpstr>   Русский язык и литература  9 класс    </vt:lpstr>
      <vt:lpstr>Цели:</vt:lpstr>
      <vt:lpstr>Как вы думаете, о ком мы с вами продолжим разговор на сегодняшнем уроке? </vt:lpstr>
      <vt:lpstr>Презентация PowerPoint</vt:lpstr>
      <vt:lpstr> Словарная работа со словами «Гордость», «гордыня», «честолюбие».</vt:lpstr>
      <vt:lpstr>Чтение диалога матери с сыном.  </vt:lpstr>
      <vt:lpstr> Суммативная работа по разделу «МИР ЕДИН: ГЛОБАЛИЗАЦИЯ» Чтение </vt:lpstr>
      <vt:lpstr>Задания: </vt:lpstr>
      <vt:lpstr>Письмо </vt:lpstr>
      <vt:lpstr>Рефлексия.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Русский язык и литература, 9 класс   Урок 74, неделя 8 </dc:title>
  <cp:lastModifiedBy>Данагул</cp:lastModifiedBy>
  <cp:revision>10</cp:revision>
  <dcterms:modified xsi:type="dcterms:W3CDTF">2024-12-13T13:35:31Z</dcterms:modified>
</cp:coreProperties>
</file>